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401" r:id="rId2"/>
    <p:sldId id="400" r:id="rId3"/>
    <p:sldId id="369" r:id="rId4"/>
    <p:sldId id="347" r:id="rId5"/>
    <p:sldId id="346" r:id="rId6"/>
    <p:sldId id="348" r:id="rId7"/>
    <p:sldId id="334" r:id="rId8"/>
    <p:sldId id="321" r:id="rId9"/>
    <p:sldId id="402" r:id="rId10"/>
    <p:sldId id="337" r:id="rId11"/>
    <p:sldId id="299" r:id="rId12"/>
    <p:sldId id="304" r:id="rId13"/>
    <p:sldId id="368" r:id="rId14"/>
    <p:sldId id="325" r:id="rId15"/>
    <p:sldId id="288" r:id="rId16"/>
    <p:sldId id="289" r:id="rId17"/>
    <p:sldId id="290" r:id="rId18"/>
    <p:sldId id="370" r:id="rId19"/>
    <p:sldId id="291" r:id="rId20"/>
    <p:sldId id="292" r:id="rId21"/>
    <p:sldId id="293" r:id="rId22"/>
    <p:sldId id="383" r:id="rId23"/>
    <p:sldId id="278" r:id="rId24"/>
    <p:sldId id="279" r:id="rId25"/>
    <p:sldId id="395" r:id="rId26"/>
    <p:sldId id="286" r:id="rId27"/>
    <p:sldId id="280" r:id="rId28"/>
    <p:sldId id="394" r:id="rId29"/>
    <p:sldId id="282" r:id="rId30"/>
    <p:sldId id="398" r:id="rId31"/>
    <p:sldId id="281" r:id="rId32"/>
    <p:sldId id="382" r:id="rId33"/>
    <p:sldId id="371" r:id="rId34"/>
    <p:sldId id="283" r:id="rId35"/>
    <p:sldId id="28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F8C783-18A6-8C18-FAF8-C4DDA643EA9F}" name="Cesar Nunez" initials="cn" userId="S::cesar.nunezr@usm.cl::7c3372b8-0aeb-456d-923b-40b00bfef9a2" providerId="AD"/>
  <p188:author id="{693949A8-FBD1-6534-1101-EEB82BC81ABE}" name="Patricio Haberle" initials="" userId="S::patricio.haberle@usm.cl::00ddf78e-9b96-43ed-9a9a-ca430b7c96f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C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F5FDB8-C64C-4F4A-925A-1462C917F6D5}" v="1" dt="2025-08-11T00:35:45.5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372"/>
  </p:normalViewPr>
  <p:slideViewPr>
    <p:cSldViewPr snapToGrid="0">
      <p:cViewPr varScale="1">
        <p:scale>
          <a:sx n="109" d="100"/>
          <a:sy n="109" d="100"/>
        </p:scale>
        <p:origin x="10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io Haberle" userId="00ddf78e-9b96-43ed-9a9a-ca430b7c96f3" providerId="ADAL" clId="{19F5FDB8-C64C-4F4A-925A-1462C917F6D5}"/>
    <pc:docChg chg="custSel addSld delSld modSld">
      <pc:chgData name="Patricio Haberle" userId="00ddf78e-9b96-43ed-9a9a-ca430b7c96f3" providerId="ADAL" clId="{19F5FDB8-C64C-4F4A-925A-1462C917F6D5}" dt="2025-08-11T00:36:27.378" v="4" actId="2696"/>
      <pc:docMkLst>
        <pc:docMk/>
      </pc:docMkLst>
      <pc:sldChg chg="modSp mod">
        <pc:chgData name="Patricio Haberle" userId="00ddf78e-9b96-43ed-9a9a-ca430b7c96f3" providerId="ADAL" clId="{19F5FDB8-C64C-4F4A-925A-1462C917F6D5}" dt="2025-08-11T00:35:45.688" v="1" actId="27636"/>
        <pc:sldMkLst>
          <pc:docMk/>
          <pc:sldMk cId="3394267241" sldId="299"/>
        </pc:sldMkLst>
        <pc:spChg chg="mod">
          <ac:chgData name="Patricio Haberle" userId="00ddf78e-9b96-43ed-9a9a-ca430b7c96f3" providerId="ADAL" clId="{19F5FDB8-C64C-4F4A-925A-1462C917F6D5}" dt="2025-08-11T00:35:45.688" v="1" actId="27636"/>
          <ac:spMkLst>
            <pc:docMk/>
            <pc:sldMk cId="3394267241" sldId="299"/>
            <ac:spMk id="2" creationId="{00000000-0000-0000-0000-000000000000}"/>
          </ac:spMkLst>
        </pc:spChg>
      </pc:sldChg>
      <pc:sldChg chg="del">
        <pc:chgData name="Patricio Haberle" userId="00ddf78e-9b96-43ed-9a9a-ca430b7c96f3" providerId="ADAL" clId="{19F5FDB8-C64C-4F4A-925A-1462C917F6D5}" dt="2025-08-11T00:36:13.844" v="3" actId="2696"/>
        <pc:sldMkLst>
          <pc:docMk/>
          <pc:sldMk cId="3742358418" sldId="301"/>
        </pc:sldMkLst>
      </pc:sldChg>
      <pc:sldChg chg="add">
        <pc:chgData name="Patricio Haberle" userId="00ddf78e-9b96-43ed-9a9a-ca430b7c96f3" providerId="ADAL" clId="{19F5FDB8-C64C-4F4A-925A-1462C917F6D5}" dt="2025-08-11T00:35:45.581" v="0"/>
        <pc:sldMkLst>
          <pc:docMk/>
          <pc:sldMk cId="3206411563" sldId="321"/>
        </pc:sldMkLst>
      </pc:sldChg>
      <pc:sldChg chg="del">
        <pc:chgData name="Patricio Haberle" userId="00ddf78e-9b96-43ed-9a9a-ca430b7c96f3" providerId="ADAL" clId="{19F5FDB8-C64C-4F4A-925A-1462C917F6D5}" dt="2025-08-11T00:36:27.378" v="4" actId="2696"/>
        <pc:sldMkLst>
          <pc:docMk/>
          <pc:sldMk cId="4271007694" sldId="331"/>
        </pc:sldMkLst>
      </pc:sldChg>
      <pc:sldChg chg="add">
        <pc:chgData name="Patricio Haberle" userId="00ddf78e-9b96-43ed-9a9a-ca430b7c96f3" providerId="ADAL" clId="{19F5FDB8-C64C-4F4A-925A-1462C917F6D5}" dt="2025-08-11T00:35:45.581" v="0"/>
        <pc:sldMkLst>
          <pc:docMk/>
          <pc:sldMk cId="746998279" sldId="334"/>
        </pc:sldMkLst>
      </pc:sldChg>
      <pc:sldChg chg="add">
        <pc:chgData name="Patricio Haberle" userId="00ddf78e-9b96-43ed-9a9a-ca430b7c96f3" providerId="ADAL" clId="{19F5FDB8-C64C-4F4A-925A-1462C917F6D5}" dt="2025-08-11T00:35:45.581" v="0"/>
        <pc:sldMkLst>
          <pc:docMk/>
          <pc:sldMk cId="477073434" sldId="337"/>
        </pc:sldMkLst>
      </pc:sldChg>
      <pc:sldChg chg="add">
        <pc:chgData name="Patricio Haberle" userId="00ddf78e-9b96-43ed-9a9a-ca430b7c96f3" providerId="ADAL" clId="{19F5FDB8-C64C-4F4A-925A-1462C917F6D5}" dt="2025-08-11T00:35:45.581" v="0"/>
        <pc:sldMkLst>
          <pc:docMk/>
          <pc:sldMk cId="107474368" sldId="346"/>
        </pc:sldMkLst>
      </pc:sldChg>
      <pc:sldChg chg="add">
        <pc:chgData name="Patricio Haberle" userId="00ddf78e-9b96-43ed-9a9a-ca430b7c96f3" providerId="ADAL" clId="{19F5FDB8-C64C-4F4A-925A-1462C917F6D5}" dt="2025-08-11T00:35:45.581" v="0"/>
        <pc:sldMkLst>
          <pc:docMk/>
          <pc:sldMk cId="2256684080" sldId="347"/>
        </pc:sldMkLst>
      </pc:sldChg>
      <pc:sldChg chg="add">
        <pc:chgData name="Patricio Haberle" userId="00ddf78e-9b96-43ed-9a9a-ca430b7c96f3" providerId="ADAL" clId="{19F5FDB8-C64C-4F4A-925A-1462C917F6D5}" dt="2025-08-11T00:35:45.581" v="0"/>
        <pc:sldMkLst>
          <pc:docMk/>
          <pc:sldMk cId="2272249938" sldId="348"/>
        </pc:sldMkLst>
      </pc:sldChg>
      <pc:sldChg chg="modSp mod">
        <pc:chgData name="Patricio Haberle" userId="00ddf78e-9b96-43ed-9a9a-ca430b7c96f3" providerId="ADAL" clId="{19F5FDB8-C64C-4F4A-925A-1462C917F6D5}" dt="2025-08-11T00:35:45.703" v="2" actId="27636"/>
        <pc:sldMkLst>
          <pc:docMk/>
          <pc:sldMk cId="1396820763" sldId="383"/>
        </pc:sldMkLst>
        <pc:spChg chg="mod">
          <ac:chgData name="Patricio Haberle" userId="00ddf78e-9b96-43ed-9a9a-ca430b7c96f3" providerId="ADAL" clId="{19F5FDB8-C64C-4F4A-925A-1462C917F6D5}" dt="2025-08-11T00:35:45.703" v="2" actId="27636"/>
          <ac:spMkLst>
            <pc:docMk/>
            <pc:sldMk cId="1396820763" sldId="383"/>
            <ac:spMk id="21" creationId="{D6C99AC6-5979-F34B-AB4E-F3A96556BA57}"/>
          </ac:spMkLst>
        </pc:spChg>
      </pc:sldChg>
      <pc:sldChg chg="add">
        <pc:chgData name="Patricio Haberle" userId="00ddf78e-9b96-43ed-9a9a-ca430b7c96f3" providerId="ADAL" clId="{19F5FDB8-C64C-4F4A-925A-1462C917F6D5}" dt="2025-08-11T00:35:45.581" v="0"/>
        <pc:sldMkLst>
          <pc:docMk/>
          <pc:sldMk cId="3677840571" sldId="40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7T17:52:06.973"/>
    </inkml:context>
    <inkml:brush xml:id="br0">
      <inkml:brushProperty name="width" value="0.05" units="cm"/>
      <inkml:brushProperty name="height" value="0.05" units="cm"/>
      <inkml:brushProperty name="color" value="#E71224"/>
    </inkml:brush>
  </inkml:definitions>
  <inkml:trace contextRef="#ctx0" brushRef="#br0">13 23 1676,'-5'5'1792,"0"-5"-128,2 0-571,3 0-805,0-5-504,5 3-340,-2-3-297,4 1-323,1-3-204,2 3-56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7T17:52:06.973"/>
    </inkml:context>
    <inkml:brush xml:id="br0">
      <inkml:brushProperty name="width" value="0.05" units="cm"/>
      <inkml:brushProperty name="height" value="0.05" units="cm"/>
      <inkml:brushProperty name="color" value="#E71224"/>
    </inkml:brush>
  </inkml:definitions>
  <inkml:trace contextRef="#ctx0" brushRef="#br0">13 23 1676,'-5'5'1792,"0"-5"-128,2 0-571,3 0-805,0-5-504,5 3-340,-2-3-297,4 1-323,1-3-204,2 3-56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04163-A80B-4152-A404-776B617CC7D9}" type="datetimeFigureOut">
              <a:rPr lang="es-CL" smtClean="0"/>
              <a:t>10-08-25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35DF8-5244-43C9-A2C7-2A8B860F9A83}" type="slidenum">
              <a:rPr lang="es-CL" smtClean="0"/>
              <a:t>‹#›</a:t>
            </a:fld>
            <a:endParaRPr lang="es-CL"/>
          </a:p>
        </p:txBody>
      </p:sp>
    </p:spTree>
    <p:extLst>
      <p:ext uri="{BB962C8B-B14F-4D97-AF65-F5344CB8AC3E}">
        <p14:creationId xmlns:p14="http://schemas.microsoft.com/office/powerpoint/2010/main" val="3058936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A35DF8-5244-43C9-A2C7-2A8B860F9A83}" type="slidenum">
              <a:rPr lang="es-CL" smtClean="0"/>
              <a:t>13</a:t>
            </a:fld>
            <a:endParaRPr lang="es-CL"/>
          </a:p>
        </p:txBody>
      </p:sp>
    </p:spTree>
    <p:extLst>
      <p:ext uri="{BB962C8B-B14F-4D97-AF65-F5344CB8AC3E}">
        <p14:creationId xmlns:p14="http://schemas.microsoft.com/office/powerpoint/2010/main" val="165110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89A35DF8-5244-43C9-A2C7-2A8B860F9A83}" type="slidenum">
              <a:rPr lang="es-CL" smtClean="0"/>
              <a:t>34</a:t>
            </a:fld>
            <a:endParaRPr lang="es-CL"/>
          </a:p>
        </p:txBody>
      </p:sp>
    </p:spTree>
    <p:extLst>
      <p:ext uri="{BB962C8B-B14F-4D97-AF65-F5344CB8AC3E}">
        <p14:creationId xmlns:p14="http://schemas.microsoft.com/office/powerpoint/2010/main" val="2789340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s-ES_tradn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p:cNvSpPr>
            <a:spLocks noGrp="1"/>
          </p:cNvSpPr>
          <p:nvPr>
            <p:ph type="dt" sz="half" idx="10"/>
          </p:nvPr>
        </p:nvSpPr>
        <p:spPr/>
        <p:txBody>
          <a:bodyPr/>
          <a:lstStyle/>
          <a:p>
            <a:fld id="{87DE6118-2437-4B30-8E3C-4D2BE6020583}" type="datetimeFigureOut">
              <a:rPr lang="en-US" smtClean="0"/>
              <a:pPr/>
              <a:t>8/10/25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33976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87DE6118-2437-4B30-8E3C-4D2BE6020583}" type="datetimeFigureOut">
              <a:rPr lang="en-US" smtClean="0"/>
              <a:t>8/10/25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120872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Clic para editar título</a:t>
            </a:r>
            <a:endParaRPr lang="es-ES_tradn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87DE6118-2437-4B30-8E3C-4D2BE6020583}" type="datetimeFigureOut">
              <a:rPr lang="en-US" smtClean="0"/>
              <a:t>8/10/25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564383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159027"/>
            <a:ext cx="10515600" cy="821634"/>
          </a:xfrm>
        </p:spPr>
        <p:txBody>
          <a:bodyPr/>
          <a:lstStyle/>
          <a:p>
            <a:r>
              <a:rPr lang="es-ES"/>
              <a:t>Clic para editar título</a:t>
            </a:r>
            <a:endParaRPr lang="es-ES_tradnl"/>
          </a:p>
        </p:txBody>
      </p:sp>
      <p:sp>
        <p:nvSpPr>
          <p:cNvPr id="3" name="Marcador de contenido 2"/>
          <p:cNvSpPr>
            <a:spLocks noGrp="1"/>
          </p:cNvSpPr>
          <p:nvPr>
            <p:ph idx="1"/>
          </p:nvPr>
        </p:nvSpPr>
        <p:spPr>
          <a:xfrm>
            <a:off x="838200" y="1378226"/>
            <a:ext cx="10515600" cy="47987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87DE6118-2437-4B30-8E3C-4D2BE6020583}" type="datetimeFigureOut">
              <a:rPr lang="en-US" smtClean="0"/>
              <a:t>8/10/25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69E57DC2-970A-4B3E-BB1C-7A09969E49DF}" type="slidenum">
              <a:rPr lang="en-US" smtClean="0"/>
              <a:t>‹#›</a:t>
            </a:fld>
            <a:endParaRPr lang="en-US"/>
          </a:p>
        </p:txBody>
      </p:sp>
      <p:cxnSp>
        <p:nvCxnSpPr>
          <p:cNvPr id="12" name="Conector recto 11"/>
          <p:cNvCxnSpPr/>
          <p:nvPr userDrawn="1"/>
        </p:nvCxnSpPr>
        <p:spPr>
          <a:xfrm flipV="1">
            <a:off x="156000" y="1124744"/>
            <a:ext cx="1188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966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Clic para editar título</a:t>
            </a:r>
            <a:endParaRPr lang="es-ES_tradn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87DE6118-2437-4B30-8E3C-4D2BE6020583}" type="datetimeFigureOut">
              <a:rPr lang="en-US" smtClean="0"/>
              <a:pPr/>
              <a:t>8/10/25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64365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fecha 4"/>
          <p:cNvSpPr>
            <a:spLocks noGrp="1"/>
          </p:cNvSpPr>
          <p:nvPr>
            <p:ph type="dt" sz="half" idx="10"/>
          </p:nvPr>
        </p:nvSpPr>
        <p:spPr/>
        <p:txBody>
          <a:bodyPr/>
          <a:lstStyle/>
          <a:p>
            <a:fld id="{87DE6118-2437-4B30-8E3C-4D2BE6020583}" type="datetimeFigureOut">
              <a:rPr lang="en-US" smtClean="0"/>
              <a:t>8/10/25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954621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Clic para editar título</a:t>
            </a:r>
            <a:endParaRPr lang="es-ES_tradn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Marcador de fecha 6"/>
          <p:cNvSpPr>
            <a:spLocks noGrp="1"/>
          </p:cNvSpPr>
          <p:nvPr>
            <p:ph type="dt" sz="half" idx="10"/>
          </p:nvPr>
        </p:nvSpPr>
        <p:spPr/>
        <p:txBody>
          <a:bodyPr/>
          <a:lstStyle/>
          <a:p>
            <a:fld id="{87DE6118-2437-4B30-8E3C-4D2BE6020583}" type="datetimeFigureOut">
              <a:rPr lang="en-US" smtClean="0"/>
              <a:t>8/10/25</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478450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Clic para editar título</a:t>
            </a:r>
            <a:endParaRPr lang="es-ES_tradnl"/>
          </a:p>
        </p:txBody>
      </p:sp>
      <p:sp>
        <p:nvSpPr>
          <p:cNvPr id="3" name="Marcador de fecha 2"/>
          <p:cNvSpPr>
            <a:spLocks noGrp="1"/>
          </p:cNvSpPr>
          <p:nvPr>
            <p:ph type="dt" sz="half" idx="10"/>
          </p:nvPr>
        </p:nvSpPr>
        <p:spPr/>
        <p:txBody>
          <a:bodyPr/>
          <a:lstStyle/>
          <a:p>
            <a:fld id="{87DE6118-2437-4B30-8E3C-4D2BE6020583}" type="datetimeFigureOut">
              <a:rPr lang="en-US" smtClean="0"/>
              <a:t>8/10/25</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142812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7DE6118-2437-4B30-8E3C-4D2BE6020583}" type="datetimeFigureOut">
              <a:rPr lang="en-US" smtClean="0"/>
              <a:t>8/10/25</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61192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s-ES_tradn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87DE6118-2437-4B30-8E3C-4D2BE6020583}" type="datetimeFigureOut">
              <a:rPr lang="en-US" smtClean="0"/>
              <a:pPr/>
              <a:t>8/10/25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185737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s-ES_tradnl"/>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87DE6118-2437-4B30-8E3C-4D2BE6020583}" type="datetimeFigureOut">
              <a:rPr lang="en-US" smtClean="0"/>
              <a:pPr/>
              <a:t>8/10/25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4267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Clic para editar título</a:t>
            </a:r>
            <a:endParaRPr lang="es-ES_tradnl"/>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E6118-2437-4B30-8E3C-4D2BE6020583}" type="datetimeFigureOut">
              <a:rPr lang="en-US" smtClean="0"/>
              <a:pPr/>
              <a:t>8/10/25</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a:p>
        </p:txBody>
      </p:sp>
    </p:spTree>
    <p:extLst>
      <p:ext uri="{BB962C8B-B14F-4D97-AF65-F5344CB8AC3E}">
        <p14:creationId xmlns:p14="http://schemas.microsoft.com/office/powerpoint/2010/main" val="730478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23.gif"/><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0.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0.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0.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4.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Excel_Worksheet.xlsx"/><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customXml" Target="../ink/ink2.xml"/></Relationships>
</file>

<file path=ppt/slides/_rels/slide23.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2.gif"/><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85.gif"/><Relationship Id="rId7" Type="http://schemas.openxmlformats.org/officeDocument/2006/relationships/image" Target="../media/image112.png"/><Relationship Id="rId2" Type="http://schemas.openxmlformats.org/officeDocument/2006/relationships/image" Target="../media/image84.gif"/><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image" Target="../media/image35.png"/><Relationship Id="rId17" Type="http://schemas.openxmlformats.org/officeDocument/2006/relationships/image" Target="../media/image44.png"/><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4.png"/><Relationship Id="rId15" Type="http://schemas.openxmlformats.org/officeDocument/2006/relationships/image" Target="../media/image42.png"/><Relationship Id="rId10" Type="http://schemas.openxmlformats.org/officeDocument/2006/relationships/image" Target="../media/image33.png"/><Relationship Id="rId9" Type="http://schemas.openxmlformats.org/officeDocument/2006/relationships/image" Target="../media/image40.png"/><Relationship Id="rId1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image" Target="../media/image161.png"/></Relationships>
</file>

<file path=ppt/slides/_rels/slide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_tradnl" b="1" dirty="0"/>
              <a:t>FIS140: F</a:t>
            </a:r>
            <a:r>
              <a:rPr lang="es-ES" b="1" dirty="0" err="1"/>
              <a:t>ísica</a:t>
            </a:r>
            <a:r>
              <a:rPr lang="es-ES" b="1" dirty="0"/>
              <a:t> General IV</a:t>
            </a:r>
            <a:endParaRPr lang="es-ES_tradnl" b="1" dirty="0"/>
          </a:p>
        </p:txBody>
      </p:sp>
      <p:sp>
        <p:nvSpPr>
          <p:cNvPr id="5" name="Marcador de texto 4"/>
          <p:cNvSpPr>
            <a:spLocks noGrp="1"/>
          </p:cNvSpPr>
          <p:nvPr>
            <p:ph type="body" idx="1"/>
          </p:nvPr>
        </p:nvSpPr>
        <p:spPr>
          <a:xfrm>
            <a:off x="831850" y="5157192"/>
            <a:ext cx="10515600" cy="932458"/>
          </a:xfrm>
        </p:spPr>
        <p:txBody>
          <a:bodyPr/>
          <a:lstStyle/>
          <a:p>
            <a:r>
              <a:rPr lang="es-CL" dirty="0"/>
              <a:t>Primer Semestre 2025 </a:t>
            </a:r>
            <a:endParaRPr lang="es-ES_tradnl" dirty="0">
              <a:ea typeface="Calibri"/>
              <a:cs typeface="Calibri"/>
            </a:endParaRPr>
          </a:p>
          <a:p>
            <a:r>
              <a:rPr lang="es-CL" dirty="0"/>
              <a:t>Clase 3</a:t>
            </a:r>
            <a:endParaRPr lang="es-CL" dirty="0">
              <a:ea typeface="Calibri"/>
              <a:cs typeface="Calibri"/>
            </a:endParaRPr>
          </a:p>
        </p:txBody>
      </p:sp>
      <p:pic>
        <p:nvPicPr>
          <p:cNvPr id="2" name="Picture 3">
            <a:extLst>
              <a:ext uri="{FF2B5EF4-FFF2-40B4-BE49-F238E27FC236}">
                <a16:creationId xmlns:a16="http://schemas.microsoft.com/office/drawing/2014/main" id="{8903C5D1-56B9-81FA-6D1B-01473FD9F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0732" y="257794"/>
            <a:ext cx="4830536" cy="2415268"/>
          </a:xfrm>
          <a:prstGeom prst="rect">
            <a:avLst/>
          </a:prstGeom>
        </p:spPr>
      </p:pic>
    </p:spTree>
    <p:extLst>
      <p:ext uri="{BB962C8B-B14F-4D97-AF65-F5344CB8AC3E}">
        <p14:creationId xmlns:p14="http://schemas.microsoft.com/office/powerpoint/2010/main" val="153899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B7117442-FD9A-5158-1E27-99128F723305}"/>
              </a:ext>
            </a:extLst>
          </p:cNvPr>
          <p:cNvSpPr>
            <a:spLocks noGrp="1"/>
          </p:cNvSpPr>
          <p:nvPr>
            <p:ph type="title"/>
          </p:nvPr>
        </p:nvSpPr>
        <p:spPr>
          <a:xfrm>
            <a:off x="838200" y="159027"/>
            <a:ext cx="10515600" cy="821634"/>
          </a:xfrm>
        </p:spPr>
        <p:txBody>
          <a:bodyPr/>
          <a:lstStyle/>
          <a:p>
            <a:r>
              <a:rPr lang="es-ES" b="1"/>
              <a:t>Espectro Electromagnético</a:t>
            </a:r>
            <a:endParaRPr lang="es-ES_tradnl" b="1"/>
          </a:p>
        </p:txBody>
      </p:sp>
      <p:sp>
        <p:nvSpPr>
          <p:cNvPr id="15" name="CuadroTexto 14">
            <a:extLst>
              <a:ext uri="{FF2B5EF4-FFF2-40B4-BE49-F238E27FC236}">
                <a16:creationId xmlns:a16="http://schemas.microsoft.com/office/drawing/2014/main" id="{EEBFC650-B73C-E716-4ABF-540F71A28DD3}"/>
              </a:ext>
            </a:extLst>
          </p:cNvPr>
          <p:cNvSpPr txBox="1"/>
          <p:nvPr/>
        </p:nvSpPr>
        <p:spPr>
          <a:xfrm>
            <a:off x="911424" y="1415678"/>
            <a:ext cx="3318537" cy="1077218"/>
          </a:xfrm>
          <a:prstGeom prst="rect">
            <a:avLst/>
          </a:prstGeom>
          <a:noFill/>
        </p:spPr>
        <p:txBody>
          <a:bodyPr wrap="none" rtlCol="0">
            <a:spAutoFit/>
          </a:bodyPr>
          <a:lstStyle/>
          <a:p>
            <a:r>
              <a:rPr lang="es-ES" sz="3200"/>
              <a:t>Frecuencia</a:t>
            </a:r>
          </a:p>
          <a:p>
            <a:r>
              <a:rPr lang="es-ES" sz="3200"/>
              <a:t>Longitud de Ondas</a:t>
            </a:r>
            <a:endParaRPr lang="es-ES_tradnl" sz="320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A9E4E534-6726-2B0F-C8D9-E31BA71E7D51}"/>
                  </a:ext>
                </a:extLst>
              </p:cNvPr>
              <p:cNvSpPr txBox="1"/>
              <p:nvPr/>
            </p:nvSpPr>
            <p:spPr>
              <a:xfrm>
                <a:off x="5663952" y="1424893"/>
                <a:ext cx="1894749"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4400" b="0" i="1" smtClean="0">
                          <a:latin typeface="Cambria Math" panose="02040503050406030204" pitchFamily="18" charset="0"/>
                        </a:rPr>
                        <m:t>𝑐</m:t>
                      </m:r>
                      <m:r>
                        <a:rPr lang="es-CL" sz="4400" b="0" i="1" smtClean="0">
                          <a:latin typeface="Cambria Math" panose="02040503050406030204" pitchFamily="18" charset="0"/>
                        </a:rPr>
                        <m:t>=</m:t>
                      </m:r>
                      <m:r>
                        <a:rPr lang="es-CL" sz="4400" b="0" i="1" smtClean="0">
                          <a:latin typeface="Cambria Math" panose="02040503050406030204" pitchFamily="18" charset="0"/>
                        </a:rPr>
                        <m:t>𝜆</m:t>
                      </m:r>
                      <m:r>
                        <a:rPr lang="es-CL" sz="4400" b="0" i="1" smtClean="0">
                          <a:latin typeface="Cambria Math" panose="02040503050406030204" pitchFamily="18" charset="0"/>
                        </a:rPr>
                        <m:t> </m:t>
                      </m:r>
                      <m:r>
                        <a:rPr lang="es-CL" sz="4400" b="0" i="1" smtClean="0">
                          <a:latin typeface="Cambria Math" panose="02040503050406030204" pitchFamily="18" charset="0"/>
                        </a:rPr>
                        <m:t>𝑓</m:t>
                      </m:r>
                    </m:oMath>
                  </m:oMathPara>
                </a14:m>
                <a:endParaRPr lang="es-CL" sz="4400"/>
              </a:p>
            </p:txBody>
          </p:sp>
        </mc:Choice>
        <mc:Fallback xmlns="">
          <p:sp>
            <p:nvSpPr>
              <p:cNvPr id="17" name="CuadroTexto 16">
                <a:extLst>
                  <a:ext uri="{FF2B5EF4-FFF2-40B4-BE49-F238E27FC236}">
                    <a16:creationId xmlns:a16="http://schemas.microsoft.com/office/drawing/2014/main" id="{A9E4E534-6726-2B0F-C8D9-E31BA71E7D51}"/>
                  </a:ext>
                </a:extLst>
              </p:cNvPr>
              <p:cNvSpPr txBox="1">
                <a:spLocks noRot="1" noChangeAspect="1" noMove="1" noResize="1" noEditPoints="1" noAdjustHandles="1" noChangeArrowheads="1" noChangeShapeType="1" noTextEdit="1"/>
              </p:cNvSpPr>
              <p:nvPr/>
            </p:nvSpPr>
            <p:spPr>
              <a:xfrm>
                <a:off x="5663952" y="1424893"/>
                <a:ext cx="1894749" cy="677108"/>
              </a:xfrm>
              <a:prstGeom prst="rect">
                <a:avLst/>
              </a:prstGeom>
              <a:blipFill>
                <a:blip r:embed="rId2"/>
                <a:stretch>
                  <a:fillRect/>
                </a:stretch>
              </a:blipFill>
            </p:spPr>
            <p:txBody>
              <a:bodyPr/>
              <a:lstStyle/>
              <a:p>
                <a:r>
                  <a:rPr lang="es-CL">
                    <a:noFill/>
                  </a:rPr>
                  <a:t> </a:t>
                </a:r>
              </a:p>
            </p:txBody>
          </p:sp>
        </mc:Fallback>
      </mc:AlternateContent>
      <p:grpSp>
        <p:nvGrpSpPr>
          <p:cNvPr id="7" name="Grupo 6">
            <a:extLst>
              <a:ext uri="{FF2B5EF4-FFF2-40B4-BE49-F238E27FC236}">
                <a16:creationId xmlns:a16="http://schemas.microsoft.com/office/drawing/2014/main" id="{32985DD2-4304-8FB8-E504-0D949BF50E18}"/>
              </a:ext>
            </a:extLst>
          </p:cNvPr>
          <p:cNvGrpSpPr/>
          <p:nvPr/>
        </p:nvGrpSpPr>
        <p:grpSpPr>
          <a:xfrm>
            <a:off x="492154" y="2871300"/>
            <a:ext cx="6512149" cy="3822919"/>
            <a:chOff x="492154" y="2871300"/>
            <a:chExt cx="6512149" cy="3822919"/>
          </a:xfrm>
        </p:grpSpPr>
        <p:sp>
          <p:nvSpPr>
            <p:cNvPr id="5" name="CuadroTexto 4">
              <a:extLst>
                <a:ext uri="{FF2B5EF4-FFF2-40B4-BE49-F238E27FC236}">
                  <a16:creationId xmlns:a16="http://schemas.microsoft.com/office/drawing/2014/main" id="{D381A345-2AA9-7F9E-5DEB-3CB965D3601A}"/>
                </a:ext>
              </a:extLst>
            </p:cNvPr>
            <p:cNvSpPr txBox="1"/>
            <p:nvPr/>
          </p:nvSpPr>
          <p:spPr>
            <a:xfrm>
              <a:off x="492154" y="4878337"/>
              <a:ext cx="6512149" cy="1815882"/>
            </a:xfrm>
            <a:prstGeom prst="rect">
              <a:avLst/>
            </a:prstGeom>
            <a:noFill/>
          </p:spPr>
          <p:txBody>
            <a:bodyPr wrap="square">
              <a:spAutoFit/>
            </a:bodyPr>
            <a:lstStyle/>
            <a:p>
              <a:pPr algn="l">
                <a:buFont typeface="Arial" panose="020B0604020202020204" pitchFamily="34" charset="0"/>
                <a:buChar char="•"/>
              </a:pPr>
              <a:r>
                <a:rPr lang="es-ES" sz="2800" b="1" i="0" dirty="0">
                  <a:solidFill>
                    <a:srgbClr val="111111"/>
                  </a:solidFill>
                  <a:effectLst/>
                  <a:latin typeface="Charter"/>
                </a:rPr>
                <a:t> 2G</a:t>
              </a:r>
              <a:r>
                <a:rPr lang="es-ES" sz="2800" b="0" i="0" dirty="0">
                  <a:solidFill>
                    <a:srgbClr val="111111"/>
                  </a:solidFill>
                  <a:effectLst/>
                  <a:latin typeface="Charter"/>
                </a:rPr>
                <a:t>: 900 MHz y 1800 MHz</a:t>
              </a:r>
            </a:p>
            <a:p>
              <a:pPr algn="l">
                <a:buFont typeface="Arial" panose="020B0604020202020204" pitchFamily="34" charset="0"/>
                <a:buChar char="•"/>
              </a:pPr>
              <a:r>
                <a:rPr lang="es-ES" sz="2800" b="1" i="0" dirty="0">
                  <a:solidFill>
                    <a:srgbClr val="111111"/>
                  </a:solidFill>
                  <a:effectLst/>
                  <a:latin typeface="Charter"/>
                </a:rPr>
                <a:t> 3G</a:t>
              </a:r>
              <a:r>
                <a:rPr lang="es-ES" sz="2800" b="0" i="0" dirty="0">
                  <a:solidFill>
                    <a:srgbClr val="111111"/>
                  </a:solidFill>
                  <a:effectLst/>
                  <a:latin typeface="Charter"/>
                </a:rPr>
                <a:t>: 900 MHz y 2100 MHz</a:t>
              </a:r>
            </a:p>
            <a:p>
              <a:pPr algn="l">
                <a:buFont typeface="Arial" panose="020B0604020202020204" pitchFamily="34" charset="0"/>
                <a:buChar char="•"/>
              </a:pPr>
              <a:r>
                <a:rPr lang="es-ES" sz="2800" b="1" i="0" dirty="0">
                  <a:solidFill>
                    <a:srgbClr val="111111"/>
                  </a:solidFill>
                  <a:effectLst/>
                  <a:latin typeface="Charter"/>
                </a:rPr>
                <a:t> 4G</a:t>
              </a:r>
              <a:r>
                <a:rPr lang="es-ES" sz="2800" b="0" i="0" dirty="0">
                  <a:solidFill>
                    <a:srgbClr val="111111"/>
                  </a:solidFill>
                  <a:effectLst/>
                  <a:latin typeface="Charter"/>
                </a:rPr>
                <a:t>: 800 MHz, 1800 MHz y 2600 MHz</a:t>
              </a:r>
            </a:p>
            <a:p>
              <a:pPr algn="l">
                <a:buFont typeface="Arial" panose="020B0604020202020204" pitchFamily="34" charset="0"/>
                <a:buChar char="•"/>
              </a:pPr>
              <a:r>
                <a:rPr lang="es-ES" sz="2800" b="1" dirty="0"/>
                <a:t> 5G:</a:t>
              </a:r>
              <a:r>
                <a:rPr lang="es-ES" sz="2800" dirty="0"/>
                <a:t> 700 MHz y 3,5 GHz </a:t>
              </a:r>
              <a:endParaRPr lang="es-ES" sz="2800" b="0" i="0" dirty="0">
                <a:solidFill>
                  <a:srgbClr val="111111"/>
                </a:solidFill>
                <a:effectLst/>
                <a:latin typeface="Charter"/>
              </a:endParaRPr>
            </a:p>
          </p:txBody>
        </p:sp>
        <p:pic>
          <p:nvPicPr>
            <p:cNvPr id="1026" name="Picture 2" descr="Antenas para el despliegue de red 5G - La Tercera">
              <a:extLst>
                <a:ext uri="{FF2B5EF4-FFF2-40B4-BE49-F238E27FC236}">
                  <a16:creationId xmlns:a16="http://schemas.microsoft.com/office/drawing/2014/main" id="{41CF33D4-9712-BB88-C65D-41D63FC38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2871300"/>
              <a:ext cx="3203357" cy="17713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upo 5">
            <a:extLst>
              <a:ext uri="{FF2B5EF4-FFF2-40B4-BE49-F238E27FC236}">
                <a16:creationId xmlns:a16="http://schemas.microsoft.com/office/drawing/2014/main" id="{3EBC21C7-2BD3-AA1F-CC37-63E2EEA6D236}"/>
              </a:ext>
            </a:extLst>
          </p:cNvPr>
          <p:cNvGrpSpPr/>
          <p:nvPr/>
        </p:nvGrpSpPr>
        <p:grpSpPr>
          <a:xfrm>
            <a:off x="7263874" y="2728029"/>
            <a:ext cx="4695542" cy="3687159"/>
            <a:chOff x="7263874" y="2728029"/>
            <a:chExt cx="4695542" cy="3687159"/>
          </a:xfrm>
        </p:grpSpPr>
        <p:pic>
          <p:nvPicPr>
            <p:cNvPr id="2" name="Picture 2">
              <a:extLst>
                <a:ext uri="{FF2B5EF4-FFF2-40B4-BE49-F238E27FC236}">
                  <a16:creationId xmlns:a16="http://schemas.microsoft.com/office/drawing/2014/main" id="{6BBC3A15-EB54-2F41-62D8-2290D50469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898" r="37904" b="24898"/>
            <a:stretch/>
          </p:blipFill>
          <p:spPr bwMode="auto">
            <a:xfrm>
              <a:off x="7263874" y="3761189"/>
              <a:ext cx="4435971" cy="265399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9AF2AC2-4908-40C6-E859-FB6A26AC2BC2}"/>
                </a:ext>
              </a:extLst>
            </p:cNvPr>
            <p:cNvSpPr txBox="1"/>
            <p:nvPr/>
          </p:nvSpPr>
          <p:spPr>
            <a:xfrm>
              <a:off x="7558702" y="2728029"/>
              <a:ext cx="4400714" cy="1231106"/>
            </a:xfrm>
            <a:prstGeom prst="rect">
              <a:avLst/>
            </a:prstGeom>
            <a:noFill/>
          </p:spPr>
          <p:txBody>
            <a:bodyPr wrap="square">
              <a:spAutoFit/>
            </a:bodyPr>
            <a:lstStyle/>
            <a:p>
              <a:pPr algn="ctr"/>
              <a:r>
                <a:rPr lang="es-CL" sz="2000" b="0" i="0" u="none" strike="noStrike" dirty="0">
                  <a:solidFill>
                    <a:srgbClr val="202122"/>
                  </a:solidFill>
                  <a:effectLst/>
                  <a:latin typeface="Arial" panose="020B0604020202020204" pitchFamily="34" charset="0"/>
                </a:rPr>
                <a:t> 2450 MHz</a:t>
              </a:r>
              <a:r>
                <a:rPr lang="es-CL" sz="2000" dirty="0">
                  <a:solidFill>
                    <a:srgbClr val="202122"/>
                  </a:solidFill>
                  <a:latin typeface="Arial" panose="020B0604020202020204" pitchFamily="34" charset="0"/>
                </a:rPr>
                <a:t> </a:t>
              </a:r>
            </a:p>
            <a:p>
              <a:pPr algn="ctr"/>
              <a:r>
                <a:rPr lang="es-CL" sz="2000" dirty="0">
                  <a:solidFill>
                    <a:srgbClr val="202122"/>
                  </a:solidFill>
                  <a:effectLst/>
                  <a:latin typeface="Arial" panose="020B0604020202020204" pitchFamily="34" charset="0"/>
                </a:rPr>
                <a:t>¿cuánto es la longitud de onda?</a:t>
              </a:r>
              <a:r>
                <a:rPr lang="es-CL" sz="5400" dirty="0">
                  <a:effectLst/>
                </a:rPr>
                <a:t> </a:t>
              </a:r>
              <a:endParaRPr lang="es-CL" sz="5400" dirty="0"/>
            </a:p>
          </p:txBody>
        </p:sp>
      </p:grpSp>
    </p:spTree>
    <p:extLst>
      <p:ext uri="{BB962C8B-B14F-4D97-AF65-F5344CB8AC3E}">
        <p14:creationId xmlns:p14="http://schemas.microsoft.com/office/powerpoint/2010/main" val="477073434"/>
      </p:ext>
    </p:extLst>
  </p:cSld>
  <p:clrMapOvr>
    <a:masterClrMapping/>
  </p:clrMapOvr>
  <mc:AlternateContent xmlns:mc="http://schemas.openxmlformats.org/markup-compatibility/2006" xmlns:p14="http://schemas.microsoft.com/office/powerpoint/2010/main">
    <mc:Choice Requires="p14">
      <p:transition spd="slow" p14:dur="2000" advTm="6526"/>
    </mc:Choice>
    <mc:Fallback xmlns="">
      <p:transition spd="slow" advTm="65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b="1"/>
              <a:t>Onda </a:t>
            </a:r>
            <a:r>
              <a:rPr lang="es-ES_tradnl" b="1" err="1"/>
              <a:t>Electromagn</a:t>
            </a:r>
            <a:r>
              <a:rPr lang="es-ES" b="1"/>
              <a:t>ética Plana unidimensional</a:t>
            </a:r>
            <a:endParaRPr lang="es-ES_tradnl" b="1"/>
          </a:p>
        </p:txBody>
      </p:sp>
      <p:pic>
        <p:nvPicPr>
          <p:cNvPr id="8" name="Imagen 7">
            <a:extLst>
              <a:ext uri="{FF2B5EF4-FFF2-40B4-BE49-F238E27FC236}">
                <a16:creationId xmlns:a16="http://schemas.microsoft.com/office/drawing/2014/main" id="{6EAEBB3A-9222-41D5-7E20-CBE70901B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40" y="2563500"/>
            <a:ext cx="2900500" cy="2629987"/>
          </a:xfrm>
          <a:prstGeom prst="rect">
            <a:avLst/>
          </a:prstGeom>
        </p:spPr>
      </p:pic>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8BBA515D-8EB0-E8B2-BEF8-FA25B13A751C}"/>
                  </a:ext>
                </a:extLst>
              </p:cNvPr>
              <p:cNvSpPr/>
              <p:nvPr/>
            </p:nvSpPr>
            <p:spPr>
              <a:xfrm>
                <a:off x="119336" y="1340768"/>
                <a:ext cx="3722108" cy="1127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3000" b="0" i="1" smtClean="0">
                              <a:solidFill>
                                <a:prstClr val="black"/>
                              </a:solidFill>
                              <a:latin typeface="Cambria Math" panose="02040503050406030204" pitchFamily="18" charset="0"/>
                              <a:ea typeface="Cambria Math" charset="0"/>
                              <a:cs typeface="Cambria Math" charset="0"/>
                            </a:rPr>
                          </m:ctrlPr>
                        </m:accPr>
                        <m:e>
                          <m:r>
                            <a:rPr lang="es-ES" sz="3000" i="1" smtClean="0">
                              <a:solidFill>
                                <a:prstClr val="black"/>
                              </a:solidFill>
                              <a:latin typeface="Cambria Math" charset="0"/>
                              <a:ea typeface="Cambria Math" charset="0"/>
                              <a:cs typeface="Cambria Math" charset="0"/>
                            </a:rPr>
                            <m:t>𝐸</m:t>
                          </m:r>
                        </m:e>
                      </m:acc>
                      <m:d>
                        <m:dPr>
                          <m:ctrlPr>
                            <a:rPr lang="es-ES" sz="3000" b="0" i="1" smtClean="0">
                              <a:solidFill>
                                <a:prstClr val="black"/>
                              </a:solidFill>
                              <a:latin typeface="Cambria Math" panose="02040503050406030204" pitchFamily="18" charset="0"/>
                              <a:ea typeface="Cambria Math" charset="0"/>
                              <a:cs typeface="Cambria Math" charset="0"/>
                            </a:rPr>
                          </m:ctrlPr>
                        </m:dPr>
                        <m:e>
                          <m:r>
                            <a:rPr lang="es-ES" sz="3000" b="0" i="1" smtClean="0">
                              <a:solidFill>
                                <a:prstClr val="black"/>
                              </a:solidFill>
                              <a:latin typeface="Cambria Math" charset="0"/>
                              <a:ea typeface="Cambria Math" charset="0"/>
                              <a:cs typeface="Cambria Math" charset="0"/>
                            </a:rPr>
                            <m:t>𝑧</m:t>
                          </m:r>
                          <m:r>
                            <a:rPr lang="es-ES" sz="3000" b="0" i="1" smtClean="0">
                              <a:solidFill>
                                <a:prstClr val="black"/>
                              </a:solidFill>
                              <a:latin typeface="Cambria Math" charset="0"/>
                              <a:ea typeface="Cambria Math" charset="0"/>
                              <a:cs typeface="Cambria Math" charset="0"/>
                            </a:rPr>
                            <m:t>,</m:t>
                          </m:r>
                          <m:r>
                            <a:rPr lang="es-ES" sz="3000" b="0" i="1" smtClean="0">
                              <a:solidFill>
                                <a:prstClr val="black"/>
                              </a:solidFill>
                              <a:latin typeface="Cambria Math" charset="0"/>
                              <a:ea typeface="Cambria Math" charset="0"/>
                              <a:cs typeface="Cambria Math" charset="0"/>
                            </a:rPr>
                            <m:t>𝑡</m:t>
                          </m:r>
                        </m:e>
                      </m:d>
                      <m:r>
                        <a:rPr lang="es-ES" sz="3000" b="0" i="1" smtClean="0">
                          <a:solidFill>
                            <a:prstClr val="black"/>
                          </a:solidFill>
                          <a:latin typeface="Cambria Math" charset="0"/>
                          <a:ea typeface="Cambria Math" charset="0"/>
                          <a:cs typeface="Cambria Math" charset="0"/>
                        </a:rPr>
                        <m:t>=</m:t>
                      </m:r>
                      <m:sSub>
                        <m:sSubPr>
                          <m:ctrlPr>
                            <a:rPr lang="es-ES" sz="3000" b="0" i="1" smtClean="0">
                              <a:solidFill>
                                <a:prstClr val="black"/>
                              </a:solidFill>
                              <a:latin typeface="Cambria Math" panose="02040503050406030204" pitchFamily="18" charset="0"/>
                              <a:ea typeface="Cambria Math" charset="0"/>
                              <a:cs typeface="Cambria Math" charset="0"/>
                            </a:rPr>
                          </m:ctrlPr>
                        </m:sSubPr>
                        <m:e>
                          <m:acc>
                            <m:accPr>
                              <m:chr m:val="⃗"/>
                              <m:ctrlPr>
                                <a:rPr lang="es-ES" sz="3000" b="0" i="1" smtClean="0">
                                  <a:solidFill>
                                    <a:prstClr val="black"/>
                                  </a:solidFill>
                                  <a:latin typeface="Cambria Math" panose="02040503050406030204" pitchFamily="18" charset="0"/>
                                  <a:ea typeface="Cambria Math" charset="0"/>
                                  <a:cs typeface="Cambria Math" charset="0"/>
                                </a:rPr>
                              </m:ctrlPr>
                            </m:accPr>
                            <m:e>
                              <m:r>
                                <a:rPr lang="es-ES" sz="3000" b="0" i="1" smtClean="0">
                                  <a:solidFill>
                                    <a:prstClr val="black"/>
                                  </a:solidFill>
                                  <a:latin typeface="Cambria Math" charset="0"/>
                                  <a:ea typeface="Cambria Math" charset="0"/>
                                  <a:cs typeface="Cambria Math" charset="0"/>
                                </a:rPr>
                                <m:t>𝐸</m:t>
                              </m:r>
                            </m:e>
                          </m:acc>
                        </m:e>
                        <m:sub>
                          <m:r>
                            <a:rPr lang="es-ES" sz="3000" b="0" i="1" smtClean="0">
                              <a:solidFill>
                                <a:prstClr val="black"/>
                              </a:solidFill>
                              <a:latin typeface="Cambria Math" charset="0"/>
                              <a:ea typeface="Cambria Math" charset="0"/>
                              <a:cs typeface="Cambria Math" charset="0"/>
                            </a:rPr>
                            <m:t>0</m:t>
                          </m:r>
                        </m:sub>
                      </m:sSub>
                      <m:sSup>
                        <m:sSupPr>
                          <m:ctrlPr>
                            <a:rPr lang="es-CL" sz="3000" b="0" i="1" smtClean="0">
                              <a:solidFill>
                                <a:prstClr val="black"/>
                              </a:solidFill>
                              <a:latin typeface="Cambria Math" panose="02040503050406030204" pitchFamily="18" charset="0"/>
                              <a:ea typeface="Cambria Math" charset="0"/>
                              <a:cs typeface="Cambria Math" charset="0"/>
                            </a:rPr>
                          </m:ctrlPr>
                        </m:sSupPr>
                        <m:e>
                          <m:r>
                            <a:rPr lang="es-CL" sz="3000" b="0" i="1" smtClean="0">
                              <a:solidFill>
                                <a:prstClr val="black"/>
                              </a:solidFill>
                              <a:latin typeface="Cambria Math" panose="02040503050406030204" pitchFamily="18" charset="0"/>
                              <a:ea typeface="Cambria Math" charset="0"/>
                              <a:cs typeface="Cambria Math" charset="0"/>
                            </a:rPr>
                            <m:t>𝑒</m:t>
                          </m:r>
                        </m:e>
                        <m:sup>
                          <m:r>
                            <a:rPr lang="es-CL" sz="3000" b="0" i="1" smtClean="0">
                              <a:solidFill>
                                <a:prstClr val="black"/>
                              </a:solidFill>
                              <a:latin typeface="Cambria Math" panose="02040503050406030204" pitchFamily="18" charset="0"/>
                              <a:ea typeface="Cambria Math" charset="0"/>
                              <a:cs typeface="Cambria Math" charset="0"/>
                            </a:rPr>
                            <m:t>𝑖</m:t>
                          </m:r>
                          <m:r>
                            <a:rPr lang="es-CL" sz="3000" b="0" i="1" smtClean="0">
                              <a:solidFill>
                                <a:prstClr val="black"/>
                              </a:solidFill>
                              <a:latin typeface="Cambria Math" panose="02040503050406030204" pitchFamily="18" charset="0"/>
                              <a:ea typeface="Cambria Math" charset="0"/>
                              <a:cs typeface="Cambria Math" charset="0"/>
                            </a:rPr>
                            <m:t>(</m:t>
                          </m:r>
                          <m:r>
                            <a:rPr lang="es-CL" sz="3000" b="0" i="1" smtClean="0">
                              <a:solidFill>
                                <a:prstClr val="black"/>
                              </a:solidFill>
                              <a:latin typeface="Cambria Math" panose="02040503050406030204" pitchFamily="18" charset="0"/>
                              <a:ea typeface="Cambria Math" charset="0"/>
                              <a:cs typeface="Cambria Math" charset="0"/>
                            </a:rPr>
                            <m:t>𝑘𝑧</m:t>
                          </m:r>
                          <m:r>
                            <a:rPr lang="es-CL" sz="3000" b="0" i="1" smtClean="0">
                              <a:solidFill>
                                <a:prstClr val="black"/>
                              </a:solidFill>
                              <a:latin typeface="Cambria Math" panose="02040503050406030204" pitchFamily="18" charset="0"/>
                              <a:ea typeface="Cambria Math" charset="0"/>
                              <a:cs typeface="Cambria Math" charset="0"/>
                            </a:rPr>
                            <m:t>−</m:t>
                          </m:r>
                          <m:r>
                            <a:rPr lang="es-CL" sz="3000" b="0" i="1" smtClean="0">
                              <a:solidFill>
                                <a:prstClr val="black"/>
                              </a:solidFill>
                              <a:latin typeface="Cambria Math" panose="02040503050406030204" pitchFamily="18" charset="0"/>
                              <a:ea typeface="Cambria Math" charset="0"/>
                              <a:cs typeface="Cambria Math" charset="0"/>
                            </a:rPr>
                            <m:t>𝜔</m:t>
                          </m:r>
                          <m:r>
                            <a:rPr lang="es-CL" sz="3000" b="0" i="1" smtClean="0">
                              <a:solidFill>
                                <a:prstClr val="black"/>
                              </a:solidFill>
                              <a:latin typeface="Cambria Math" panose="02040503050406030204" pitchFamily="18" charset="0"/>
                              <a:ea typeface="Cambria Math" charset="0"/>
                              <a:cs typeface="Cambria Math" charset="0"/>
                            </a:rPr>
                            <m:t>𝑡</m:t>
                          </m:r>
                          <m:r>
                            <a:rPr lang="es-CL" sz="3000" b="0" i="1" smtClean="0">
                              <a:solidFill>
                                <a:prstClr val="black"/>
                              </a:solidFill>
                              <a:latin typeface="Cambria Math" panose="02040503050406030204" pitchFamily="18" charset="0"/>
                              <a:ea typeface="Cambria Math" charset="0"/>
                              <a:cs typeface="Cambria Math" charset="0"/>
                            </a:rPr>
                            <m:t>)</m:t>
                          </m:r>
                        </m:sup>
                      </m:sSup>
                    </m:oMath>
                  </m:oMathPara>
                </a14:m>
                <a:endParaRPr lang="es-CL" sz="3000" b="0">
                  <a:solidFill>
                    <a:prstClr val="black"/>
                  </a:solidFill>
                  <a:ea typeface="Cambria Math" charset="0"/>
                  <a:cs typeface="Cambria Math" charset="0"/>
                </a:endParaRPr>
              </a:p>
              <a:p>
                <a:pPr/>
                <a14:m>
                  <m:oMathPara xmlns:m="http://schemas.openxmlformats.org/officeDocument/2006/math">
                    <m:oMathParaPr>
                      <m:jc m:val="centerGroup"/>
                    </m:oMathParaPr>
                    <m:oMath xmlns:m="http://schemas.openxmlformats.org/officeDocument/2006/math">
                      <m:acc>
                        <m:accPr>
                          <m:chr m:val="⃗"/>
                          <m:ctrlPr>
                            <a:rPr lang="es-ES" sz="3000" i="1">
                              <a:solidFill>
                                <a:prstClr val="black"/>
                              </a:solidFill>
                              <a:latin typeface="Cambria Math" panose="02040503050406030204" pitchFamily="18" charset="0"/>
                              <a:ea typeface="Cambria Math" charset="0"/>
                              <a:cs typeface="Cambria Math" charset="0"/>
                            </a:rPr>
                          </m:ctrlPr>
                        </m:accPr>
                        <m:e>
                          <m:r>
                            <a:rPr lang="es-CL" sz="3000" b="0" i="1" smtClean="0">
                              <a:solidFill>
                                <a:prstClr val="black"/>
                              </a:solidFill>
                              <a:latin typeface="Cambria Math" panose="02040503050406030204" pitchFamily="18" charset="0"/>
                              <a:ea typeface="Cambria Math" charset="0"/>
                              <a:cs typeface="Cambria Math" charset="0"/>
                            </a:rPr>
                            <m:t>𝐵</m:t>
                          </m:r>
                        </m:e>
                      </m:acc>
                      <m:d>
                        <m:dPr>
                          <m:ctrlPr>
                            <a:rPr lang="es-ES" sz="3000" i="1">
                              <a:solidFill>
                                <a:prstClr val="black"/>
                              </a:solidFill>
                              <a:latin typeface="Cambria Math" panose="02040503050406030204" pitchFamily="18" charset="0"/>
                              <a:ea typeface="Cambria Math" charset="0"/>
                              <a:cs typeface="Cambria Math" charset="0"/>
                            </a:rPr>
                          </m:ctrlPr>
                        </m:dPr>
                        <m:e>
                          <m:r>
                            <a:rPr lang="es-ES" sz="3000" i="1">
                              <a:solidFill>
                                <a:prstClr val="black"/>
                              </a:solidFill>
                              <a:latin typeface="Cambria Math" charset="0"/>
                              <a:ea typeface="Cambria Math" charset="0"/>
                              <a:cs typeface="Cambria Math" charset="0"/>
                            </a:rPr>
                            <m:t>𝑧</m:t>
                          </m:r>
                          <m:r>
                            <a:rPr lang="es-ES" sz="3000" i="1">
                              <a:solidFill>
                                <a:prstClr val="black"/>
                              </a:solidFill>
                              <a:latin typeface="Cambria Math" charset="0"/>
                              <a:ea typeface="Cambria Math" charset="0"/>
                              <a:cs typeface="Cambria Math" charset="0"/>
                            </a:rPr>
                            <m:t>,</m:t>
                          </m:r>
                          <m:r>
                            <a:rPr lang="es-ES" sz="3000" i="1">
                              <a:solidFill>
                                <a:prstClr val="black"/>
                              </a:solidFill>
                              <a:latin typeface="Cambria Math" charset="0"/>
                              <a:ea typeface="Cambria Math" charset="0"/>
                              <a:cs typeface="Cambria Math" charset="0"/>
                            </a:rPr>
                            <m:t>𝑡</m:t>
                          </m:r>
                        </m:e>
                      </m:d>
                      <m:r>
                        <a:rPr lang="es-ES" sz="3000" i="1">
                          <a:solidFill>
                            <a:prstClr val="black"/>
                          </a:solidFill>
                          <a:latin typeface="Cambria Math" charset="0"/>
                          <a:ea typeface="Cambria Math" charset="0"/>
                          <a:cs typeface="Cambria Math" charset="0"/>
                        </a:rPr>
                        <m:t>=</m:t>
                      </m:r>
                      <m:sSub>
                        <m:sSubPr>
                          <m:ctrlPr>
                            <a:rPr lang="es-ES" sz="3000" i="1">
                              <a:solidFill>
                                <a:prstClr val="black"/>
                              </a:solidFill>
                              <a:latin typeface="Cambria Math" panose="02040503050406030204" pitchFamily="18" charset="0"/>
                              <a:ea typeface="Cambria Math" charset="0"/>
                              <a:cs typeface="Cambria Math" charset="0"/>
                            </a:rPr>
                          </m:ctrlPr>
                        </m:sSubPr>
                        <m:e>
                          <m:acc>
                            <m:accPr>
                              <m:chr m:val="⃗"/>
                              <m:ctrlPr>
                                <a:rPr lang="es-ES" sz="3000" i="1" smtClean="0">
                                  <a:solidFill>
                                    <a:prstClr val="black"/>
                                  </a:solidFill>
                                  <a:latin typeface="Cambria Math" panose="02040503050406030204" pitchFamily="18" charset="0"/>
                                  <a:ea typeface="Cambria Math" charset="0"/>
                                  <a:cs typeface="Cambria Math" charset="0"/>
                                </a:rPr>
                              </m:ctrlPr>
                            </m:accPr>
                            <m:e>
                              <m:r>
                                <a:rPr lang="es-CL" sz="3000" b="0" i="1" smtClean="0">
                                  <a:solidFill>
                                    <a:prstClr val="black"/>
                                  </a:solidFill>
                                  <a:latin typeface="Cambria Math" panose="02040503050406030204" pitchFamily="18" charset="0"/>
                                  <a:ea typeface="Cambria Math" charset="0"/>
                                  <a:cs typeface="Cambria Math" charset="0"/>
                                </a:rPr>
                                <m:t>𝐵</m:t>
                              </m:r>
                            </m:e>
                          </m:acc>
                        </m:e>
                        <m:sub>
                          <m:r>
                            <a:rPr lang="es-ES" sz="3000" i="1">
                              <a:solidFill>
                                <a:prstClr val="black"/>
                              </a:solidFill>
                              <a:latin typeface="Cambria Math" charset="0"/>
                              <a:ea typeface="Cambria Math" charset="0"/>
                              <a:cs typeface="Cambria Math" charset="0"/>
                            </a:rPr>
                            <m:t>0</m:t>
                          </m:r>
                        </m:sub>
                      </m:sSub>
                      <m:sSup>
                        <m:sSupPr>
                          <m:ctrlPr>
                            <a:rPr lang="es-CL" sz="3000" i="1">
                              <a:solidFill>
                                <a:prstClr val="black"/>
                              </a:solidFill>
                              <a:latin typeface="Cambria Math" panose="02040503050406030204" pitchFamily="18" charset="0"/>
                              <a:ea typeface="Cambria Math" charset="0"/>
                              <a:cs typeface="Cambria Math" charset="0"/>
                            </a:rPr>
                          </m:ctrlPr>
                        </m:sSupPr>
                        <m:e>
                          <m:r>
                            <a:rPr lang="es-CL" sz="3000" i="1">
                              <a:solidFill>
                                <a:prstClr val="black"/>
                              </a:solidFill>
                              <a:latin typeface="Cambria Math" panose="02040503050406030204" pitchFamily="18" charset="0"/>
                              <a:ea typeface="Cambria Math" charset="0"/>
                              <a:cs typeface="Cambria Math" charset="0"/>
                            </a:rPr>
                            <m:t>𝑒</m:t>
                          </m:r>
                        </m:e>
                        <m:sup>
                          <m:r>
                            <a:rPr lang="es-CL" sz="3000" i="1">
                              <a:solidFill>
                                <a:prstClr val="black"/>
                              </a:solidFill>
                              <a:latin typeface="Cambria Math" panose="02040503050406030204" pitchFamily="18" charset="0"/>
                              <a:ea typeface="Cambria Math" charset="0"/>
                              <a:cs typeface="Cambria Math" charset="0"/>
                            </a:rPr>
                            <m:t>𝑖</m:t>
                          </m:r>
                          <m:r>
                            <a:rPr lang="es-CL" sz="3000" i="1">
                              <a:solidFill>
                                <a:prstClr val="black"/>
                              </a:solidFill>
                              <a:latin typeface="Cambria Math" panose="02040503050406030204" pitchFamily="18" charset="0"/>
                              <a:ea typeface="Cambria Math" charset="0"/>
                              <a:cs typeface="Cambria Math" charset="0"/>
                            </a:rPr>
                            <m:t>(</m:t>
                          </m:r>
                          <m:r>
                            <a:rPr lang="es-CL" sz="3000" i="1">
                              <a:solidFill>
                                <a:prstClr val="black"/>
                              </a:solidFill>
                              <a:latin typeface="Cambria Math" panose="02040503050406030204" pitchFamily="18" charset="0"/>
                              <a:ea typeface="Cambria Math" charset="0"/>
                              <a:cs typeface="Cambria Math" charset="0"/>
                            </a:rPr>
                            <m:t>𝑘𝑧</m:t>
                          </m:r>
                          <m:r>
                            <a:rPr lang="es-CL" sz="3000" i="1">
                              <a:solidFill>
                                <a:prstClr val="black"/>
                              </a:solidFill>
                              <a:latin typeface="Cambria Math" panose="02040503050406030204" pitchFamily="18" charset="0"/>
                              <a:ea typeface="Cambria Math" charset="0"/>
                              <a:cs typeface="Cambria Math" charset="0"/>
                            </a:rPr>
                            <m:t>−</m:t>
                          </m:r>
                          <m:r>
                            <a:rPr lang="es-CL" sz="3000" i="1">
                              <a:solidFill>
                                <a:prstClr val="black"/>
                              </a:solidFill>
                              <a:latin typeface="Cambria Math" panose="02040503050406030204" pitchFamily="18" charset="0"/>
                              <a:ea typeface="Cambria Math" charset="0"/>
                              <a:cs typeface="Cambria Math" charset="0"/>
                            </a:rPr>
                            <m:t>𝜔</m:t>
                          </m:r>
                          <m:r>
                            <a:rPr lang="es-CL" sz="3000" i="1">
                              <a:solidFill>
                                <a:prstClr val="black"/>
                              </a:solidFill>
                              <a:latin typeface="Cambria Math" panose="02040503050406030204" pitchFamily="18" charset="0"/>
                              <a:ea typeface="Cambria Math" charset="0"/>
                              <a:cs typeface="Cambria Math" charset="0"/>
                            </a:rPr>
                            <m:t>𝑡</m:t>
                          </m:r>
                          <m:r>
                            <a:rPr lang="es-CL" sz="3000" i="1">
                              <a:solidFill>
                                <a:prstClr val="black"/>
                              </a:solidFill>
                              <a:latin typeface="Cambria Math" panose="02040503050406030204" pitchFamily="18" charset="0"/>
                              <a:ea typeface="Cambria Math" charset="0"/>
                              <a:cs typeface="Cambria Math" charset="0"/>
                            </a:rPr>
                            <m:t>)</m:t>
                          </m:r>
                        </m:sup>
                      </m:sSup>
                    </m:oMath>
                  </m:oMathPara>
                </a14:m>
                <a:endParaRPr lang="es-CL" sz="3000" b="0">
                  <a:solidFill>
                    <a:prstClr val="black"/>
                  </a:solidFill>
                  <a:ea typeface="Cambria Math" charset="0"/>
                  <a:cs typeface="Cambria Math" charset="0"/>
                </a:endParaRPr>
              </a:p>
            </p:txBody>
          </p:sp>
        </mc:Choice>
        <mc:Fallback xmlns="">
          <p:sp>
            <p:nvSpPr>
              <p:cNvPr id="9" name="Rectángulo 8">
                <a:extLst>
                  <a:ext uri="{FF2B5EF4-FFF2-40B4-BE49-F238E27FC236}">
                    <a16:creationId xmlns:a16="http://schemas.microsoft.com/office/drawing/2014/main" id="{8BBA515D-8EB0-E8B2-BEF8-FA25B13A751C}"/>
                  </a:ext>
                </a:extLst>
              </p:cNvPr>
              <p:cNvSpPr>
                <a:spLocks noRot="1" noChangeAspect="1" noMove="1" noResize="1" noEditPoints="1" noAdjustHandles="1" noChangeArrowheads="1" noChangeShapeType="1" noTextEdit="1"/>
              </p:cNvSpPr>
              <p:nvPr/>
            </p:nvSpPr>
            <p:spPr>
              <a:xfrm>
                <a:off x="119336" y="1340768"/>
                <a:ext cx="3722108" cy="1127873"/>
              </a:xfrm>
              <a:prstGeom prst="rect">
                <a:avLst/>
              </a:prstGeom>
              <a:blipFill>
                <a:blip r:embed="rId3"/>
                <a:stretch>
                  <a:fillRect/>
                </a:stretch>
              </a:blipFill>
            </p:spPr>
            <p:txBody>
              <a:bodyPr/>
              <a:lstStyle/>
              <a:p>
                <a:r>
                  <a:rPr lang="en-US">
                    <a:noFill/>
                  </a:rPr>
                  <a:t> </a:t>
                </a:r>
              </a:p>
            </p:txBody>
          </p:sp>
        </mc:Fallback>
      </mc:AlternateContent>
      <p:grpSp>
        <p:nvGrpSpPr>
          <p:cNvPr id="16" name="Grupo 15">
            <a:extLst>
              <a:ext uri="{FF2B5EF4-FFF2-40B4-BE49-F238E27FC236}">
                <a16:creationId xmlns:a16="http://schemas.microsoft.com/office/drawing/2014/main" id="{A3F0242D-FD73-BE2A-AE04-90C4026E5BF7}"/>
              </a:ext>
            </a:extLst>
          </p:cNvPr>
          <p:cNvGrpSpPr/>
          <p:nvPr/>
        </p:nvGrpSpPr>
        <p:grpSpPr>
          <a:xfrm>
            <a:off x="6119553" y="1412776"/>
            <a:ext cx="6025119" cy="5016128"/>
            <a:chOff x="6119553" y="1412776"/>
            <a:chExt cx="6025119" cy="5016128"/>
          </a:xfrm>
        </p:grpSpPr>
        <p:pic>
          <p:nvPicPr>
            <p:cNvPr id="5" name="Imagen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6119553" y="1412776"/>
              <a:ext cx="6025119" cy="5016128"/>
            </a:xfrm>
            <a:prstGeom prst="rect">
              <a:avLst/>
            </a:prstGeom>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21561E21-9E01-AE05-4601-47DE989A245D}"/>
                    </a:ext>
                  </a:extLst>
                </p:cNvPr>
                <p:cNvSpPr txBox="1"/>
                <p:nvPr/>
              </p:nvSpPr>
              <p:spPr>
                <a:xfrm>
                  <a:off x="6312024" y="4653136"/>
                  <a:ext cx="18671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𝑦</m:t>
                        </m:r>
                      </m:oMath>
                    </m:oMathPara>
                  </a14:m>
                  <a:endParaRPr lang="es-CL"/>
                </a:p>
              </p:txBody>
            </p:sp>
          </mc:Choice>
          <mc:Fallback xmlns="">
            <p:sp>
              <p:nvSpPr>
                <p:cNvPr id="10" name="CuadroTexto 9">
                  <a:extLst>
                    <a:ext uri="{FF2B5EF4-FFF2-40B4-BE49-F238E27FC236}">
                      <a16:creationId xmlns:a16="http://schemas.microsoft.com/office/drawing/2014/main" id="{21561E21-9E01-AE05-4601-47DE989A245D}"/>
                    </a:ext>
                  </a:extLst>
                </p:cNvPr>
                <p:cNvSpPr txBox="1">
                  <a:spLocks noRot="1" noChangeAspect="1" noMove="1" noResize="1" noEditPoints="1" noAdjustHandles="1" noChangeArrowheads="1" noChangeShapeType="1" noTextEdit="1"/>
                </p:cNvSpPr>
                <p:nvPr/>
              </p:nvSpPr>
              <p:spPr>
                <a:xfrm>
                  <a:off x="6312024" y="4653136"/>
                  <a:ext cx="186718" cy="276999"/>
                </a:xfrm>
                <a:prstGeom prst="rect">
                  <a:avLst/>
                </a:prstGeom>
                <a:blipFill>
                  <a:blip r:embed="rId5"/>
                  <a:stretch>
                    <a:fillRect l="-32258" r="-25806"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68B63F14-EC66-4FFA-CECC-8EE36D757473}"/>
                    </a:ext>
                  </a:extLst>
                </p:cNvPr>
                <p:cNvSpPr txBox="1"/>
                <p:nvPr/>
              </p:nvSpPr>
              <p:spPr>
                <a:xfrm>
                  <a:off x="7608168" y="1556792"/>
                  <a:ext cx="183320"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𝑥</m:t>
                        </m:r>
                      </m:oMath>
                    </m:oMathPara>
                  </a14:m>
                  <a:endParaRPr lang="es-CL"/>
                </a:p>
              </p:txBody>
            </p:sp>
          </mc:Choice>
          <mc:Fallback xmlns="">
            <p:sp>
              <p:nvSpPr>
                <p:cNvPr id="11" name="CuadroTexto 10">
                  <a:extLst>
                    <a:ext uri="{FF2B5EF4-FFF2-40B4-BE49-F238E27FC236}">
                      <a16:creationId xmlns:a16="http://schemas.microsoft.com/office/drawing/2014/main" id="{68B63F14-EC66-4FFA-CECC-8EE36D757473}"/>
                    </a:ext>
                  </a:extLst>
                </p:cNvPr>
                <p:cNvSpPr txBox="1">
                  <a:spLocks noRot="1" noChangeAspect="1" noMove="1" noResize="1" noEditPoints="1" noAdjustHandles="1" noChangeArrowheads="1" noChangeShapeType="1" noTextEdit="1"/>
                </p:cNvSpPr>
                <p:nvPr/>
              </p:nvSpPr>
              <p:spPr>
                <a:xfrm>
                  <a:off x="7608168" y="1556792"/>
                  <a:ext cx="183320" cy="276999"/>
                </a:xfrm>
                <a:prstGeom prst="rect">
                  <a:avLst/>
                </a:prstGeom>
                <a:blipFill>
                  <a:blip r:embed="rId6"/>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D8666B95-FBD5-3A38-90C8-55AE3472EB1E}"/>
                    </a:ext>
                  </a:extLst>
                </p:cNvPr>
                <p:cNvSpPr txBox="1"/>
                <p:nvPr/>
              </p:nvSpPr>
              <p:spPr>
                <a:xfrm>
                  <a:off x="11352584" y="4725144"/>
                  <a:ext cx="244994"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𝑧</m:t>
                        </m:r>
                      </m:oMath>
                    </m:oMathPara>
                  </a14:m>
                  <a:endParaRPr lang="es-CL"/>
                </a:p>
              </p:txBody>
            </p:sp>
          </mc:Choice>
          <mc:Fallback xmlns="">
            <p:sp>
              <p:nvSpPr>
                <p:cNvPr id="12" name="CuadroTexto 11">
                  <a:extLst>
                    <a:ext uri="{FF2B5EF4-FFF2-40B4-BE49-F238E27FC236}">
                      <a16:creationId xmlns:a16="http://schemas.microsoft.com/office/drawing/2014/main" id="{D8666B95-FBD5-3A38-90C8-55AE3472EB1E}"/>
                    </a:ext>
                  </a:extLst>
                </p:cNvPr>
                <p:cNvSpPr txBox="1">
                  <a:spLocks noRot="1" noChangeAspect="1" noMove="1" noResize="1" noEditPoints="1" noAdjustHandles="1" noChangeArrowheads="1" noChangeShapeType="1" noTextEdit="1"/>
                </p:cNvSpPr>
                <p:nvPr/>
              </p:nvSpPr>
              <p:spPr>
                <a:xfrm>
                  <a:off x="11352584" y="4725144"/>
                  <a:ext cx="244994" cy="276999"/>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B97B431C-016E-0DAD-FF44-A9EFD9DCB50C}"/>
                  </a:ext>
                </a:extLst>
              </p:cNvPr>
              <p:cNvSpPr/>
              <p:nvPr/>
            </p:nvSpPr>
            <p:spPr>
              <a:xfrm>
                <a:off x="995473" y="5661248"/>
                <a:ext cx="1969834" cy="584775"/>
              </a:xfrm>
              <a:prstGeom prst="rect">
                <a:avLst/>
              </a:prstGeom>
              <a:solidFill>
                <a:schemeClr val="accent3">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solidFill>
                                <a:prstClr val="black"/>
                              </a:solidFill>
                              <a:latin typeface="Cambria Math" panose="02040503050406030204" pitchFamily="18" charset="0"/>
                              <a:ea typeface="Cambria Math" charset="0"/>
                              <a:cs typeface="Cambria Math" charset="0"/>
                            </a:rPr>
                          </m:ctrlPr>
                        </m:sSubPr>
                        <m:e>
                          <m:r>
                            <a:rPr lang="es-ES" sz="3200" b="0" i="1" smtClean="0">
                              <a:solidFill>
                                <a:prstClr val="black"/>
                              </a:solidFill>
                              <a:latin typeface="Cambria Math" charset="0"/>
                              <a:ea typeface="Cambria Math" charset="0"/>
                              <a:cs typeface="Cambria Math" charset="0"/>
                            </a:rPr>
                            <m:t>𝐸</m:t>
                          </m:r>
                        </m:e>
                        <m:sub>
                          <m:r>
                            <a:rPr lang="es-ES" sz="3200" b="0" i="1" smtClean="0">
                              <a:solidFill>
                                <a:prstClr val="black"/>
                              </a:solidFill>
                              <a:latin typeface="Cambria Math" charset="0"/>
                              <a:ea typeface="Cambria Math" charset="0"/>
                              <a:cs typeface="Cambria Math" charset="0"/>
                            </a:rPr>
                            <m:t>0</m:t>
                          </m:r>
                        </m:sub>
                      </m:sSub>
                      <m:r>
                        <a:rPr lang="es-ES" sz="3200" b="0" i="1" smtClean="0">
                          <a:solidFill>
                            <a:prstClr val="black"/>
                          </a:solidFill>
                          <a:latin typeface="Cambria Math" charset="0"/>
                          <a:ea typeface="Cambria Math" charset="0"/>
                          <a:cs typeface="Cambria Math" charset="0"/>
                        </a:rPr>
                        <m:t>=</m:t>
                      </m:r>
                      <m:r>
                        <a:rPr lang="es-ES" sz="3200" b="0" i="1" smtClean="0">
                          <a:solidFill>
                            <a:prstClr val="black"/>
                          </a:solidFill>
                          <a:latin typeface="Cambria Math" charset="0"/>
                          <a:ea typeface="Cambria Math" charset="0"/>
                          <a:cs typeface="Cambria Math" charset="0"/>
                        </a:rPr>
                        <m:t>𝑐</m:t>
                      </m:r>
                      <m:r>
                        <a:rPr lang="es-ES" sz="3200" b="0" i="1" smtClean="0">
                          <a:solidFill>
                            <a:prstClr val="black"/>
                          </a:solidFill>
                          <a:latin typeface="Cambria Math" charset="0"/>
                          <a:ea typeface="Cambria Math" charset="0"/>
                          <a:cs typeface="Cambria Math" charset="0"/>
                        </a:rPr>
                        <m:t> </m:t>
                      </m:r>
                      <m:sSub>
                        <m:sSubPr>
                          <m:ctrlPr>
                            <a:rPr lang="es-ES" sz="3200" b="0" i="1" smtClean="0">
                              <a:solidFill>
                                <a:prstClr val="black"/>
                              </a:solidFill>
                              <a:latin typeface="Cambria Math" panose="02040503050406030204" pitchFamily="18" charset="0"/>
                              <a:ea typeface="Cambria Math" charset="0"/>
                              <a:cs typeface="Cambria Math" charset="0"/>
                            </a:rPr>
                          </m:ctrlPr>
                        </m:sSubPr>
                        <m:e>
                          <m:r>
                            <a:rPr lang="es-ES" sz="3200" b="0" i="1" smtClean="0">
                              <a:solidFill>
                                <a:prstClr val="black"/>
                              </a:solidFill>
                              <a:latin typeface="Cambria Math" charset="0"/>
                              <a:ea typeface="Cambria Math" charset="0"/>
                              <a:cs typeface="Cambria Math" charset="0"/>
                            </a:rPr>
                            <m:t>𝐵</m:t>
                          </m:r>
                        </m:e>
                        <m:sub>
                          <m:r>
                            <a:rPr lang="es-ES" sz="3200" b="0" i="1" smtClean="0">
                              <a:solidFill>
                                <a:prstClr val="black"/>
                              </a:solidFill>
                              <a:latin typeface="Cambria Math" charset="0"/>
                              <a:ea typeface="Cambria Math" charset="0"/>
                              <a:cs typeface="Cambria Math" charset="0"/>
                            </a:rPr>
                            <m:t>0</m:t>
                          </m:r>
                        </m:sub>
                      </m:sSub>
                    </m:oMath>
                  </m:oMathPara>
                </a14:m>
                <a:endParaRPr lang="es-ES_tradnl"/>
              </a:p>
            </p:txBody>
          </p:sp>
        </mc:Choice>
        <mc:Fallback xmlns="">
          <p:sp>
            <p:nvSpPr>
              <p:cNvPr id="13" name="Rectángulo 12">
                <a:extLst>
                  <a:ext uri="{FF2B5EF4-FFF2-40B4-BE49-F238E27FC236}">
                    <a16:creationId xmlns:a16="http://schemas.microsoft.com/office/drawing/2014/main" id="{B97B431C-016E-0DAD-FF44-A9EFD9DCB50C}"/>
                  </a:ext>
                </a:extLst>
              </p:cNvPr>
              <p:cNvSpPr>
                <a:spLocks noRot="1" noChangeAspect="1" noMove="1" noResize="1" noEditPoints="1" noAdjustHandles="1" noChangeArrowheads="1" noChangeShapeType="1" noTextEdit="1"/>
              </p:cNvSpPr>
              <p:nvPr/>
            </p:nvSpPr>
            <p:spPr>
              <a:xfrm>
                <a:off x="995473" y="5661248"/>
                <a:ext cx="1969834"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CC417909-E7EC-FE76-F4C5-A09186B7349C}"/>
                  </a:ext>
                </a:extLst>
              </p:cNvPr>
              <p:cNvSpPr/>
              <p:nvPr/>
            </p:nvSpPr>
            <p:spPr>
              <a:xfrm>
                <a:off x="3869322" y="3284984"/>
                <a:ext cx="2250231" cy="910314"/>
              </a:xfrm>
              <a:prstGeom prst="rect">
                <a:avLst/>
              </a:prstGeom>
              <a:solidFill>
                <a:schemeClr val="accent6"/>
              </a:solidFill>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CL" sz="2800" b="0" i="1" smtClean="0">
                              <a:solidFill>
                                <a:prstClr val="black"/>
                              </a:solidFill>
                              <a:latin typeface="Cambria Math" panose="02040503050406030204" pitchFamily="18" charset="0"/>
                            </a:rPr>
                          </m:ctrlPr>
                        </m:accPr>
                        <m:e>
                          <m:r>
                            <a:rPr lang="es-CL" sz="2800" b="0" i="1" smtClean="0">
                              <a:solidFill>
                                <a:prstClr val="black"/>
                              </a:solidFill>
                              <a:latin typeface="Cambria Math" panose="02040503050406030204" pitchFamily="18" charset="0"/>
                            </a:rPr>
                            <m:t>𝐵</m:t>
                          </m:r>
                        </m:e>
                      </m:acc>
                      <m:r>
                        <a:rPr lang="es-CL" sz="2800" b="0" i="1" smtClean="0">
                          <a:solidFill>
                            <a:prstClr val="black"/>
                          </a:solidFill>
                          <a:latin typeface="Cambria Math" panose="02040503050406030204" pitchFamily="18" charset="0"/>
                        </a:rPr>
                        <m:t>=</m:t>
                      </m:r>
                      <m:f>
                        <m:fPr>
                          <m:ctrlPr>
                            <a:rPr lang="es-CL" sz="2800" b="0" i="1" smtClean="0">
                              <a:solidFill>
                                <a:prstClr val="black"/>
                              </a:solidFill>
                              <a:latin typeface="Cambria Math" panose="02040503050406030204" pitchFamily="18" charset="0"/>
                            </a:rPr>
                          </m:ctrlPr>
                        </m:fPr>
                        <m:num>
                          <m:r>
                            <a:rPr lang="es-CL" sz="2800" b="0" i="1" smtClean="0">
                              <a:solidFill>
                                <a:prstClr val="black"/>
                              </a:solidFill>
                              <a:latin typeface="Cambria Math" panose="02040503050406030204" pitchFamily="18" charset="0"/>
                            </a:rPr>
                            <m:t>𝑘</m:t>
                          </m:r>
                        </m:num>
                        <m:den>
                          <m:r>
                            <a:rPr lang="es-CL" sz="2800" b="0" i="1" smtClean="0">
                              <a:solidFill>
                                <a:prstClr val="black"/>
                              </a:solidFill>
                              <a:latin typeface="Cambria Math" panose="02040503050406030204" pitchFamily="18" charset="0"/>
                            </a:rPr>
                            <m:t>𝜔</m:t>
                          </m:r>
                        </m:den>
                      </m:f>
                      <m:r>
                        <a:rPr lang="es-CL" sz="2800" b="0" i="1" smtClean="0">
                          <a:solidFill>
                            <a:prstClr val="black"/>
                          </a:solidFill>
                          <a:latin typeface="Cambria Math" panose="02040503050406030204" pitchFamily="18" charset="0"/>
                        </a:rPr>
                        <m:t> </m:t>
                      </m:r>
                      <m:acc>
                        <m:accPr>
                          <m:chr m:val="̂"/>
                          <m:ctrlPr>
                            <a:rPr lang="es-CL" sz="2800" b="0" i="1" smtClean="0">
                              <a:solidFill>
                                <a:prstClr val="black"/>
                              </a:solidFill>
                              <a:latin typeface="Cambria Math" panose="02040503050406030204" pitchFamily="18" charset="0"/>
                            </a:rPr>
                          </m:ctrlPr>
                        </m:accPr>
                        <m:e>
                          <m:r>
                            <a:rPr lang="es-CL" sz="2800" b="0" i="1" smtClean="0">
                              <a:solidFill>
                                <a:prstClr val="black"/>
                              </a:solidFill>
                              <a:latin typeface="Cambria Math" panose="02040503050406030204" pitchFamily="18" charset="0"/>
                            </a:rPr>
                            <m:t>𝑘</m:t>
                          </m:r>
                        </m:e>
                      </m:acc>
                      <m:r>
                        <a:rPr lang="es-CL" sz="2800" b="0" i="1" smtClean="0">
                          <a:solidFill>
                            <a:prstClr val="black"/>
                          </a:solidFill>
                          <a:latin typeface="Cambria Math" panose="02040503050406030204" pitchFamily="18" charset="0"/>
                        </a:rPr>
                        <m:t>×</m:t>
                      </m:r>
                      <m:acc>
                        <m:accPr>
                          <m:chr m:val="⃗"/>
                          <m:ctrlPr>
                            <a:rPr lang="es-CL" sz="2800" b="0" i="1" smtClean="0">
                              <a:solidFill>
                                <a:prstClr val="black"/>
                              </a:solidFill>
                              <a:latin typeface="Cambria Math" panose="02040503050406030204" pitchFamily="18" charset="0"/>
                            </a:rPr>
                          </m:ctrlPr>
                        </m:accPr>
                        <m:e>
                          <m:r>
                            <a:rPr lang="es-CL" sz="2800" b="0" i="1" smtClean="0">
                              <a:solidFill>
                                <a:prstClr val="black"/>
                              </a:solidFill>
                              <a:latin typeface="Cambria Math" panose="02040503050406030204" pitchFamily="18" charset="0"/>
                            </a:rPr>
                            <m:t>𝐸</m:t>
                          </m:r>
                        </m:e>
                      </m:acc>
                    </m:oMath>
                  </m:oMathPara>
                </a14:m>
                <a:endParaRPr lang="es-ES_tradnl"/>
              </a:p>
            </p:txBody>
          </p:sp>
        </mc:Choice>
        <mc:Fallback xmlns="">
          <p:sp>
            <p:nvSpPr>
              <p:cNvPr id="15" name="Rectángulo 14">
                <a:extLst>
                  <a:ext uri="{FF2B5EF4-FFF2-40B4-BE49-F238E27FC236}">
                    <a16:creationId xmlns:a16="http://schemas.microsoft.com/office/drawing/2014/main" id="{CC417909-E7EC-FE76-F4C5-A09186B7349C}"/>
                  </a:ext>
                </a:extLst>
              </p:cNvPr>
              <p:cNvSpPr>
                <a:spLocks noRot="1" noChangeAspect="1" noMove="1" noResize="1" noEditPoints="1" noAdjustHandles="1" noChangeArrowheads="1" noChangeShapeType="1" noTextEdit="1"/>
              </p:cNvSpPr>
              <p:nvPr/>
            </p:nvSpPr>
            <p:spPr>
              <a:xfrm>
                <a:off x="3869322" y="3284984"/>
                <a:ext cx="2250231" cy="910314"/>
              </a:xfrm>
              <a:prstGeom prst="rect">
                <a:avLst/>
              </a:prstGeom>
              <a:blipFill>
                <a:blip r:embed="rId9"/>
                <a:stretch>
                  <a:fillRect/>
                </a:stretch>
              </a:blipFill>
            </p:spPr>
            <p:txBody>
              <a:bodyPr/>
              <a:lstStyle/>
              <a:p>
                <a:r>
                  <a:rPr lang="en-US">
                    <a:noFill/>
                  </a:rPr>
                  <a:t> </a:t>
                </a:r>
              </a:p>
            </p:txBody>
          </p:sp>
        </mc:Fallback>
      </mc:AlternateContent>
      <p:grpSp>
        <p:nvGrpSpPr>
          <p:cNvPr id="6" name="Grupo 5">
            <a:extLst>
              <a:ext uri="{FF2B5EF4-FFF2-40B4-BE49-F238E27FC236}">
                <a16:creationId xmlns:a16="http://schemas.microsoft.com/office/drawing/2014/main" id="{F5FBC194-85C0-205A-88AF-F3B189CC1F64}"/>
              </a:ext>
            </a:extLst>
          </p:cNvPr>
          <p:cNvGrpSpPr/>
          <p:nvPr/>
        </p:nvGrpSpPr>
        <p:grpSpPr>
          <a:xfrm>
            <a:off x="5005235" y="1346173"/>
            <a:ext cx="6419357" cy="5452062"/>
            <a:chOff x="5005235" y="1346173"/>
            <a:chExt cx="6734640" cy="5452062"/>
          </a:xfrm>
        </p:grpSpPr>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82906E1F-D4B3-2E48-742D-61B547AFC6AF}"/>
                    </a:ext>
                  </a:extLst>
                </p:cNvPr>
                <p:cNvSpPr txBox="1"/>
                <p:nvPr/>
              </p:nvSpPr>
              <p:spPr>
                <a:xfrm>
                  <a:off x="9562676" y="1346173"/>
                  <a:ext cx="1730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2400" b="0" i="1" smtClean="0">
                            <a:latin typeface="Cambria Math" panose="02040503050406030204" pitchFamily="18" charset="0"/>
                          </a:rPr>
                          <m:t>𝜆</m:t>
                        </m:r>
                        <m:r>
                          <a:rPr lang="es-CL" sz="2400" b="0" i="1" smtClean="0">
                            <a:latin typeface="Cambria Math" panose="02040503050406030204" pitchFamily="18" charset="0"/>
                          </a:rPr>
                          <m:t>=600 </m:t>
                        </m:r>
                        <m:r>
                          <a:rPr lang="es-CL" sz="2400" b="0" i="1" smtClean="0">
                            <a:latin typeface="Cambria Math" panose="02040503050406030204" pitchFamily="18" charset="0"/>
                          </a:rPr>
                          <m:t>𝑛𝑚</m:t>
                        </m:r>
                      </m:oMath>
                    </m:oMathPara>
                  </a14:m>
                  <a:endParaRPr lang="es-CL" sz="2400" b="0"/>
                </a:p>
              </p:txBody>
            </p:sp>
          </mc:Choice>
          <mc:Fallback xmlns="">
            <p:sp>
              <p:nvSpPr>
                <p:cNvPr id="3" name="CuadroTexto 2">
                  <a:extLst>
                    <a:ext uri="{FF2B5EF4-FFF2-40B4-BE49-F238E27FC236}">
                      <a16:creationId xmlns:a16="http://schemas.microsoft.com/office/drawing/2014/main" id="{82906E1F-D4B3-2E48-742D-61B547AFC6AF}"/>
                    </a:ext>
                  </a:extLst>
                </p:cNvPr>
                <p:cNvSpPr txBox="1">
                  <a:spLocks noRot="1" noChangeAspect="1" noMove="1" noResize="1" noEditPoints="1" noAdjustHandles="1" noChangeArrowheads="1" noChangeShapeType="1" noTextEdit="1"/>
                </p:cNvSpPr>
                <p:nvPr/>
              </p:nvSpPr>
              <p:spPr>
                <a:xfrm>
                  <a:off x="9562676" y="1346173"/>
                  <a:ext cx="1730841" cy="369332"/>
                </a:xfrm>
                <a:prstGeom prst="rect">
                  <a:avLst/>
                </a:prstGeom>
                <a:blipFill>
                  <a:blip r:embed="rId10"/>
                  <a:stretch>
                    <a:fillRect l="-4074" r="-222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C0B0596F-54E0-38CE-6899-72B157747541}"/>
                    </a:ext>
                  </a:extLst>
                </p:cNvPr>
                <p:cNvSpPr txBox="1"/>
                <p:nvPr/>
              </p:nvSpPr>
              <p:spPr>
                <a:xfrm>
                  <a:off x="9524583" y="1833791"/>
                  <a:ext cx="15578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400" b="0" i="1" smtClean="0">
                                <a:latin typeface="Cambria Math" panose="02040503050406030204" pitchFamily="18" charset="0"/>
                              </a:rPr>
                            </m:ctrlPr>
                          </m:sSubPr>
                          <m:e>
                            <m:r>
                              <a:rPr lang="es-CL" sz="2400" b="0" i="1" smtClean="0">
                                <a:latin typeface="Cambria Math" panose="02040503050406030204" pitchFamily="18" charset="0"/>
                              </a:rPr>
                              <m:t>𝐵</m:t>
                            </m:r>
                          </m:e>
                          <m:sub>
                            <m:r>
                              <a:rPr lang="es-CL" sz="2400" b="0" i="1" smtClean="0">
                                <a:latin typeface="Cambria Math" panose="02040503050406030204" pitchFamily="18" charset="0"/>
                              </a:rPr>
                              <m:t>0</m:t>
                            </m:r>
                          </m:sub>
                        </m:sSub>
                        <m:r>
                          <a:rPr lang="es-CL" sz="2400" b="0" i="1" smtClean="0">
                            <a:latin typeface="Cambria Math" panose="02040503050406030204" pitchFamily="18" charset="0"/>
                          </a:rPr>
                          <m:t>=4 </m:t>
                        </m:r>
                        <m:r>
                          <a:rPr lang="es-CL" sz="2400" b="0" i="1" smtClean="0">
                            <a:latin typeface="Cambria Math" panose="02040503050406030204" pitchFamily="18" charset="0"/>
                          </a:rPr>
                          <m:t>𝑚𝑇</m:t>
                        </m:r>
                      </m:oMath>
                    </m:oMathPara>
                  </a14:m>
                  <a:endParaRPr lang="es-CL" sz="2400" b="0"/>
                </a:p>
              </p:txBody>
            </p:sp>
          </mc:Choice>
          <mc:Fallback xmlns="">
            <p:sp>
              <p:nvSpPr>
                <p:cNvPr id="4" name="CuadroTexto 3">
                  <a:extLst>
                    <a:ext uri="{FF2B5EF4-FFF2-40B4-BE49-F238E27FC236}">
                      <a16:creationId xmlns:a16="http://schemas.microsoft.com/office/drawing/2014/main" id="{C0B0596F-54E0-38CE-6899-72B157747541}"/>
                    </a:ext>
                  </a:extLst>
                </p:cNvPr>
                <p:cNvSpPr txBox="1">
                  <a:spLocks noRot="1" noChangeAspect="1" noMove="1" noResize="1" noEditPoints="1" noAdjustHandles="1" noChangeArrowheads="1" noChangeShapeType="1" noTextEdit="1"/>
                </p:cNvSpPr>
                <p:nvPr/>
              </p:nvSpPr>
              <p:spPr>
                <a:xfrm>
                  <a:off x="9524583" y="1833791"/>
                  <a:ext cx="1557890" cy="369332"/>
                </a:xfrm>
                <a:prstGeom prst="rect">
                  <a:avLst/>
                </a:prstGeom>
                <a:blipFill>
                  <a:blip r:embed="rId11"/>
                  <a:stretch>
                    <a:fillRect l="-4527" r="-4527" b="-15000"/>
                  </a:stretch>
                </a:blipFill>
              </p:spPr>
              <p:txBody>
                <a:bodyPr/>
                <a:lstStyle/>
                <a:p>
                  <a:r>
                    <a:rPr lang="en-US">
                      <a:noFill/>
                    </a:rPr>
                    <a:t> </a:t>
                  </a:r>
                </a:p>
              </p:txBody>
            </p:sp>
          </mc:Fallback>
        </mc:AlternateContent>
        <p:sp>
          <p:nvSpPr>
            <p:cNvPr id="7" name="CuadroTexto 6">
              <a:extLst>
                <a:ext uri="{FF2B5EF4-FFF2-40B4-BE49-F238E27FC236}">
                  <a16:creationId xmlns:a16="http://schemas.microsoft.com/office/drawing/2014/main" id="{7595E8DA-1A3E-C1D1-7C29-A20B200D22A3}"/>
                </a:ext>
              </a:extLst>
            </p:cNvPr>
            <p:cNvSpPr txBox="1"/>
            <p:nvPr/>
          </p:nvSpPr>
          <p:spPr>
            <a:xfrm>
              <a:off x="5005235" y="6059571"/>
              <a:ext cx="6734640" cy="738664"/>
            </a:xfrm>
            <a:prstGeom prst="rect">
              <a:avLst/>
            </a:prstGeom>
            <a:noFill/>
          </p:spPr>
          <p:txBody>
            <a:bodyPr wrap="square" lIns="0" tIns="0" rIns="0" bIns="0" rtlCol="0">
              <a:spAutoFit/>
            </a:bodyPr>
            <a:lstStyle/>
            <a:p>
              <a:r>
                <a:rPr lang="es-CL" sz="2400" b="0"/>
                <a:t>Considere que en el origen y en t=0, la amplitud del campo es máximo.</a:t>
              </a:r>
            </a:p>
          </p:txBody>
        </p:sp>
      </p:grpSp>
    </p:spTree>
    <p:extLst>
      <p:ext uri="{BB962C8B-B14F-4D97-AF65-F5344CB8AC3E}">
        <p14:creationId xmlns:p14="http://schemas.microsoft.com/office/powerpoint/2010/main" val="339426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A93F12-3CD3-46E1-AEB2-E4339690B5FC}"/>
              </a:ext>
            </a:extLst>
          </p:cNvPr>
          <p:cNvSpPr>
            <a:spLocks noGrp="1"/>
          </p:cNvSpPr>
          <p:nvPr>
            <p:ph type="title"/>
          </p:nvPr>
        </p:nvSpPr>
        <p:spPr/>
        <p:txBody>
          <a:bodyPr/>
          <a:lstStyle/>
          <a:p>
            <a:r>
              <a:rPr lang="es-ES_tradnl"/>
              <a:t>Ejercicio propuesto 2.1 </a:t>
            </a:r>
            <a:endParaRPr lang="es-CL"/>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01AA813C-9775-40B5-AD66-960126D8F263}"/>
                  </a:ext>
                </a:extLst>
              </p:cNvPr>
              <p:cNvSpPr>
                <a:spLocks noGrp="1"/>
              </p:cNvSpPr>
              <p:nvPr>
                <p:ph idx="1"/>
              </p:nvPr>
            </p:nvSpPr>
            <p:spPr>
              <a:xfrm>
                <a:off x="838200" y="1378226"/>
                <a:ext cx="10298360" cy="4798737"/>
              </a:xfrm>
            </p:spPr>
            <p:txBody>
              <a:bodyPr>
                <a:normAutofit/>
              </a:bodyPr>
              <a:lstStyle/>
              <a:p>
                <a:pPr marL="0" indent="0" algn="just">
                  <a:buNone/>
                </a:pPr>
                <a:r>
                  <a:rPr lang="es-ES_tradnl"/>
                  <a:t>Una OEM viaja en el </a:t>
                </a:r>
                <a:r>
                  <a:rPr lang="es-ES_tradnl" err="1"/>
                  <a:t>vac</a:t>
                </a:r>
                <a:r>
                  <a:rPr lang="es-ES"/>
                  <a:t>í</a:t>
                </a:r>
                <a:r>
                  <a:rPr lang="es-ES_tradnl"/>
                  <a:t>o en la </a:t>
                </a:r>
                <a:r>
                  <a:rPr lang="es-ES_tradnl" err="1"/>
                  <a:t>direcci</a:t>
                </a:r>
                <a:r>
                  <a:rPr lang="es-ES" err="1"/>
                  <a:t>ó</a:t>
                </a:r>
                <a:r>
                  <a:rPr lang="es-ES_tradnl"/>
                  <a:t>n </a:t>
                </a:r>
                <a14:m>
                  <m:oMath xmlns:m="http://schemas.openxmlformats.org/officeDocument/2006/math">
                    <m:r>
                      <a:rPr lang="es-ES" b="0" i="1" smtClean="0">
                        <a:latin typeface="Cambria Math" charset="0"/>
                        <a:ea typeface="Cambria Math" charset="0"/>
                        <a:cs typeface="Cambria Math" charset="0"/>
                      </a:rPr>
                      <m:t>𝑥</m:t>
                    </m:r>
                  </m:oMath>
                </a14:m>
                <a:r>
                  <a:rPr lang="es-ES_tradnl"/>
                  <a:t> negativa. La longitud de onda es </a:t>
                </a:r>
                <a14:m>
                  <m:oMath xmlns:m="http://schemas.openxmlformats.org/officeDocument/2006/math">
                    <m:r>
                      <a:rPr lang="es-CL" b="0" i="1" smtClean="0">
                        <a:latin typeface="Cambria Math" panose="02040503050406030204" pitchFamily="18" charset="0"/>
                        <a:ea typeface="Cambria Math" charset="0"/>
                        <a:cs typeface="Cambria Math" charset="0"/>
                      </a:rPr>
                      <m:t>𝜆</m:t>
                    </m:r>
                    <m:r>
                      <a:rPr lang="es-CL" b="0" i="1" smtClean="0">
                        <a:latin typeface="Cambria Math" panose="02040503050406030204" pitchFamily="18" charset="0"/>
                        <a:ea typeface="Cambria Math" charset="0"/>
                        <a:cs typeface="Cambria Math" charset="0"/>
                      </a:rPr>
                      <m:t>=10,6 [</m:t>
                    </m:r>
                    <m:r>
                      <a:rPr lang="es-ES" b="0" i="1" smtClean="0">
                        <a:latin typeface="Cambria Math" charset="0"/>
                        <a:ea typeface="Cambria Math" charset="0"/>
                        <a:cs typeface="Cambria Math" charset="0"/>
                      </a:rPr>
                      <m:t>𝜇</m:t>
                    </m:r>
                    <m:r>
                      <a:rPr lang="es-ES" b="0" i="1" smtClean="0">
                        <a:latin typeface="Cambria Math" charset="0"/>
                        <a:ea typeface="Cambria Math" charset="0"/>
                        <a:cs typeface="Cambria Math" charset="0"/>
                      </a:rPr>
                      <m:t>𝑚</m:t>
                    </m:r>
                    <m:r>
                      <a:rPr lang="es-ES" b="0" i="1" smtClean="0">
                        <a:latin typeface="Cambria Math" panose="02040503050406030204" pitchFamily="18" charset="0"/>
                        <a:ea typeface="Cambria Math" charset="0"/>
                        <a:cs typeface="Cambria Math" charset="0"/>
                      </a:rPr>
                      <m:t>]</m:t>
                    </m:r>
                  </m:oMath>
                </a14:m>
                <a:r>
                  <a:rPr lang="es-ES_tradnl"/>
                  <a:t> y el campo </a:t>
                </a:r>
                <a14:m>
                  <m:oMath xmlns:m="http://schemas.openxmlformats.org/officeDocument/2006/math">
                    <m:acc>
                      <m:accPr>
                        <m:chr m:val="⃗"/>
                        <m:ctrlPr>
                          <a:rPr lang="es-ES" b="0" i="1" dirty="0" smtClean="0">
                            <a:latin typeface="Cambria Math" panose="02040503050406030204" pitchFamily="18" charset="0"/>
                            <a:ea typeface="Cambria Math" charset="0"/>
                            <a:cs typeface="Cambria Math" charset="0"/>
                          </a:rPr>
                        </m:ctrlPr>
                      </m:accPr>
                      <m:e>
                        <m:r>
                          <a:rPr lang="es-ES" b="0" i="1" dirty="0" smtClean="0">
                            <a:latin typeface="Cambria Math" charset="0"/>
                            <a:ea typeface="Cambria Math" charset="0"/>
                            <a:cs typeface="Cambria Math" charset="0"/>
                          </a:rPr>
                          <m:t>𝐸</m:t>
                        </m:r>
                      </m:e>
                    </m:acc>
                  </m:oMath>
                </a14:m>
                <a:r>
                  <a:rPr lang="es-ES_tradnl"/>
                  <a:t> es paralelo al eje z, con magnitud m</a:t>
                </a:r>
                <a:r>
                  <a:rPr lang="es-ES" err="1"/>
                  <a:t>áxima</a:t>
                </a:r>
                <a:r>
                  <a:rPr lang="es-ES"/>
                  <a:t> </a:t>
                </a:r>
                <a:r>
                  <a:rPr lang="es-ES_tradnl"/>
                  <a:t>de </a:t>
                </a:r>
                <a14:m>
                  <m:oMath xmlns:m="http://schemas.openxmlformats.org/officeDocument/2006/math">
                    <m:r>
                      <a:rPr lang="es-ES" i="1">
                        <a:latin typeface="Cambria Math" charset="0"/>
                        <a:ea typeface="Cambria Math" charset="0"/>
                        <a:cs typeface="Cambria Math" charset="0"/>
                      </a:rPr>
                      <m:t>1</m:t>
                    </m:r>
                    <m:r>
                      <a:rPr lang="es-ES" b="0" i="1" smtClean="0">
                        <a:latin typeface="Cambria Math" charset="0"/>
                        <a:ea typeface="Cambria Math" charset="0"/>
                        <a:cs typeface="Cambria Math" charset="0"/>
                      </a:rPr>
                      <m:t>,5</m:t>
                    </m:r>
                    <m:r>
                      <a:rPr lang="es-ES" i="1">
                        <a:latin typeface="Cambria Math" charset="0"/>
                        <a:ea typeface="Cambria Math" charset="0"/>
                        <a:cs typeface="Cambria Math" charset="0"/>
                      </a:rPr>
                      <m:t> </m:t>
                    </m:r>
                    <m:d>
                      <m:dPr>
                        <m:begChr m:val="["/>
                        <m:endChr m:val="]"/>
                        <m:ctrlPr>
                          <a:rPr lang="es-ES" b="0" i="1" smtClean="0">
                            <a:latin typeface="Cambria Math" panose="02040503050406030204" pitchFamily="18" charset="0"/>
                            <a:ea typeface="Cambria Math" charset="0"/>
                            <a:cs typeface="Cambria Math" charset="0"/>
                          </a:rPr>
                        </m:ctrlPr>
                      </m:dPr>
                      <m:e>
                        <m:f>
                          <m:fPr>
                            <m:ctrlPr>
                              <a:rPr lang="es-ES" b="0" i="1" smtClean="0">
                                <a:latin typeface="Cambria Math" panose="02040503050406030204" pitchFamily="18" charset="0"/>
                                <a:ea typeface="Cambria Math" charset="0"/>
                                <a:cs typeface="Cambria Math" charset="0"/>
                              </a:rPr>
                            </m:ctrlPr>
                          </m:fPr>
                          <m:num>
                            <m:r>
                              <a:rPr lang="es-ES" b="0" i="1" smtClean="0">
                                <a:latin typeface="Cambria Math" charset="0"/>
                                <a:ea typeface="Cambria Math" charset="0"/>
                                <a:cs typeface="Cambria Math" charset="0"/>
                              </a:rPr>
                              <m:t>𝑀𝑉</m:t>
                            </m:r>
                          </m:num>
                          <m:den>
                            <m:r>
                              <a:rPr lang="es-ES" b="0" i="1" smtClean="0">
                                <a:latin typeface="Cambria Math" charset="0"/>
                                <a:ea typeface="Cambria Math" charset="0"/>
                                <a:cs typeface="Cambria Math" charset="0"/>
                              </a:rPr>
                              <m:t>𝑚</m:t>
                            </m:r>
                          </m:den>
                        </m:f>
                      </m:e>
                    </m:d>
                    <m:r>
                      <a:rPr lang="es-ES" i="1">
                        <a:latin typeface="Cambria Math" charset="0"/>
                        <a:ea typeface="Cambria Math" charset="0"/>
                        <a:cs typeface="Cambria Math" charset="0"/>
                      </a:rPr>
                      <m:t> </m:t>
                    </m:r>
                  </m:oMath>
                </a14:m>
                <a:r>
                  <a:rPr lang="es-ES_tradnl"/>
                  <a:t>.</a:t>
                </a:r>
              </a:p>
              <a:p>
                <a:pPr marL="0" indent="0" algn="just">
                  <a:buNone/>
                </a:pPr>
                <a:r>
                  <a:rPr lang="es-ES_tradnl"/>
                  <a:t> </a:t>
                </a:r>
              </a:p>
              <a:p>
                <a:pPr marL="514350" indent="-514350" algn="just">
                  <a:buFont typeface="+mj-lt"/>
                  <a:buAutoNum type="alphaLcParenR"/>
                </a:pPr>
                <a:r>
                  <a:rPr lang="es-ES_tradnl"/>
                  <a:t>Encuentre la velocidad (</a:t>
                </a:r>
                <a:r>
                  <a:rPr lang="es-ES_tradnl" err="1"/>
                  <a:t>direcci</a:t>
                </a:r>
                <a:r>
                  <a:rPr lang="es-ES" err="1"/>
                  <a:t>ón</a:t>
                </a:r>
                <a:r>
                  <a:rPr lang="es-ES"/>
                  <a:t> y magnitud)</a:t>
                </a:r>
                <a:r>
                  <a:rPr lang="es-ES_tradnl"/>
                  <a:t> de </a:t>
                </a:r>
                <a:r>
                  <a:rPr lang="es-ES_tradnl" err="1"/>
                  <a:t>propagaci</a:t>
                </a:r>
                <a:r>
                  <a:rPr lang="es-ES" err="1"/>
                  <a:t>ón</a:t>
                </a:r>
                <a:r>
                  <a:rPr lang="es-ES"/>
                  <a:t> de la OEM.</a:t>
                </a:r>
              </a:p>
              <a:p>
                <a:pPr marL="514350" indent="-514350" algn="just">
                  <a:buFont typeface="+mj-lt"/>
                  <a:buAutoNum type="alphaLcParenR"/>
                </a:pPr>
                <a:r>
                  <a:rPr lang="es-ES"/>
                  <a:t>Calcule </a:t>
                </a:r>
                <a14:m>
                  <m:oMath xmlns:m="http://schemas.openxmlformats.org/officeDocument/2006/math">
                    <m:r>
                      <a:rPr lang="es-ES" i="1" dirty="0" smtClean="0">
                        <a:latin typeface="Cambria Math" panose="02040503050406030204" pitchFamily="18" charset="0"/>
                      </a:rPr>
                      <m:t>𝑘</m:t>
                    </m:r>
                  </m:oMath>
                </a14:m>
                <a:r>
                  <a:rPr lang="es-ES"/>
                  <a:t> y </a:t>
                </a:r>
                <a14:m>
                  <m:oMath xmlns:m="http://schemas.openxmlformats.org/officeDocument/2006/math">
                    <m:r>
                      <a:rPr lang="es-ES" i="1" dirty="0" smtClean="0">
                        <a:latin typeface="Cambria Math" panose="02040503050406030204" pitchFamily="18" charset="0"/>
                      </a:rPr>
                      <m:t>𝜔</m:t>
                    </m:r>
                  </m:oMath>
                </a14:m>
                <a:r>
                  <a:rPr lang="es-CL"/>
                  <a:t>.</a:t>
                </a:r>
              </a:p>
              <a:p>
                <a:pPr marL="514350" indent="-514350" algn="just">
                  <a:buFont typeface="+mj-lt"/>
                  <a:buAutoNum type="alphaLcParenR"/>
                </a:pPr>
                <a:r>
                  <a:rPr lang="es-ES_tradnl"/>
                  <a:t>Escriba las </a:t>
                </a:r>
                <a:r>
                  <a:rPr lang="es-ES_tradnl" b="1"/>
                  <a:t>ecuaciones vectoriales </a:t>
                </a:r>
                <a:r>
                  <a:rPr lang="es-ES_tradnl"/>
                  <a:t>para </a:t>
                </a:r>
                <a14:m>
                  <m:oMath xmlns:m="http://schemas.openxmlformats.org/officeDocument/2006/math">
                    <m:acc>
                      <m:accPr>
                        <m:chr m:val="⃗"/>
                        <m:ctrlPr>
                          <a:rPr lang="es-ES" i="1" dirty="0">
                            <a:latin typeface="Cambria Math" panose="02040503050406030204" pitchFamily="18" charset="0"/>
                            <a:ea typeface="Cambria Math" charset="0"/>
                            <a:cs typeface="Cambria Math" charset="0"/>
                          </a:rPr>
                        </m:ctrlPr>
                      </m:accPr>
                      <m:e>
                        <m:r>
                          <a:rPr lang="es-ES" i="1" dirty="0">
                            <a:latin typeface="Cambria Math" charset="0"/>
                            <a:ea typeface="Cambria Math" charset="0"/>
                            <a:cs typeface="Cambria Math" charset="0"/>
                          </a:rPr>
                          <m:t>𝐸</m:t>
                        </m:r>
                      </m:e>
                    </m:acc>
                  </m:oMath>
                </a14:m>
                <a:r>
                  <a:rPr lang="es-ES_tradnl"/>
                  <a:t> y </a:t>
                </a:r>
                <a14:m>
                  <m:oMath xmlns:m="http://schemas.openxmlformats.org/officeDocument/2006/math">
                    <m:acc>
                      <m:accPr>
                        <m:chr m:val="⃗"/>
                        <m:ctrlPr>
                          <a:rPr lang="es-ES" i="1" dirty="0">
                            <a:latin typeface="Cambria Math" panose="02040503050406030204" pitchFamily="18" charset="0"/>
                            <a:ea typeface="Cambria Math" charset="0"/>
                            <a:cs typeface="Cambria Math" charset="0"/>
                          </a:rPr>
                        </m:ctrlPr>
                      </m:accPr>
                      <m:e>
                        <m:r>
                          <a:rPr lang="es-ES" b="0" i="1" dirty="0" smtClean="0">
                            <a:latin typeface="Cambria Math" charset="0"/>
                            <a:ea typeface="Cambria Math" charset="0"/>
                            <a:cs typeface="Cambria Math" charset="0"/>
                          </a:rPr>
                          <m:t>𝐵</m:t>
                        </m:r>
                      </m:e>
                    </m:acc>
                  </m:oMath>
                </a14:m>
                <a:r>
                  <a:rPr lang="es-ES_tradnl"/>
                  <a:t> como funciones del tiempo y la </a:t>
                </a:r>
                <a:r>
                  <a:rPr lang="es-ES_tradnl" err="1"/>
                  <a:t>posici</a:t>
                </a:r>
                <a:r>
                  <a:rPr lang="es-ES" err="1"/>
                  <a:t>ó</a:t>
                </a:r>
                <a:r>
                  <a:rPr lang="es-ES_tradnl"/>
                  <a:t>n. Considere que en </a:t>
                </a:r>
                <a14:m>
                  <m:oMath xmlns:m="http://schemas.openxmlformats.org/officeDocument/2006/math">
                    <m:r>
                      <a:rPr lang="es-ES" b="0" i="1" smtClean="0">
                        <a:latin typeface="Cambria Math" panose="02040503050406030204" pitchFamily="18" charset="0"/>
                      </a:rPr>
                      <m:t>𝑡</m:t>
                    </m:r>
                    <m:r>
                      <a:rPr lang="es-ES" b="0" i="1" smtClean="0">
                        <a:latin typeface="Cambria Math" panose="02040503050406030204" pitchFamily="18" charset="0"/>
                      </a:rPr>
                      <m:t>=0</m:t>
                    </m:r>
                  </m:oMath>
                </a14:m>
                <a:r>
                  <a:rPr lang="es-ES_tradnl"/>
                  <a:t> la amplitud de cada campo es máxima. </a:t>
                </a:r>
              </a:p>
              <a:p>
                <a:pPr marL="0" indent="0" algn="just">
                  <a:buNone/>
                </a:pPr>
                <a:endParaRPr lang="es-ES_tradnl"/>
              </a:p>
            </p:txBody>
          </p:sp>
        </mc:Choice>
        <mc:Fallback xmlns="">
          <p:sp>
            <p:nvSpPr>
              <p:cNvPr id="4" name="Marcador de contenido 2">
                <a:extLst>
                  <a:ext uri="{FF2B5EF4-FFF2-40B4-BE49-F238E27FC236}">
                    <a16:creationId xmlns:a16="http://schemas.microsoft.com/office/drawing/2014/main" id="{01AA813C-9775-40B5-AD66-960126D8F263}"/>
                  </a:ext>
                </a:extLst>
              </p:cNvPr>
              <p:cNvSpPr>
                <a:spLocks noGrp="1" noRot="1" noChangeAspect="1" noMove="1" noResize="1" noEditPoints="1" noAdjustHandles="1" noChangeArrowheads="1" noChangeShapeType="1" noTextEdit="1"/>
              </p:cNvSpPr>
              <p:nvPr>
                <p:ph idx="1"/>
              </p:nvPr>
            </p:nvSpPr>
            <p:spPr>
              <a:xfrm>
                <a:off x="838200" y="1378226"/>
                <a:ext cx="10298360" cy="4798737"/>
              </a:xfrm>
              <a:blipFill>
                <a:blip r:embed="rId2"/>
                <a:stretch>
                  <a:fillRect l="-1243" t="-2033" r="-1184" b="-2033"/>
                </a:stretch>
              </a:blipFill>
            </p:spPr>
            <p:txBody>
              <a:bodyPr/>
              <a:lstStyle/>
              <a:p>
                <a:r>
                  <a:rPr lang="en-US">
                    <a:noFill/>
                  </a:rPr>
                  <a:t> </a:t>
                </a:r>
              </a:p>
            </p:txBody>
          </p:sp>
        </mc:Fallback>
      </mc:AlternateContent>
    </p:spTree>
    <p:extLst>
      <p:ext uri="{BB962C8B-B14F-4D97-AF65-F5344CB8AC3E}">
        <p14:creationId xmlns:p14="http://schemas.microsoft.com/office/powerpoint/2010/main" val="237424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A596B7-AB05-3D2C-EA7C-C8454F3A9B99}"/>
              </a:ext>
            </a:extLst>
          </p:cNvPr>
          <p:cNvSpPr>
            <a:spLocks noGrp="1"/>
          </p:cNvSpPr>
          <p:nvPr>
            <p:ph type="title"/>
          </p:nvPr>
        </p:nvSpPr>
        <p:spPr/>
        <p:txBody>
          <a:bodyPr/>
          <a:lstStyle/>
          <a:p>
            <a:r>
              <a:rPr lang="es-ES_tradnl"/>
              <a:t>Ejercicio propuesto 2.2</a:t>
            </a:r>
            <a:endParaRPr lang="es-CL"/>
          </a:p>
        </p:txBody>
      </p:sp>
      <p:sp>
        <p:nvSpPr>
          <p:cNvPr id="3" name="Marcador de contenido 2">
            <a:extLst>
              <a:ext uri="{FF2B5EF4-FFF2-40B4-BE49-F238E27FC236}">
                <a16:creationId xmlns:a16="http://schemas.microsoft.com/office/drawing/2014/main" id="{0348D1D5-F4D7-D723-E1EF-0692BD8731A5}"/>
              </a:ext>
            </a:extLst>
          </p:cNvPr>
          <p:cNvSpPr>
            <a:spLocks noGrp="1"/>
          </p:cNvSpPr>
          <p:nvPr>
            <p:ph idx="1"/>
          </p:nvPr>
        </p:nvSpPr>
        <p:spPr>
          <a:xfrm>
            <a:off x="203684" y="1196752"/>
            <a:ext cx="11784632" cy="4980211"/>
          </a:xfrm>
        </p:spPr>
        <p:txBody>
          <a:bodyPr>
            <a:noAutofit/>
          </a:bodyPr>
          <a:lstStyle/>
          <a:p>
            <a:pPr marL="0" indent="0" algn="just">
              <a:buNone/>
            </a:pPr>
            <a:endParaRPr lang="es-ES" sz="240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2400">
              <a:latin typeface="Calibri" panose="020F0502020204030204" pitchFamily="34" charset="0"/>
              <a:cs typeface="Times New Roman" panose="02020603050405020304" pitchFamily="18" charset="0"/>
            </a:endParaRPr>
          </a:p>
          <a:p>
            <a:pPr algn="just"/>
            <a:endParaRPr lang="es-CL" sz="3600"/>
          </a:p>
        </p:txBody>
      </p:sp>
      <p:pic>
        <p:nvPicPr>
          <p:cNvPr id="1030" name="Picture 6" descr="page7image55993920">
            <a:extLst>
              <a:ext uri="{FF2B5EF4-FFF2-40B4-BE49-F238E27FC236}">
                <a16:creationId xmlns:a16="http://schemas.microsoft.com/office/drawing/2014/main" id="{59E1CA04-E7F4-4545-89DE-5D93972D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574925"/>
            <a:ext cx="119380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7image55995264">
            <a:extLst>
              <a:ext uri="{FF2B5EF4-FFF2-40B4-BE49-F238E27FC236}">
                <a16:creationId xmlns:a16="http://schemas.microsoft.com/office/drawing/2014/main" id="{EE712593-EF9A-1F46-9778-BAB1F1BCE9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4700" y="-2574925"/>
            <a:ext cx="11976100" cy="5753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7image55985856">
            <a:extLst>
              <a:ext uri="{FF2B5EF4-FFF2-40B4-BE49-F238E27FC236}">
                <a16:creationId xmlns:a16="http://schemas.microsoft.com/office/drawing/2014/main" id="{7EF3CEA2-BA6C-2548-9932-470707F88C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74575" y="-2574925"/>
            <a:ext cx="1765300" cy="774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001EFF6-7BA0-5B4E-8BA5-93CC88D8190D}"/>
              </a:ext>
            </a:extLst>
          </p:cNvPr>
          <p:cNvPicPr>
            <a:picLocks noChangeAspect="1"/>
          </p:cNvPicPr>
          <p:nvPr/>
        </p:nvPicPr>
        <p:blipFill>
          <a:blip r:embed="rId6"/>
          <a:stretch>
            <a:fillRect/>
          </a:stretch>
        </p:blipFill>
        <p:spPr>
          <a:xfrm>
            <a:off x="811584" y="1400016"/>
            <a:ext cx="10792918" cy="5041675"/>
          </a:xfrm>
          <a:prstGeom prst="rect">
            <a:avLst/>
          </a:prstGeom>
        </p:spPr>
      </p:pic>
    </p:spTree>
    <p:extLst>
      <p:ext uri="{BB962C8B-B14F-4D97-AF65-F5344CB8AC3E}">
        <p14:creationId xmlns:p14="http://schemas.microsoft.com/office/powerpoint/2010/main" val="279812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D952300-D1FA-6C51-374C-36B703B0CB98}"/>
              </a:ext>
            </a:extLst>
          </p:cNvPr>
          <p:cNvSpPr>
            <a:spLocks noGrp="1"/>
          </p:cNvSpPr>
          <p:nvPr>
            <p:ph type="title"/>
          </p:nvPr>
        </p:nvSpPr>
        <p:spPr>
          <a:xfrm>
            <a:off x="334752" y="2420888"/>
            <a:ext cx="11522496" cy="2016224"/>
          </a:xfrm>
        </p:spPr>
        <p:txBody>
          <a:bodyPr>
            <a:normAutofit/>
          </a:bodyPr>
          <a:lstStyle/>
          <a:p>
            <a:pPr algn="ctr"/>
            <a:r>
              <a:rPr lang="es-ES"/>
              <a:t>Energía, potencia y </a:t>
            </a:r>
            <a:r>
              <a:rPr lang="es-ES" err="1"/>
              <a:t>momentum</a:t>
            </a:r>
            <a:br>
              <a:rPr lang="es-ES"/>
            </a:br>
            <a:r>
              <a:rPr lang="es-ES"/>
              <a:t>de ondas electromagnéticas.</a:t>
            </a:r>
            <a:endParaRPr lang="es-CL"/>
          </a:p>
        </p:txBody>
      </p:sp>
      <p:sp>
        <p:nvSpPr>
          <p:cNvPr id="2" name="CuadroTexto 1">
            <a:extLst>
              <a:ext uri="{FF2B5EF4-FFF2-40B4-BE49-F238E27FC236}">
                <a16:creationId xmlns:a16="http://schemas.microsoft.com/office/drawing/2014/main" id="{48439849-60E1-1217-E719-271B57FF789C}"/>
              </a:ext>
            </a:extLst>
          </p:cNvPr>
          <p:cNvSpPr txBox="1"/>
          <p:nvPr/>
        </p:nvSpPr>
        <p:spPr>
          <a:xfrm>
            <a:off x="191344" y="188640"/>
            <a:ext cx="4608512" cy="830997"/>
          </a:xfrm>
          <a:prstGeom prst="rect">
            <a:avLst/>
          </a:prstGeom>
          <a:noFill/>
        </p:spPr>
        <p:txBody>
          <a:bodyPr wrap="square" rtlCol="0">
            <a:spAutoFit/>
          </a:bodyPr>
          <a:lstStyle/>
          <a:p>
            <a:r>
              <a:rPr lang="es-CL" sz="2400">
                <a:solidFill>
                  <a:schemeClr val="bg1">
                    <a:lumMod val="50000"/>
                  </a:schemeClr>
                </a:solidFill>
              </a:rPr>
              <a:t>Física General IV</a:t>
            </a:r>
          </a:p>
          <a:p>
            <a:endParaRPr lang="es-CL" sz="2400">
              <a:solidFill>
                <a:schemeClr val="bg1">
                  <a:lumMod val="50000"/>
                </a:schemeClr>
              </a:solidFill>
            </a:endParaRPr>
          </a:p>
        </p:txBody>
      </p:sp>
      <p:pic>
        <p:nvPicPr>
          <p:cNvPr id="3" name="Picture 3">
            <a:extLst>
              <a:ext uri="{FF2B5EF4-FFF2-40B4-BE49-F238E27FC236}">
                <a16:creationId xmlns:a16="http://schemas.microsoft.com/office/drawing/2014/main" id="{3B927F9C-8CC5-CB51-BAFD-CE05B0760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306" y="257794"/>
            <a:ext cx="2262350" cy="1131175"/>
          </a:xfrm>
          <a:prstGeom prst="rect">
            <a:avLst/>
          </a:prstGeom>
        </p:spPr>
      </p:pic>
      <p:sp>
        <p:nvSpPr>
          <p:cNvPr id="5" name="CuadroTexto 4">
            <a:extLst>
              <a:ext uri="{FF2B5EF4-FFF2-40B4-BE49-F238E27FC236}">
                <a16:creationId xmlns:a16="http://schemas.microsoft.com/office/drawing/2014/main" id="{5A8B87BE-089A-61E3-A564-E17499EC585E}"/>
              </a:ext>
            </a:extLst>
          </p:cNvPr>
          <p:cNvSpPr txBox="1"/>
          <p:nvPr/>
        </p:nvSpPr>
        <p:spPr>
          <a:xfrm>
            <a:off x="2567608" y="6093296"/>
            <a:ext cx="7056784" cy="584775"/>
          </a:xfrm>
          <a:prstGeom prst="rect">
            <a:avLst/>
          </a:prstGeom>
          <a:noFill/>
        </p:spPr>
        <p:txBody>
          <a:bodyPr wrap="square" rtlCol="0">
            <a:spAutoFit/>
          </a:bodyPr>
          <a:lstStyle/>
          <a:p>
            <a:pPr algn="ctr"/>
            <a:r>
              <a:rPr lang="es-CL" sz="3200">
                <a:solidFill>
                  <a:schemeClr val="bg1">
                    <a:lumMod val="50000"/>
                  </a:schemeClr>
                </a:solidFill>
              </a:rPr>
              <a:t>Clase 3</a:t>
            </a:r>
          </a:p>
        </p:txBody>
      </p:sp>
    </p:spTree>
    <p:extLst>
      <p:ext uri="{BB962C8B-B14F-4D97-AF65-F5344CB8AC3E}">
        <p14:creationId xmlns:p14="http://schemas.microsoft.com/office/powerpoint/2010/main" val="2889571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Agrupar 28"/>
          <p:cNvGrpSpPr/>
          <p:nvPr/>
        </p:nvGrpSpPr>
        <p:grpSpPr>
          <a:xfrm>
            <a:off x="8040216" y="4666800"/>
            <a:ext cx="2299063" cy="1619794"/>
            <a:chOff x="8040216" y="4666800"/>
            <a:chExt cx="2299063" cy="1619794"/>
          </a:xfrm>
        </p:grpSpPr>
        <p:sp>
          <p:nvSpPr>
            <p:cNvPr id="14" name="Forma libre 13"/>
            <p:cNvSpPr/>
            <p:nvPr/>
          </p:nvSpPr>
          <p:spPr>
            <a:xfrm>
              <a:off x="8040216" y="4666800"/>
              <a:ext cx="2299063" cy="1619794"/>
            </a:xfrm>
            <a:custGeom>
              <a:avLst/>
              <a:gdLst>
                <a:gd name="connsiteX0" fmla="*/ 0 w 2299063"/>
                <a:gd name="connsiteY0" fmla="*/ 1619794 h 1619794"/>
                <a:gd name="connsiteX1" fmla="*/ 483326 w 2299063"/>
                <a:gd name="connsiteY1" fmla="*/ 1071154 h 1619794"/>
                <a:gd name="connsiteX2" fmla="*/ 1554480 w 2299063"/>
                <a:gd name="connsiteY2" fmla="*/ 875211 h 1619794"/>
                <a:gd name="connsiteX3" fmla="*/ 1972491 w 2299063"/>
                <a:gd name="connsiteY3" fmla="*/ 627017 h 1619794"/>
                <a:gd name="connsiteX4" fmla="*/ 2299063 w 2299063"/>
                <a:gd name="connsiteY4" fmla="*/ 0 h 1619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9063" h="1619794">
                  <a:moveTo>
                    <a:pt x="0" y="1619794"/>
                  </a:moveTo>
                  <a:cubicBezTo>
                    <a:pt x="112123" y="1407522"/>
                    <a:pt x="224246" y="1195251"/>
                    <a:pt x="483326" y="1071154"/>
                  </a:cubicBezTo>
                  <a:cubicBezTo>
                    <a:pt x="742406" y="947057"/>
                    <a:pt x="1306286" y="949234"/>
                    <a:pt x="1554480" y="875211"/>
                  </a:cubicBezTo>
                  <a:cubicBezTo>
                    <a:pt x="1802674" y="801188"/>
                    <a:pt x="1848394" y="772885"/>
                    <a:pt x="1972491" y="627017"/>
                  </a:cubicBezTo>
                  <a:cubicBezTo>
                    <a:pt x="2096588" y="481149"/>
                    <a:pt x="2299063" y="0"/>
                    <a:pt x="229906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26"/>
            <p:cNvSpPr/>
            <p:nvPr/>
          </p:nvSpPr>
          <p:spPr>
            <a:xfrm>
              <a:off x="8420374" y="5629199"/>
              <a:ext cx="223803" cy="22774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 </a:t>
              </a:r>
            </a:p>
          </p:txBody>
        </p:sp>
      </p:grpSp>
      <p:sp>
        <p:nvSpPr>
          <p:cNvPr id="2" name="Título 1"/>
          <p:cNvSpPr>
            <a:spLocks noGrp="1"/>
          </p:cNvSpPr>
          <p:nvPr>
            <p:ph type="title"/>
          </p:nvPr>
        </p:nvSpPr>
        <p:spPr/>
        <p:txBody>
          <a:bodyPr/>
          <a:lstStyle/>
          <a:p>
            <a:r>
              <a:rPr lang="es-ES_tradnl" b="1"/>
              <a:t>Trabajo, </a:t>
            </a:r>
            <a:r>
              <a:rPr lang="es-ES_tradnl" b="1" err="1"/>
              <a:t>Energ</a:t>
            </a:r>
            <a:r>
              <a:rPr lang="es-ES" b="1" err="1"/>
              <a:t>ía</a:t>
            </a:r>
            <a:r>
              <a:rPr lang="es-ES" b="1"/>
              <a:t> y Potencia</a:t>
            </a:r>
            <a:endParaRPr lang="es-ES_tradnl" b="1"/>
          </a:p>
        </p:txBody>
      </p:sp>
      <p:sp>
        <p:nvSpPr>
          <p:cNvPr id="7" name="CuadroTexto 6"/>
          <p:cNvSpPr txBox="1"/>
          <p:nvPr/>
        </p:nvSpPr>
        <p:spPr>
          <a:xfrm>
            <a:off x="1385567" y="3540771"/>
            <a:ext cx="9433048" cy="954107"/>
          </a:xfrm>
          <a:prstGeom prst="rect">
            <a:avLst/>
          </a:prstGeom>
          <a:noFill/>
        </p:spPr>
        <p:txBody>
          <a:bodyPr wrap="square" rtlCol="0">
            <a:spAutoFit/>
          </a:bodyPr>
          <a:lstStyle/>
          <a:p>
            <a:pPr algn="ctr"/>
            <a:r>
              <a:rPr lang="es-ES_tradnl" sz="2800" i="1"/>
              <a:t>¿cuánto es el trabajo, </a:t>
            </a:r>
            <a:r>
              <a:rPr lang="es-ES_tradnl" sz="2800" i="1" err="1"/>
              <a:t>dW</a:t>
            </a:r>
            <a:r>
              <a:rPr lang="es-ES_tradnl" sz="2800" i="1"/>
              <a:t>, hecho por la fuerza </a:t>
            </a:r>
            <a:r>
              <a:rPr lang="es-ES_tradnl" sz="2800" i="1" err="1"/>
              <a:t>electromagn</a:t>
            </a:r>
            <a:r>
              <a:rPr lang="es-ES" sz="2800" i="1"/>
              <a:t>ética</a:t>
            </a:r>
            <a:r>
              <a:rPr lang="es-ES_tradnl" sz="2800" i="1"/>
              <a:t> actuando sobre una carga q, en un intervalo </a:t>
            </a:r>
            <a:r>
              <a:rPr lang="es-ES_tradnl" sz="2800" i="1" err="1"/>
              <a:t>dt</a:t>
            </a:r>
            <a:r>
              <a:rPr lang="es-ES_tradnl" sz="2800" i="1"/>
              <a:t>?</a:t>
            </a:r>
          </a:p>
        </p:txBody>
      </p:sp>
      <p:grpSp>
        <p:nvGrpSpPr>
          <p:cNvPr id="11" name="Agrupar 10"/>
          <p:cNvGrpSpPr/>
          <p:nvPr/>
        </p:nvGrpSpPr>
        <p:grpSpPr>
          <a:xfrm>
            <a:off x="161092" y="1222959"/>
            <a:ext cx="11839564" cy="2272010"/>
            <a:chOff x="161092" y="1268760"/>
            <a:chExt cx="11839564" cy="2160120"/>
          </a:xfrm>
        </p:grpSpPr>
        <p:sp>
          <p:nvSpPr>
            <p:cNvPr id="3" name="CuadroTexto 2"/>
            <p:cNvSpPr txBox="1"/>
            <p:nvPr/>
          </p:nvSpPr>
          <p:spPr>
            <a:xfrm>
              <a:off x="161092" y="1741573"/>
              <a:ext cx="677108" cy="1268933"/>
            </a:xfrm>
            <a:prstGeom prst="rect">
              <a:avLst/>
            </a:prstGeom>
            <a:noFill/>
          </p:spPr>
          <p:txBody>
            <a:bodyPr vert="vert270" wrap="none" rtlCol="0">
              <a:spAutoFit/>
            </a:bodyPr>
            <a:lstStyle/>
            <a:p>
              <a:r>
                <a:rPr lang="es-ES_tradnl" sz="3200" b="1">
                  <a:solidFill>
                    <a:srgbClr val="FF0000"/>
                  </a:solidFill>
                </a:rPr>
                <a:t>FIS-120</a:t>
              </a:r>
            </a:p>
          </p:txBody>
        </p:sp>
        <p:sp>
          <p:nvSpPr>
            <p:cNvPr id="10" name="Rectángulo redondeado 9"/>
            <p:cNvSpPr/>
            <p:nvPr/>
          </p:nvSpPr>
          <p:spPr>
            <a:xfrm>
              <a:off x="161092" y="1268760"/>
              <a:ext cx="11839564" cy="2160120"/>
            </a:xfrm>
            <a:prstGeom prst="roundRect">
              <a:avLst>
                <a:gd name="adj" fmla="val 517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mc:AlternateContent xmlns:mc="http://schemas.openxmlformats.org/markup-compatibility/2006" xmlns:a14="http://schemas.microsoft.com/office/drawing/2010/main">
        <mc:Choice Requires="a14">
          <p:sp>
            <p:nvSpPr>
              <p:cNvPr id="12" name="CuadroTexto 11"/>
              <p:cNvSpPr txBox="1"/>
              <p:nvPr/>
            </p:nvSpPr>
            <p:spPr>
              <a:xfrm>
                <a:off x="449689" y="4557438"/>
                <a:ext cx="3109697"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charset="0"/>
                            </a:rPr>
                            <m:t>𝐹</m:t>
                          </m:r>
                        </m:e>
                      </m:acc>
                      <m:r>
                        <a:rPr lang="es-ES" sz="3200" b="0" i="1" smtClean="0">
                          <a:latin typeface="Cambria Math" charset="0"/>
                        </a:rPr>
                        <m:t>=</m:t>
                      </m:r>
                      <m:r>
                        <a:rPr lang="es-ES" sz="3200" b="0" i="1" smtClean="0">
                          <a:latin typeface="Cambria Math" charset="0"/>
                        </a:rPr>
                        <m:t>𝑞</m:t>
                      </m:r>
                      <m:r>
                        <a:rPr lang="es-ES" sz="3200" b="0" i="1" smtClean="0">
                          <a:latin typeface="Cambria Math" charset="0"/>
                        </a:rPr>
                        <m:t> </m:t>
                      </m:r>
                      <m:acc>
                        <m:accPr>
                          <m:chr m:val="⃗"/>
                          <m:ctrlPr>
                            <a:rPr lang="es-ES" sz="3200" b="0" i="1" smtClean="0">
                              <a:latin typeface="Cambria Math" panose="02040503050406030204" pitchFamily="18" charset="0"/>
                            </a:rPr>
                          </m:ctrlPr>
                        </m:accPr>
                        <m:e>
                          <m:r>
                            <a:rPr lang="es-ES" sz="3200" b="0" i="1" smtClean="0">
                              <a:latin typeface="Cambria Math" charset="0"/>
                            </a:rPr>
                            <m:t>𝐸</m:t>
                          </m:r>
                        </m:e>
                      </m:acc>
                      <m:r>
                        <a:rPr lang="es-ES" sz="3200" b="0" i="1" smtClean="0">
                          <a:latin typeface="Cambria Math" charset="0"/>
                        </a:rPr>
                        <m:t>+</m:t>
                      </m:r>
                      <m:r>
                        <a:rPr lang="es-ES" sz="3200" b="0" i="1" smtClean="0">
                          <a:latin typeface="Cambria Math" charset="0"/>
                        </a:rPr>
                        <m:t>𝑞</m:t>
                      </m:r>
                      <m:r>
                        <a:rPr lang="es-ES" sz="3200" b="0" i="1" smtClean="0">
                          <a:latin typeface="Cambria Math" charset="0"/>
                        </a:rPr>
                        <m:t> </m:t>
                      </m:r>
                      <m:acc>
                        <m:accPr>
                          <m:chr m:val="⃗"/>
                          <m:ctrlPr>
                            <a:rPr lang="es-ES" sz="3200" b="0" i="1" smtClean="0">
                              <a:latin typeface="Cambria Math" panose="02040503050406030204" pitchFamily="18" charset="0"/>
                            </a:rPr>
                          </m:ctrlPr>
                        </m:accPr>
                        <m:e>
                          <m:r>
                            <a:rPr lang="es-ES" sz="3200" b="0" i="1" smtClean="0">
                              <a:latin typeface="Cambria Math" charset="0"/>
                            </a:rPr>
                            <m:t>𝑣</m:t>
                          </m:r>
                        </m:e>
                      </m:acc>
                      <m:r>
                        <a:rPr lang="es-ES" sz="3200" b="0" i="1" smtClean="0">
                          <a:latin typeface="Cambria Math" charset="0"/>
                        </a:rPr>
                        <m:t>×</m:t>
                      </m:r>
                      <m:acc>
                        <m:accPr>
                          <m:chr m:val="⃗"/>
                          <m:ctrlPr>
                            <a:rPr lang="es-ES" sz="3200" b="0" i="1" smtClean="0">
                              <a:latin typeface="Cambria Math" panose="02040503050406030204" pitchFamily="18" charset="0"/>
                            </a:rPr>
                          </m:ctrlPr>
                        </m:accPr>
                        <m:e>
                          <m:r>
                            <a:rPr lang="es-ES" sz="3200" b="0" i="1" smtClean="0">
                              <a:latin typeface="Cambria Math" charset="0"/>
                            </a:rPr>
                            <m:t>𝐵</m:t>
                          </m:r>
                        </m:e>
                      </m:acc>
                    </m:oMath>
                  </m:oMathPara>
                </a14:m>
                <a:endParaRPr lang="es-ES_tradnl" sz="3200"/>
              </a:p>
            </p:txBody>
          </p:sp>
        </mc:Choice>
        <mc:Fallback xmlns="">
          <p:sp>
            <p:nvSpPr>
              <p:cNvPr id="12" name="CuadroTexto 11"/>
              <p:cNvSpPr txBox="1">
                <a:spLocks noRot="1" noChangeAspect="1" noMove="1" noResize="1" noEditPoints="1" noAdjustHandles="1" noChangeArrowheads="1" noChangeShapeType="1" noTextEdit="1"/>
              </p:cNvSpPr>
              <p:nvPr/>
            </p:nvSpPr>
            <p:spPr>
              <a:xfrm>
                <a:off x="449689" y="4557438"/>
                <a:ext cx="3109697" cy="552331"/>
              </a:xfrm>
              <a:prstGeom prst="rect">
                <a:avLst/>
              </a:prstGeom>
              <a:blipFill>
                <a:blip r:embed="rId2"/>
                <a:stretch>
                  <a:fillRect r="-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uadroTexto 16"/>
              <p:cNvSpPr txBox="1"/>
              <p:nvPr/>
            </p:nvSpPr>
            <p:spPr>
              <a:xfrm>
                <a:off x="449689" y="5357625"/>
                <a:ext cx="2316724"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charset="0"/>
                        </a:rPr>
                        <m:t>𝑑𝑊</m:t>
                      </m:r>
                      <m:r>
                        <a:rPr lang="es-ES" sz="3200" b="0" i="1" smtClean="0">
                          <a:latin typeface="Cambria Math" charset="0"/>
                        </a:rPr>
                        <m:t>=</m:t>
                      </m:r>
                      <m:acc>
                        <m:accPr>
                          <m:chr m:val="⃗"/>
                          <m:ctrlPr>
                            <a:rPr lang="es-ES" sz="3200" b="0" i="1" smtClean="0">
                              <a:latin typeface="Cambria Math" panose="02040503050406030204" pitchFamily="18" charset="0"/>
                            </a:rPr>
                          </m:ctrlPr>
                        </m:accPr>
                        <m:e>
                          <m:r>
                            <a:rPr lang="es-ES" sz="3200" b="0" i="1" smtClean="0">
                              <a:latin typeface="Cambria Math" charset="0"/>
                            </a:rPr>
                            <m:t>𝐹</m:t>
                          </m:r>
                        </m:e>
                      </m:acc>
                      <m:r>
                        <a:rPr lang="es-ES" sz="3200" b="0" i="1" smtClean="0">
                          <a:latin typeface="Cambria Math" charset="0"/>
                        </a:rPr>
                        <m:t>·</m:t>
                      </m:r>
                      <m:r>
                        <a:rPr lang="es-ES" sz="3200" b="0" i="1" smtClean="0">
                          <a:latin typeface="Cambria Math" charset="0"/>
                        </a:rPr>
                        <m:t>𝑑</m:t>
                      </m:r>
                      <m:r>
                        <a:rPr lang="es-ES" sz="3200" b="0" i="1" smtClean="0">
                          <a:latin typeface="Cambria Math" charset="0"/>
                        </a:rPr>
                        <m:t> </m:t>
                      </m:r>
                      <m:acc>
                        <m:accPr>
                          <m:chr m:val="⃗"/>
                          <m:ctrlPr>
                            <a:rPr lang="es-ES" sz="3200" b="0" i="1" smtClean="0">
                              <a:latin typeface="Cambria Math" panose="02040503050406030204" pitchFamily="18" charset="0"/>
                            </a:rPr>
                          </m:ctrlPr>
                        </m:accPr>
                        <m:e>
                          <m:r>
                            <a:rPr lang="es-ES" sz="3200" b="0" i="1" smtClean="0">
                              <a:latin typeface="Cambria Math" charset="0"/>
                            </a:rPr>
                            <m:t>𝑙</m:t>
                          </m:r>
                        </m:e>
                      </m:acc>
                    </m:oMath>
                  </m:oMathPara>
                </a14:m>
                <a:endParaRPr lang="es-ES_tradnl" sz="3200"/>
              </a:p>
            </p:txBody>
          </p:sp>
        </mc:Choice>
        <mc:Fallback xmlns="">
          <p:sp>
            <p:nvSpPr>
              <p:cNvPr id="17" name="CuadroTexto 16"/>
              <p:cNvSpPr txBox="1">
                <a:spLocks noRot="1" noChangeAspect="1" noMove="1" noResize="1" noEditPoints="1" noAdjustHandles="1" noChangeArrowheads="1" noChangeShapeType="1" noTextEdit="1"/>
              </p:cNvSpPr>
              <p:nvPr/>
            </p:nvSpPr>
            <p:spPr>
              <a:xfrm>
                <a:off x="449689" y="5357625"/>
                <a:ext cx="2316724" cy="5653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429026" y="5943945"/>
                <a:ext cx="4635756" cy="604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charset="0"/>
                        </a:rPr>
                        <m:t>𝑑𝑊</m:t>
                      </m:r>
                      <m:r>
                        <a:rPr lang="es-ES" sz="3200" b="0" i="1" smtClean="0">
                          <a:latin typeface="Cambria Math" charset="0"/>
                        </a:rPr>
                        <m:t>=</m:t>
                      </m:r>
                      <m:d>
                        <m:dPr>
                          <m:ctrlPr>
                            <a:rPr lang="es-ES" sz="3200" b="0" i="1" smtClean="0">
                              <a:latin typeface="Cambria Math" panose="02040503050406030204" pitchFamily="18" charset="0"/>
                            </a:rPr>
                          </m:ctrlPr>
                        </m:dPr>
                        <m:e>
                          <m:r>
                            <a:rPr lang="es-ES" sz="3200" i="1">
                              <a:latin typeface="Cambria Math" charset="0"/>
                            </a:rPr>
                            <m:t>𝑞</m:t>
                          </m:r>
                          <m:r>
                            <a:rPr lang="es-ES" sz="3200" i="1">
                              <a:latin typeface="Cambria Math" charset="0"/>
                            </a:rPr>
                            <m:t> </m:t>
                          </m:r>
                          <m:acc>
                            <m:accPr>
                              <m:chr m:val="⃗"/>
                              <m:ctrlPr>
                                <a:rPr lang="es-ES" sz="3200" i="1">
                                  <a:latin typeface="Cambria Math" panose="02040503050406030204" pitchFamily="18" charset="0"/>
                                </a:rPr>
                              </m:ctrlPr>
                            </m:accPr>
                            <m:e>
                              <m:r>
                                <a:rPr lang="es-ES" sz="3200" i="1">
                                  <a:latin typeface="Cambria Math" charset="0"/>
                                </a:rPr>
                                <m:t>𝐸</m:t>
                              </m:r>
                            </m:e>
                          </m:acc>
                          <m:r>
                            <a:rPr lang="es-ES" sz="3200" i="1">
                              <a:latin typeface="Cambria Math" charset="0"/>
                            </a:rPr>
                            <m:t>+</m:t>
                          </m:r>
                          <m:r>
                            <a:rPr lang="es-ES" sz="3200" i="1">
                              <a:latin typeface="Cambria Math" charset="0"/>
                            </a:rPr>
                            <m:t>𝑞</m:t>
                          </m:r>
                          <m:r>
                            <a:rPr lang="es-ES" sz="3200" i="1">
                              <a:latin typeface="Cambria Math" charset="0"/>
                            </a:rPr>
                            <m:t> </m:t>
                          </m:r>
                          <m:acc>
                            <m:accPr>
                              <m:chr m:val="⃗"/>
                              <m:ctrlPr>
                                <a:rPr lang="es-ES" sz="3200" i="1">
                                  <a:latin typeface="Cambria Math" panose="02040503050406030204" pitchFamily="18" charset="0"/>
                                </a:rPr>
                              </m:ctrlPr>
                            </m:accPr>
                            <m:e>
                              <m:r>
                                <a:rPr lang="es-ES" sz="3200" i="1">
                                  <a:latin typeface="Cambria Math" charset="0"/>
                                </a:rPr>
                                <m:t>𝑣</m:t>
                              </m:r>
                            </m:e>
                          </m:acc>
                          <m:r>
                            <a:rPr lang="es-ES" sz="3200" i="1">
                              <a:latin typeface="Cambria Math" charset="0"/>
                            </a:rPr>
                            <m:t>×</m:t>
                          </m:r>
                          <m:acc>
                            <m:accPr>
                              <m:chr m:val="⃗"/>
                              <m:ctrlPr>
                                <a:rPr lang="es-ES" sz="3200" i="1">
                                  <a:latin typeface="Cambria Math" panose="02040503050406030204" pitchFamily="18" charset="0"/>
                                </a:rPr>
                              </m:ctrlPr>
                            </m:accPr>
                            <m:e>
                              <m:r>
                                <a:rPr lang="es-ES" sz="3200" i="1">
                                  <a:latin typeface="Cambria Math" charset="0"/>
                                </a:rPr>
                                <m:t>𝐵</m:t>
                              </m:r>
                            </m:e>
                          </m:acc>
                        </m:e>
                      </m:d>
                      <m:r>
                        <a:rPr lang="es-ES" sz="3200" b="0" i="1" smtClean="0">
                          <a:latin typeface="Cambria Math" charset="0"/>
                        </a:rPr>
                        <m:t>·</m:t>
                      </m:r>
                      <m:r>
                        <a:rPr lang="es-ES" sz="3200" b="0" i="1" smtClean="0">
                          <a:latin typeface="Cambria Math" charset="0"/>
                        </a:rPr>
                        <m:t>𝑑</m:t>
                      </m:r>
                      <m:r>
                        <a:rPr lang="es-ES" sz="3200" b="0" i="1" smtClean="0">
                          <a:latin typeface="Cambria Math" charset="0"/>
                        </a:rPr>
                        <m:t> </m:t>
                      </m:r>
                      <m:acc>
                        <m:accPr>
                          <m:chr m:val="⃗"/>
                          <m:ctrlPr>
                            <a:rPr lang="es-ES" sz="3200" b="0" i="1" smtClean="0">
                              <a:latin typeface="Cambria Math" panose="02040503050406030204" pitchFamily="18" charset="0"/>
                            </a:rPr>
                          </m:ctrlPr>
                        </m:accPr>
                        <m:e>
                          <m:r>
                            <a:rPr lang="es-ES" sz="3200" b="0" i="1" smtClean="0">
                              <a:latin typeface="Cambria Math" charset="0"/>
                            </a:rPr>
                            <m:t>𝑙</m:t>
                          </m:r>
                        </m:e>
                      </m:acc>
                    </m:oMath>
                  </m:oMathPara>
                </a14:m>
                <a:endParaRPr lang="es-ES_tradnl" sz="3200"/>
              </a:p>
            </p:txBody>
          </p:sp>
        </mc:Choice>
        <mc:Fallback xmlns="">
          <p:sp>
            <p:nvSpPr>
              <p:cNvPr id="18" name="CuadroTexto 17"/>
              <p:cNvSpPr txBox="1">
                <a:spLocks noRot="1" noChangeAspect="1" noMove="1" noResize="1" noEditPoints="1" noAdjustHandles="1" noChangeArrowheads="1" noChangeShapeType="1" noTextEdit="1"/>
              </p:cNvSpPr>
              <p:nvPr/>
            </p:nvSpPr>
            <p:spPr>
              <a:xfrm>
                <a:off x="429026" y="5943945"/>
                <a:ext cx="4635756" cy="604846"/>
              </a:xfrm>
              <a:prstGeom prst="rect">
                <a:avLst/>
              </a:prstGeom>
              <a:blipFill>
                <a:blip r:embed="rId4"/>
                <a:stretch>
                  <a:fillRect r="-1840" b="-1010"/>
                </a:stretch>
              </a:blipFill>
            </p:spPr>
            <p:txBody>
              <a:bodyPr/>
              <a:lstStyle/>
              <a:p>
                <a:r>
                  <a:rPr lang="en-US">
                    <a:noFill/>
                  </a:rPr>
                  <a:t> </a:t>
                </a:r>
              </a:p>
            </p:txBody>
          </p:sp>
        </mc:Fallback>
      </mc:AlternateContent>
      <p:grpSp>
        <p:nvGrpSpPr>
          <p:cNvPr id="30" name="Agrupar 29"/>
          <p:cNvGrpSpPr/>
          <p:nvPr/>
        </p:nvGrpSpPr>
        <p:grpSpPr>
          <a:xfrm>
            <a:off x="8523542" y="5737954"/>
            <a:ext cx="1245470" cy="870972"/>
            <a:chOff x="8523542" y="5737954"/>
            <a:chExt cx="1245470" cy="870972"/>
          </a:xfrm>
        </p:grpSpPr>
        <p:cxnSp>
          <p:nvCxnSpPr>
            <p:cNvPr id="20" name="Conector recto de flecha 19"/>
            <p:cNvCxnSpPr>
              <a:stCxn id="14" idx="1"/>
            </p:cNvCxnSpPr>
            <p:nvPr/>
          </p:nvCxnSpPr>
          <p:spPr>
            <a:xfrm>
              <a:off x="8523542" y="5737954"/>
              <a:ext cx="826978" cy="3307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ángulo 23"/>
                <p:cNvSpPr/>
                <p:nvPr/>
              </p:nvSpPr>
              <p:spPr>
                <a:xfrm>
                  <a:off x="9218861" y="5964262"/>
                  <a:ext cx="550151" cy="644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3200" i="1" smtClean="0">
                                <a:solidFill>
                                  <a:srgbClr val="FF0000"/>
                                </a:solidFill>
                                <a:latin typeface="Cambria Math" panose="02040503050406030204" pitchFamily="18" charset="0"/>
                              </a:rPr>
                            </m:ctrlPr>
                          </m:accPr>
                          <m:e>
                            <m:r>
                              <a:rPr lang="es-ES" sz="3200" i="1">
                                <a:solidFill>
                                  <a:srgbClr val="FF0000"/>
                                </a:solidFill>
                                <a:latin typeface="Cambria Math" charset="0"/>
                              </a:rPr>
                              <m:t>𝐸</m:t>
                            </m:r>
                          </m:e>
                        </m:acc>
                      </m:oMath>
                    </m:oMathPara>
                  </a14:m>
                  <a:endParaRPr lang="es-ES_tradnl">
                    <a:solidFill>
                      <a:srgbClr val="FF0000"/>
                    </a:solidFill>
                  </a:endParaRPr>
                </a:p>
              </p:txBody>
            </p:sp>
          </mc:Choice>
          <mc:Fallback xmlns="">
            <p:sp>
              <p:nvSpPr>
                <p:cNvPr id="24" name="Rectángulo 23"/>
                <p:cNvSpPr>
                  <a:spLocks noRot="1" noChangeAspect="1" noMove="1" noResize="1" noEditPoints="1" noAdjustHandles="1" noChangeArrowheads="1" noChangeShapeType="1" noTextEdit="1"/>
                </p:cNvSpPr>
                <p:nvPr/>
              </p:nvSpPr>
              <p:spPr>
                <a:xfrm>
                  <a:off x="9218861" y="5964262"/>
                  <a:ext cx="550151" cy="644664"/>
                </a:xfrm>
                <a:prstGeom prst="rect">
                  <a:avLst/>
                </a:prstGeom>
                <a:blipFill>
                  <a:blip r:embed="rId5"/>
                  <a:stretch>
                    <a:fillRect/>
                  </a:stretch>
                </a:blipFill>
              </p:spPr>
              <p:txBody>
                <a:bodyPr/>
                <a:lstStyle/>
                <a:p>
                  <a:r>
                    <a:rPr lang="en-US">
                      <a:noFill/>
                    </a:rPr>
                    <a:t> </a:t>
                  </a:r>
                </a:p>
              </p:txBody>
            </p:sp>
          </mc:Fallback>
        </mc:AlternateContent>
      </p:grpSp>
      <p:grpSp>
        <p:nvGrpSpPr>
          <p:cNvPr id="31" name="Agrupar 30"/>
          <p:cNvGrpSpPr/>
          <p:nvPr/>
        </p:nvGrpSpPr>
        <p:grpSpPr>
          <a:xfrm>
            <a:off x="7965569" y="4797479"/>
            <a:ext cx="1004687" cy="940475"/>
            <a:chOff x="7965569" y="4797479"/>
            <a:chExt cx="1004687" cy="940475"/>
          </a:xfrm>
        </p:grpSpPr>
        <p:cxnSp>
          <p:nvCxnSpPr>
            <p:cNvPr id="21" name="Conector recto de flecha 20"/>
            <p:cNvCxnSpPr>
              <a:stCxn id="14" idx="1"/>
            </p:cNvCxnSpPr>
            <p:nvPr/>
          </p:nvCxnSpPr>
          <p:spPr>
            <a:xfrm flipV="1">
              <a:off x="8523542" y="4797479"/>
              <a:ext cx="446714" cy="940475"/>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ángulo 24"/>
                <p:cNvSpPr/>
                <p:nvPr/>
              </p:nvSpPr>
              <p:spPr>
                <a:xfrm>
                  <a:off x="7965569" y="4825668"/>
                  <a:ext cx="557973" cy="644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3200" i="1" smtClean="0">
                                <a:solidFill>
                                  <a:srgbClr val="0432FF"/>
                                </a:solidFill>
                                <a:latin typeface="Cambria Math" panose="02040503050406030204" pitchFamily="18" charset="0"/>
                              </a:rPr>
                            </m:ctrlPr>
                          </m:accPr>
                          <m:e>
                            <m:r>
                              <a:rPr lang="es-ES" sz="3200" b="0" i="1" smtClean="0">
                                <a:solidFill>
                                  <a:srgbClr val="0432FF"/>
                                </a:solidFill>
                                <a:latin typeface="Cambria Math" charset="0"/>
                              </a:rPr>
                              <m:t>𝐵</m:t>
                            </m:r>
                          </m:e>
                        </m:acc>
                      </m:oMath>
                    </m:oMathPara>
                  </a14:m>
                  <a:endParaRPr lang="es-ES_tradnl">
                    <a:solidFill>
                      <a:srgbClr val="0432FF"/>
                    </a:solidFill>
                  </a:endParaRPr>
                </a:p>
              </p:txBody>
            </p:sp>
          </mc:Choice>
          <mc:Fallback xmlns="">
            <p:sp>
              <p:nvSpPr>
                <p:cNvPr id="25" name="Rectángulo 24"/>
                <p:cNvSpPr>
                  <a:spLocks noRot="1" noChangeAspect="1" noMove="1" noResize="1" noEditPoints="1" noAdjustHandles="1" noChangeArrowheads="1" noChangeShapeType="1" noTextEdit="1"/>
                </p:cNvSpPr>
                <p:nvPr/>
              </p:nvSpPr>
              <p:spPr>
                <a:xfrm>
                  <a:off x="7965569" y="4825668"/>
                  <a:ext cx="557973" cy="644664"/>
                </a:xfrm>
                <a:prstGeom prst="rect">
                  <a:avLst/>
                </a:prstGeom>
                <a:blipFill>
                  <a:blip r:embed="rId6"/>
                  <a:stretch>
                    <a:fillRect/>
                  </a:stretch>
                </a:blipFill>
              </p:spPr>
              <p:txBody>
                <a:bodyPr/>
                <a:lstStyle/>
                <a:p>
                  <a:r>
                    <a:rPr lang="en-US">
                      <a:noFill/>
                    </a:rPr>
                    <a:t> </a:t>
                  </a:r>
                </a:p>
              </p:txBody>
            </p:sp>
          </mc:Fallback>
        </mc:AlternateContent>
      </p:grpSp>
      <p:grpSp>
        <p:nvGrpSpPr>
          <p:cNvPr id="32" name="Agrupar 31"/>
          <p:cNvGrpSpPr/>
          <p:nvPr/>
        </p:nvGrpSpPr>
        <p:grpSpPr>
          <a:xfrm>
            <a:off x="8523542" y="4997590"/>
            <a:ext cx="1207243" cy="740364"/>
            <a:chOff x="8523542" y="4997590"/>
            <a:chExt cx="1207243" cy="740364"/>
          </a:xfrm>
        </p:grpSpPr>
        <p:cxnSp>
          <p:nvCxnSpPr>
            <p:cNvPr id="16" name="Conector recto de flecha 15"/>
            <p:cNvCxnSpPr>
              <a:stCxn id="14" idx="1"/>
            </p:cNvCxnSpPr>
            <p:nvPr/>
          </p:nvCxnSpPr>
          <p:spPr>
            <a:xfrm flipV="1">
              <a:off x="8523542" y="5629198"/>
              <a:ext cx="446714" cy="1087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ángulo 25"/>
                <p:cNvSpPr/>
                <p:nvPr/>
              </p:nvSpPr>
              <p:spPr>
                <a:xfrm>
                  <a:off x="8970256" y="4997590"/>
                  <a:ext cx="760529"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3200" i="1" smtClean="0">
                            <a:solidFill>
                              <a:srgbClr val="00B050"/>
                            </a:solidFill>
                            <a:latin typeface="Cambria Math" charset="0"/>
                          </a:rPr>
                          <m:t>𝑑</m:t>
                        </m:r>
                        <m:r>
                          <a:rPr lang="es-ES" sz="3200" i="1" smtClean="0">
                            <a:solidFill>
                              <a:srgbClr val="00B050"/>
                            </a:solidFill>
                            <a:latin typeface="Cambria Math" charset="0"/>
                          </a:rPr>
                          <m:t> </m:t>
                        </m:r>
                        <m:acc>
                          <m:accPr>
                            <m:chr m:val="⃗"/>
                            <m:ctrlPr>
                              <a:rPr lang="es-ES" sz="3200" i="1">
                                <a:solidFill>
                                  <a:srgbClr val="00B050"/>
                                </a:solidFill>
                                <a:latin typeface="Cambria Math" panose="02040503050406030204" pitchFamily="18" charset="0"/>
                              </a:rPr>
                            </m:ctrlPr>
                          </m:accPr>
                          <m:e>
                            <m:r>
                              <a:rPr lang="es-ES" sz="3200" i="1">
                                <a:solidFill>
                                  <a:srgbClr val="00B050"/>
                                </a:solidFill>
                                <a:latin typeface="Cambria Math" charset="0"/>
                              </a:rPr>
                              <m:t>𝑙</m:t>
                            </m:r>
                          </m:e>
                        </m:acc>
                      </m:oMath>
                    </m:oMathPara>
                  </a14:m>
                  <a:endParaRPr lang="es-ES_tradnl">
                    <a:solidFill>
                      <a:srgbClr val="00B050"/>
                    </a:solidFill>
                  </a:endParaRPr>
                </a:p>
              </p:txBody>
            </p:sp>
          </mc:Choice>
          <mc:Fallback xmlns="">
            <p:sp>
              <p:nvSpPr>
                <p:cNvPr id="26" name="Rectángulo 25"/>
                <p:cNvSpPr>
                  <a:spLocks noRot="1" noChangeAspect="1" noMove="1" noResize="1" noEditPoints="1" noAdjustHandles="1" noChangeArrowheads="1" noChangeShapeType="1" noTextEdit="1"/>
                </p:cNvSpPr>
                <p:nvPr/>
              </p:nvSpPr>
              <p:spPr>
                <a:xfrm>
                  <a:off x="8970256" y="4997590"/>
                  <a:ext cx="760529" cy="657681"/>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A11EB901-9703-4FE5-9550-DD792BEF0241}"/>
                  </a:ext>
                </a:extLst>
              </p:cNvPr>
              <p:cNvSpPr txBox="1"/>
              <p:nvPr/>
            </p:nvSpPr>
            <p:spPr>
              <a:xfrm>
                <a:off x="1049278" y="1245927"/>
                <a:ext cx="2887714" cy="1130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800" b="0" i="1" smtClean="0">
                              <a:latin typeface="Cambria Math" panose="02040503050406030204" pitchFamily="18" charset="0"/>
                            </a:rPr>
                          </m:ctrlPr>
                        </m:sSubPr>
                        <m:e>
                          <m:r>
                            <a:rPr lang="es-ES" sz="2800" b="0" i="1" smtClean="0">
                              <a:latin typeface="Cambria Math" panose="02040503050406030204" pitchFamily="18" charset="0"/>
                            </a:rPr>
                            <m:t>𝑈</m:t>
                          </m:r>
                        </m:e>
                        <m:sub>
                          <m:r>
                            <a:rPr lang="es-CL" sz="2800" b="0" i="1" smtClean="0">
                              <a:latin typeface="Cambria Math" panose="02040503050406030204" pitchFamily="18" charset="0"/>
                            </a:rPr>
                            <m:t>𝐸</m:t>
                          </m:r>
                        </m:sub>
                      </m:sSub>
                      <m:r>
                        <a:rPr lang="es-CL" sz="2800" b="0" i="1" smtClean="0">
                          <a:latin typeface="Cambria Math" panose="02040503050406030204" pitchFamily="18" charset="0"/>
                        </a:rPr>
                        <m:t>=</m:t>
                      </m:r>
                      <m:f>
                        <m:fPr>
                          <m:ctrlPr>
                            <a:rPr lang="es-CL" sz="2800" b="0" i="1" smtClean="0">
                              <a:latin typeface="Cambria Math" panose="02040503050406030204" pitchFamily="18" charset="0"/>
                            </a:rPr>
                          </m:ctrlPr>
                        </m:fPr>
                        <m:num>
                          <m:r>
                            <a:rPr lang="es-CL" sz="2800" b="0" i="1" smtClean="0">
                              <a:latin typeface="Cambria Math" panose="02040503050406030204" pitchFamily="18" charset="0"/>
                            </a:rPr>
                            <m:t>1</m:t>
                          </m:r>
                        </m:num>
                        <m:den>
                          <m:r>
                            <a:rPr lang="es-CL" sz="2800" b="0" i="1" smtClean="0">
                              <a:latin typeface="Cambria Math" panose="02040503050406030204" pitchFamily="18" charset="0"/>
                            </a:rPr>
                            <m:t>2</m:t>
                          </m:r>
                        </m:den>
                      </m:f>
                      <m:sSub>
                        <m:sSubPr>
                          <m:ctrlPr>
                            <a:rPr lang="es-CL" sz="2800" b="0" i="1" smtClean="0">
                              <a:latin typeface="Cambria Math" panose="02040503050406030204" pitchFamily="18" charset="0"/>
                            </a:rPr>
                          </m:ctrlPr>
                        </m:sSubPr>
                        <m:e>
                          <m:r>
                            <a:rPr lang="es-CL" sz="2800" b="0" i="1" smtClean="0">
                              <a:latin typeface="Cambria Math" panose="02040503050406030204" pitchFamily="18" charset="0"/>
                            </a:rPr>
                            <m:t>𝜖</m:t>
                          </m:r>
                        </m:e>
                        <m:sub>
                          <m:r>
                            <a:rPr lang="es-CL" sz="2800" b="0" i="1" smtClean="0">
                              <a:latin typeface="Cambria Math" panose="02040503050406030204" pitchFamily="18" charset="0"/>
                            </a:rPr>
                            <m:t>0</m:t>
                          </m:r>
                        </m:sub>
                      </m:sSub>
                      <m:nary>
                        <m:naryPr>
                          <m:limLoc m:val="undOvr"/>
                          <m:subHide m:val="on"/>
                          <m:supHide m:val="on"/>
                          <m:ctrlPr>
                            <a:rPr lang="es-CL" sz="2800" b="0" i="1" smtClean="0">
                              <a:latin typeface="Cambria Math" panose="02040503050406030204" pitchFamily="18" charset="0"/>
                            </a:rPr>
                          </m:ctrlPr>
                        </m:naryPr>
                        <m:sub/>
                        <m:sup/>
                        <m:e>
                          <m:sSup>
                            <m:sSupPr>
                              <m:ctrlPr>
                                <a:rPr lang="es-CL" sz="2800" b="0" i="1" smtClean="0">
                                  <a:latin typeface="Cambria Math" panose="02040503050406030204" pitchFamily="18" charset="0"/>
                                </a:rPr>
                              </m:ctrlPr>
                            </m:sSupPr>
                            <m:e>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𝐸</m:t>
                                  </m:r>
                                </m:e>
                              </m:acc>
                            </m:e>
                            <m:sup>
                              <m:r>
                                <a:rPr lang="es-CL" sz="2800" b="0" i="1" smtClean="0">
                                  <a:latin typeface="Cambria Math" panose="02040503050406030204" pitchFamily="18" charset="0"/>
                                </a:rPr>
                                <m:t>2</m:t>
                              </m:r>
                            </m:sup>
                          </m:sSup>
                          <m:r>
                            <a:rPr lang="es-CL" sz="2800" b="0" i="1" smtClean="0">
                              <a:latin typeface="Cambria Math" panose="02040503050406030204" pitchFamily="18" charset="0"/>
                            </a:rPr>
                            <m:t>𝑑𝑉</m:t>
                          </m:r>
                        </m:e>
                      </m:nary>
                    </m:oMath>
                  </m:oMathPara>
                </a14:m>
                <a:endParaRPr lang="es-CL" sz="2800"/>
              </a:p>
            </p:txBody>
          </p:sp>
        </mc:Choice>
        <mc:Fallback xmlns="">
          <p:sp>
            <p:nvSpPr>
              <p:cNvPr id="8" name="CuadroTexto 7">
                <a:extLst>
                  <a:ext uri="{FF2B5EF4-FFF2-40B4-BE49-F238E27FC236}">
                    <a16:creationId xmlns:a16="http://schemas.microsoft.com/office/drawing/2014/main" id="{A11EB901-9703-4FE5-9550-DD792BEF0241}"/>
                  </a:ext>
                </a:extLst>
              </p:cNvPr>
              <p:cNvSpPr txBox="1">
                <a:spLocks noRot="1" noChangeAspect="1" noMove="1" noResize="1" noEditPoints="1" noAdjustHandles="1" noChangeArrowheads="1" noChangeShapeType="1" noTextEdit="1"/>
              </p:cNvSpPr>
              <p:nvPr/>
            </p:nvSpPr>
            <p:spPr>
              <a:xfrm>
                <a:off x="1049278" y="1245927"/>
                <a:ext cx="2887714" cy="113018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DAFA02F4-92A4-44A4-82D3-C48EBEB4D565}"/>
                  </a:ext>
                </a:extLst>
              </p:cNvPr>
              <p:cNvSpPr txBox="1"/>
              <p:nvPr/>
            </p:nvSpPr>
            <p:spPr>
              <a:xfrm>
                <a:off x="1008434" y="2341821"/>
                <a:ext cx="2802819"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800" b="0" i="1" smtClean="0">
                              <a:latin typeface="Cambria Math" panose="02040503050406030204" pitchFamily="18" charset="0"/>
                            </a:rPr>
                          </m:ctrlPr>
                        </m:sSubPr>
                        <m:e>
                          <m:r>
                            <a:rPr lang="es-ES" sz="2800" b="0" i="1" smtClean="0">
                              <a:latin typeface="Cambria Math" panose="02040503050406030204" pitchFamily="18" charset="0"/>
                            </a:rPr>
                            <m:t>𝑈</m:t>
                          </m:r>
                        </m:e>
                        <m:sub>
                          <m:r>
                            <a:rPr lang="es-ES" sz="2800" b="0" i="1" smtClean="0">
                              <a:latin typeface="Cambria Math" panose="02040503050406030204" pitchFamily="18" charset="0"/>
                            </a:rPr>
                            <m:t>𝐵</m:t>
                          </m:r>
                        </m:sub>
                      </m:sSub>
                      <m:r>
                        <a:rPr lang="es-CL" sz="2800" b="0" i="1" smtClean="0">
                          <a:latin typeface="Cambria Math" panose="02040503050406030204" pitchFamily="18" charset="0"/>
                        </a:rPr>
                        <m:t>=</m:t>
                      </m:r>
                      <m:f>
                        <m:fPr>
                          <m:ctrlPr>
                            <a:rPr lang="es-CL" sz="2800" b="0" i="1" smtClean="0">
                              <a:latin typeface="Cambria Math" panose="02040503050406030204" pitchFamily="18" charset="0"/>
                            </a:rPr>
                          </m:ctrlPr>
                        </m:fPr>
                        <m:num>
                          <m:r>
                            <a:rPr lang="es-CL" sz="2800" b="0" i="1" smtClean="0">
                              <a:latin typeface="Cambria Math" panose="02040503050406030204" pitchFamily="18" charset="0"/>
                            </a:rPr>
                            <m:t>1</m:t>
                          </m:r>
                        </m:num>
                        <m:den>
                          <m:r>
                            <a:rPr lang="es-CL" sz="2800" b="0" i="1" smtClean="0">
                              <a:latin typeface="Cambria Math" panose="02040503050406030204" pitchFamily="18" charset="0"/>
                            </a:rPr>
                            <m:t>2</m:t>
                          </m:r>
                          <m:sSub>
                            <m:sSubPr>
                              <m:ctrlPr>
                                <a:rPr lang="es-CL" sz="2800" b="0" i="1" smtClean="0">
                                  <a:latin typeface="Cambria Math" panose="02040503050406030204" pitchFamily="18" charset="0"/>
                                </a:rPr>
                              </m:ctrlPr>
                            </m:sSubPr>
                            <m:e>
                              <m:r>
                                <a:rPr lang="es-CL" sz="2800" b="0" i="1" smtClean="0">
                                  <a:latin typeface="Cambria Math" panose="02040503050406030204" pitchFamily="18" charset="0"/>
                                </a:rPr>
                                <m:t>𝜇</m:t>
                              </m:r>
                            </m:e>
                            <m:sub>
                              <m:r>
                                <a:rPr lang="es-CL" sz="2800" b="0" i="1" smtClean="0">
                                  <a:latin typeface="Cambria Math" panose="02040503050406030204" pitchFamily="18" charset="0"/>
                                </a:rPr>
                                <m:t>0</m:t>
                              </m:r>
                            </m:sub>
                          </m:sSub>
                        </m:den>
                      </m:f>
                      <m:nary>
                        <m:naryPr>
                          <m:limLoc m:val="undOvr"/>
                          <m:subHide m:val="on"/>
                          <m:supHide m:val="on"/>
                          <m:ctrlPr>
                            <a:rPr lang="es-CL" sz="2800" b="0" i="1" smtClean="0">
                              <a:latin typeface="Cambria Math" panose="02040503050406030204" pitchFamily="18" charset="0"/>
                            </a:rPr>
                          </m:ctrlPr>
                        </m:naryPr>
                        <m:sub/>
                        <m:sup/>
                        <m:e>
                          <m:sSup>
                            <m:sSupPr>
                              <m:ctrlPr>
                                <a:rPr lang="es-CL" sz="2800" b="0" i="1" smtClean="0">
                                  <a:latin typeface="Cambria Math" panose="02040503050406030204" pitchFamily="18" charset="0"/>
                                </a:rPr>
                              </m:ctrlPr>
                            </m:sSupPr>
                            <m:e>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𝐵</m:t>
                                  </m:r>
                                </m:e>
                              </m:acc>
                            </m:e>
                            <m:sup>
                              <m:r>
                                <a:rPr lang="es-CL" sz="2800" b="0" i="1" smtClean="0">
                                  <a:latin typeface="Cambria Math" panose="02040503050406030204" pitchFamily="18" charset="0"/>
                                </a:rPr>
                                <m:t>2</m:t>
                              </m:r>
                            </m:sup>
                          </m:sSup>
                          <m:r>
                            <a:rPr lang="es-CL" sz="2800" b="0" i="1" smtClean="0">
                              <a:latin typeface="Cambria Math" panose="02040503050406030204" pitchFamily="18" charset="0"/>
                            </a:rPr>
                            <m:t>𝑑𝑉</m:t>
                          </m:r>
                        </m:e>
                      </m:nary>
                    </m:oMath>
                  </m:oMathPara>
                </a14:m>
                <a:endParaRPr lang="es-CL" sz="2800"/>
              </a:p>
            </p:txBody>
          </p:sp>
        </mc:Choice>
        <mc:Fallback xmlns="">
          <p:sp>
            <p:nvSpPr>
              <p:cNvPr id="9" name="CuadroTexto 8">
                <a:extLst>
                  <a:ext uri="{FF2B5EF4-FFF2-40B4-BE49-F238E27FC236}">
                    <a16:creationId xmlns:a16="http://schemas.microsoft.com/office/drawing/2014/main" id="{DAFA02F4-92A4-44A4-82D3-C48EBEB4D565}"/>
                  </a:ext>
                </a:extLst>
              </p:cNvPr>
              <p:cNvSpPr txBox="1">
                <a:spLocks noRot="1" noChangeAspect="1" noMove="1" noResize="1" noEditPoints="1" noAdjustHandles="1" noChangeArrowheads="1" noChangeShapeType="1" noTextEdit="1"/>
              </p:cNvSpPr>
              <p:nvPr/>
            </p:nvSpPr>
            <p:spPr>
              <a:xfrm>
                <a:off x="1008434" y="2341821"/>
                <a:ext cx="2802819" cy="113005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CFBA26D5-68D1-4953-93FA-3C5093DB13A8}"/>
                  </a:ext>
                </a:extLst>
              </p:cNvPr>
              <p:cNvSpPr txBox="1"/>
              <p:nvPr/>
            </p:nvSpPr>
            <p:spPr>
              <a:xfrm>
                <a:off x="5591944" y="1617242"/>
                <a:ext cx="5479256" cy="1291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3200" b="0" i="1" smtClean="0">
                              <a:latin typeface="Cambria Math" panose="02040503050406030204" pitchFamily="18" charset="0"/>
                            </a:rPr>
                          </m:ctrlPr>
                        </m:sSubPr>
                        <m:e>
                          <m:r>
                            <a:rPr lang="es-CL" sz="3200" b="0" i="1" smtClean="0">
                              <a:latin typeface="Cambria Math" panose="02040503050406030204" pitchFamily="18" charset="0"/>
                            </a:rPr>
                            <m:t>𝑈</m:t>
                          </m:r>
                        </m:e>
                        <m:sub>
                          <m:r>
                            <a:rPr lang="es-CL" sz="3200" b="0" i="1" smtClean="0">
                              <a:latin typeface="Cambria Math" panose="02040503050406030204" pitchFamily="18" charset="0"/>
                            </a:rPr>
                            <m:t>𝐸𝑀</m:t>
                          </m:r>
                        </m:sub>
                      </m:sSub>
                      <m:r>
                        <a:rPr lang="es-CL" sz="3200" b="0" i="1" smtClean="0">
                          <a:latin typeface="Cambria Math" panose="02040503050406030204" pitchFamily="18" charset="0"/>
                        </a:rPr>
                        <m:t>=</m:t>
                      </m:r>
                      <m:f>
                        <m:fPr>
                          <m:ctrlPr>
                            <a:rPr lang="es-CL" sz="3200" b="0" i="1" smtClean="0">
                              <a:latin typeface="Cambria Math" panose="02040503050406030204" pitchFamily="18" charset="0"/>
                            </a:rPr>
                          </m:ctrlPr>
                        </m:fPr>
                        <m:num>
                          <m:r>
                            <a:rPr lang="es-CL" sz="3200" b="0" i="1" smtClean="0">
                              <a:latin typeface="Cambria Math" panose="02040503050406030204" pitchFamily="18" charset="0"/>
                            </a:rPr>
                            <m:t>1</m:t>
                          </m:r>
                        </m:num>
                        <m:den>
                          <m:r>
                            <a:rPr lang="es-CL" sz="3200" b="0" i="1" smtClean="0">
                              <a:latin typeface="Cambria Math" panose="02040503050406030204" pitchFamily="18" charset="0"/>
                            </a:rPr>
                            <m:t>2</m:t>
                          </m:r>
                        </m:den>
                      </m:f>
                      <m:nary>
                        <m:naryPr>
                          <m:limLoc m:val="undOvr"/>
                          <m:subHide m:val="on"/>
                          <m:supHide m:val="on"/>
                          <m:ctrlPr>
                            <a:rPr lang="es-CL" sz="3200" b="0" i="1" smtClean="0">
                              <a:latin typeface="Cambria Math" panose="02040503050406030204" pitchFamily="18" charset="0"/>
                            </a:rPr>
                          </m:ctrlPr>
                        </m:naryPr>
                        <m:sub/>
                        <m:sup/>
                        <m:e>
                          <m:d>
                            <m:dPr>
                              <m:ctrlPr>
                                <a:rPr lang="es-CL" sz="3200" b="0" i="1" smtClean="0">
                                  <a:latin typeface="Cambria Math" panose="02040503050406030204" pitchFamily="18" charset="0"/>
                                </a:rPr>
                              </m:ctrlPr>
                            </m:dPr>
                            <m:e>
                              <m:sSup>
                                <m:sSupPr>
                                  <m:ctrlPr>
                                    <a:rPr lang="es-CL" sz="3200" b="0" i="1" smtClean="0">
                                      <a:latin typeface="Cambria Math" panose="02040503050406030204" pitchFamily="18" charset="0"/>
                                    </a:rPr>
                                  </m:ctrlPr>
                                </m:sSupPr>
                                <m:e>
                                  <m:sSub>
                                    <m:sSubPr>
                                      <m:ctrlPr>
                                        <a:rPr lang="es-CL" sz="3200" b="0" i="1" smtClean="0">
                                          <a:latin typeface="Cambria Math" panose="02040503050406030204" pitchFamily="18" charset="0"/>
                                        </a:rPr>
                                      </m:ctrlPr>
                                    </m:sSubPr>
                                    <m:e>
                                      <m:r>
                                        <a:rPr lang="es-CL" sz="3200" b="0" i="1" smtClean="0">
                                          <a:latin typeface="Cambria Math" panose="02040503050406030204" pitchFamily="18" charset="0"/>
                                        </a:rPr>
                                        <m:t>𝜖</m:t>
                                      </m:r>
                                    </m:e>
                                    <m:sub>
                                      <m:r>
                                        <a:rPr lang="es-CL" sz="3200" b="0" i="1" smtClean="0">
                                          <a:latin typeface="Cambria Math" panose="02040503050406030204" pitchFamily="18" charset="0"/>
                                        </a:rPr>
                                        <m:t>0</m:t>
                                      </m:r>
                                    </m:sub>
                                  </m:sSub>
                                  <m:r>
                                    <a:rPr lang="es-CL" sz="3200" b="0" i="1" smtClean="0">
                                      <a:latin typeface="Cambria Math" panose="02040503050406030204" pitchFamily="18" charset="0"/>
                                    </a:rPr>
                                    <m:t> </m:t>
                                  </m:r>
                                  <m:sSup>
                                    <m:sSupPr>
                                      <m:ctrlPr>
                                        <a:rPr lang="es-CL" sz="3200" b="0" i="1" smtClean="0">
                                          <a:latin typeface="Cambria Math" panose="02040503050406030204" pitchFamily="18" charset="0"/>
                                        </a:rPr>
                                      </m:ctrlPr>
                                    </m:sSupPr>
                                    <m:e>
                                      <m:acc>
                                        <m:accPr>
                                          <m:chr m:val="⃗"/>
                                          <m:ctrlPr>
                                            <a:rPr lang="es-CL" sz="3200" b="0" i="1" smtClean="0">
                                              <a:latin typeface="Cambria Math" panose="02040503050406030204" pitchFamily="18" charset="0"/>
                                            </a:rPr>
                                          </m:ctrlPr>
                                        </m:accPr>
                                        <m:e>
                                          <m:r>
                                            <a:rPr lang="es-CL" sz="3200" b="0" i="1" smtClean="0">
                                              <a:latin typeface="Cambria Math" panose="02040503050406030204" pitchFamily="18" charset="0"/>
                                            </a:rPr>
                                            <m:t>𝐸</m:t>
                                          </m:r>
                                        </m:e>
                                      </m:acc>
                                    </m:e>
                                    <m:sup>
                                      <m:r>
                                        <a:rPr lang="es-CL" sz="3200" b="0" i="1" smtClean="0">
                                          <a:latin typeface="Cambria Math" panose="02040503050406030204" pitchFamily="18" charset="0"/>
                                        </a:rPr>
                                        <m:t>2</m:t>
                                      </m:r>
                                    </m:sup>
                                  </m:sSup>
                                  <m:r>
                                    <a:rPr lang="es-CL" sz="3200" b="0" i="1" smtClean="0">
                                      <a:latin typeface="Cambria Math" panose="02040503050406030204" pitchFamily="18" charset="0"/>
                                    </a:rPr>
                                    <m:t>+</m:t>
                                  </m:r>
                                  <m:f>
                                    <m:fPr>
                                      <m:ctrlPr>
                                        <a:rPr lang="es-CL" sz="3200" b="0" i="1" smtClean="0">
                                          <a:latin typeface="Cambria Math" panose="02040503050406030204" pitchFamily="18" charset="0"/>
                                        </a:rPr>
                                      </m:ctrlPr>
                                    </m:fPr>
                                    <m:num>
                                      <m:r>
                                        <a:rPr lang="es-CL" sz="3200" b="0" i="1" smtClean="0">
                                          <a:latin typeface="Cambria Math" panose="02040503050406030204" pitchFamily="18" charset="0"/>
                                        </a:rPr>
                                        <m:t>1</m:t>
                                      </m:r>
                                    </m:num>
                                    <m:den>
                                      <m:sSub>
                                        <m:sSubPr>
                                          <m:ctrlPr>
                                            <a:rPr lang="es-CL" sz="3200" b="0" i="1" smtClean="0">
                                              <a:latin typeface="Cambria Math" panose="02040503050406030204" pitchFamily="18" charset="0"/>
                                            </a:rPr>
                                          </m:ctrlPr>
                                        </m:sSubPr>
                                        <m:e>
                                          <m:r>
                                            <a:rPr lang="es-CL" sz="3200" b="0" i="1" smtClean="0">
                                              <a:latin typeface="Cambria Math" panose="02040503050406030204" pitchFamily="18" charset="0"/>
                                            </a:rPr>
                                            <m:t>𝜇</m:t>
                                          </m:r>
                                        </m:e>
                                        <m:sub>
                                          <m:r>
                                            <a:rPr lang="es-CL" sz="3200" b="0" i="1" smtClean="0">
                                              <a:latin typeface="Cambria Math" panose="02040503050406030204" pitchFamily="18" charset="0"/>
                                            </a:rPr>
                                            <m:t>0</m:t>
                                          </m:r>
                                        </m:sub>
                                      </m:sSub>
                                    </m:den>
                                  </m:f>
                                  <m:acc>
                                    <m:accPr>
                                      <m:chr m:val="⃗"/>
                                      <m:ctrlPr>
                                        <a:rPr lang="es-CL" sz="3200" b="0" i="1" smtClean="0">
                                          <a:latin typeface="Cambria Math" panose="02040503050406030204" pitchFamily="18" charset="0"/>
                                        </a:rPr>
                                      </m:ctrlPr>
                                    </m:accPr>
                                    <m:e>
                                      <m:r>
                                        <a:rPr lang="es-CL" sz="3200" b="0" i="1" smtClean="0">
                                          <a:latin typeface="Cambria Math" panose="02040503050406030204" pitchFamily="18" charset="0"/>
                                        </a:rPr>
                                        <m:t>𝐵</m:t>
                                      </m:r>
                                    </m:e>
                                  </m:acc>
                                </m:e>
                                <m:sup>
                                  <m:r>
                                    <a:rPr lang="es-CL" sz="3200" b="0" i="1" smtClean="0">
                                      <a:latin typeface="Cambria Math" panose="02040503050406030204" pitchFamily="18" charset="0"/>
                                    </a:rPr>
                                    <m:t>2</m:t>
                                  </m:r>
                                </m:sup>
                              </m:sSup>
                            </m:e>
                          </m:d>
                          <m:r>
                            <a:rPr lang="es-CL" sz="3200" b="0" i="1" smtClean="0">
                              <a:latin typeface="Cambria Math" panose="02040503050406030204" pitchFamily="18" charset="0"/>
                            </a:rPr>
                            <m:t>𝑑𝑉</m:t>
                          </m:r>
                        </m:e>
                      </m:nary>
                    </m:oMath>
                  </m:oMathPara>
                </a14:m>
                <a:endParaRPr lang="es-CL" sz="3200"/>
              </a:p>
            </p:txBody>
          </p:sp>
        </mc:Choice>
        <mc:Fallback xmlns="">
          <p:sp>
            <p:nvSpPr>
              <p:cNvPr id="13" name="CuadroTexto 12">
                <a:extLst>
                  <a:ext uri="{FF2B5EF4-FFF2-40B4-BE49-F238E27FC236}">
                    <a16:creationId xmlns:a16="http://schemas.microsoft.com/office/drawing/2014/main" id="{CFBA26D5-68D1-4953-93FA-3C5093DB13A8}"/>
                  </a:ext>
                </a:extLst>
              </p:cNvPr>
              <p:cNvSpPr txBox="1">
                <a:spLocks noRot="1" noChangeAspect="1" noMove="1" noResize="1" noEditPoints="1" noAdjustHandles="1" noChangeArrowheads="1" noChangeShapeType="1" noTextEdit="1"/>
              </p:cNvSpPr>
              <p:nvPr/>
            </p:nvSpPr>
            <p:spPr>
              <a:xfrm>
                <a:off x="5591944" y="1617242"/>
                <a:ext cx="5479256" cy="129170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686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dissolv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dissolv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ssolve">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7" grpId="0"/>
      <p:bldP spid="18" grpId="0"/>
      <p:bldP spid="8" grpId="0"/>
      <p:bldP spid="9"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a libre 13"/>
          <p:cNvSpPr/>
          <p:nvPr/>
        </p:nvSpPr>
        <p:spPr>
          <a:xfrm>
            <a:off x="9408368" y="1227218"/>
            <a:ext cx="2299063" cy="1619794"/>
          </a:xfrm>
          <a:custGeom>
            <a:avLst/>
            <a:gdLst>
              <a:gd name="connsiteX0" fmla="*/ 0 w 2299063"/>
              <a:gd name="connsiteY0" fmla="*/ 1619794 h 1619794"/>
              <a:gd name="connsiteX1" fmla="*/ 483326 w 2299063"/>
              <a:gd name="connsiteY1" fmla="*/ 1071154 h 1619794"/>
              <a:gd name="connsiteX2" fmla="*/ 1554480 w 2299063"/>
              <a:gd name="connsiteY2" fmla="*/ 875211 h 1619794"/>
              <a:gd name="connsiteX3" fmla="*/ 1972491 w 2299063"/>
              <a:gd name="connsiteY3" fmla="*/ 627017 h 1619794"/>
              <a:gd name="connsiteX4" fmla="*/ 2299063 w 2299063"/>
              <a:gd name="connsiteY4" fmla="*/ 0 h 1619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9063" h="1619794">
                <a:moveTo>
                  <a:pt x="0" y="1619794"/>
                </a:moveTo>
                <a:cubicBezTo>
                  <a:pt x="112123" y="1407522"/>
                  <a:pt x="224246" y="1195251"/>
                  <a:pt x="483326" y="1071154"/>
                </a:cubicBezTo>
                <a:cubicBezTo>
                  <a:pt x="742406" y="947057"/>
                  <a:pt x="1306286" y="949234"/>
                  <a:pt x="1554480" y="875211"/>
                </a:cubicBezTo>
                <a:cubicBezTo>
                  <a:pt x="1802674" y="801188"/>
                  <a:pt x="1848394" y="772885"/>
                  <a:pt x="1972491" y="627017"/>
                </a:cubicBezTo>
                <a:cubicBezTo>
                  <a:pt x="2096588" y="481149"/>
                  <a:pt x="2299063" y="0"/>
                  <a:pt x="229906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26"/>
          <p:cNvSpPr/>
          <p:nvPr/>
        </p:nvSpPr>
        <p:spPr>
          <a:xfrm>
            <a:off x="9788526" y="2189617"/>
            <a:ext cx="223803" cy="22774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 </a:t>
            </a:r>
          </a:p>
        </p:txBody>
      </p:sp>
      <p:sp>
        <p:nvSpPr>
          <p:cNvPr id="2" name="Título 1"/>
          <p:cNvSpPr>
            <a:spLocks noGrp="1"/>
          </p:cNvSpPr>
          <p:nvPr>
            <p:ph type="title"/>
          </p:nvPr>
        </p:nvSpPr>
        <p:spPr/>
        <p:txBody>
          <a:bodyPr/>
          <a:lstStyle/>
          <a:p>
            <a:r>
              <a:rPr lang="es-ES_tradnl" b="1"/>
              <a:t>Trabajo, </a:t>
            </a:r>
            <a:r>
              <a:rPr lang="es-ES_tradnl" b="1" err="1"/>
              <a:t>Energ</a:t>
            </a:r>
            <a:r>
              <a:rPr lang="es-ES" b="1" err="1"/>
              <a:t>ía</a:t>
            </a:r>
            <a:r>
              <a:rPr lang="es-ES" b="1"/>
              <a:t> y Potencia</a:t>
            </a:r>
            <a:endParaRPr lang="es-ES_tradnl" b="1"/>
          </a:p>
        </p:txBody>
      </p:sp>
      <mc:AlternateContent xmlns:mc="http://schemas.openxmlformats.org/markup-compatibility/2006" xmlns:a14="http://schemas.microsoft.com/office/drawing/2010/main">
        <mc:Choice Requires="a14">
          <p:sp>
            <p:nvSpPr>
              <p:cNvPr id="12" name="CuadroTexto 11"/>
              <p:cNvSpPr txBox="1"/>
              <p:nvPr/>
            </p:nvSpPr>
            <p:spPr>
              <a:xfrm>
                <a:off x="463976" y="1484784"/>
                <a:ext cx="3109697"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charset="0"/>
                            </a:rPr>
                            <m:t>𝐹</m:t>
                          </m:r>
                        </m:e>
                      </m:acc>
                      <m:r>
                        <a:rPr lang="es-ES" sz="3200" b="0" i="1" smtClean="0">
                          <a:latin typeface="Cambria Math" charset="0"/>
                        </a:rPr>
                        <m:t>=</m:t>
                      </m:r>
                      <m:r>
                        <a:rPr lang="es-ES" sz="3200" b="0" i="1" smtClean="0">
                          <a:latin typeface="Cambria Math" charset="0"/>
                        </a:rPr>
                        <m:t>𝑞</m:t>
                      </m:r>
                      <m:r>
                        <a:rPr lang="es-ES" sz="3200" b="0" i="1" smtClean="0">
                          <a:latin typeface="Cambria Math" charset="0"/>
                        </a:rPr>
                        <m:t> </m:t>
                      </m:r>
                      <m:acc>
                        <m:accPr>
                          <m:chr m:val="⃗"/>
                          <m:ctrlPr>
                            <a:rPr lang="es-ES" sz="3200" b="0" i="1" smtClean="0">
                              <a:latin typeface="Cambria Math" panose="02040503050406030204" pitchFamily="18" charset="0"/>
                            </a:rPr>
                          </m:ctrlPr>
                        </m:accPr>
                        <m:e>
                          <m:r>
                            <a:rPr lang="es-ES" sz="3200" b="0" i="1" smtClean="0">
                              <a:latin typeface="Cambria Math" charset="0"/>
                            </a:rPr>
                            <m:t>𝐸</m:t>
                          </m:r>
                        </m:e>
                      </m:acc>
                      <m:r>
                        <a:rPr lang="es-ES" sz="3200" b="0" i="1" smtClean="0">
                          <a:latin typeface="Cambria Math" charset="0"/>
                        </a:rPr>
                        <m:t>+</m:t>
                      </m:r>
                      <m:r>
                        <a:rPr lang="es-ES" sz="3200" b="0" i="1" smtClean="0">
                          <a:latin typeface="Cambria Math" charset="0"/>
                        </a:rPr>
                        <m:t>𝑞</m:t>
                      </m:r>
                      <m:r>
                        <a:rPr lang="es-ES" sz="3200" b="0" i="1" smtClean="0">
                          <a:latin typeface="Cambria Math" charset="0"/>
                        </a:rPr>
                        <m:t> </m:t>
                      </m:r>
                      <m:acc>
                        <m:accPr>
                          <m:chr m:val="⃗"/>
                          <m:ctrlPr>
                            <a:rPr lang="es-ES" sz="3200" b="0" i="1" smtClean="0">
                              <a:latin typeface="Cambria Math" panose="02040503050406030204" pitchFamily="18" charset="0"/>
                            </a:rPr>
                          </m:ctrlPr>
                        </m:accPr>
                        <m:e>
                          <m:r>
                            <a:rPr lang="es-ES" sz="3200" b="0" i="1" smtClean="0">
                              <a:latin typeface="Cambria Math" charset="0"/>
                            </a:rPr>
                            <m:t>𝑣</m:t>
                          </m:r>
                        </m:e>
                      </m:acc>
                      <m:r>
                        <a:rPr lang="es-ES" sz="3200" b="0" i="1" smtClean="0">
                          <a:latin typeface="Cambria Math" charset="0"/>
                        </a:rPr>
                        <m:t>×</m:t>
                      </m:r>
                      <m:acc>
                        <m:accPr>
                          <m:chr m:val="⃗"/>
                          <m:ctrlPr>
                            <a:rPr lang="es-ES" sz="3200" b="0" i="1" smtClean="0">
                              <a:latin typeface="Cambria Math" panose="02040503050406030204" pitchFamily="18" charset="0"/>
                            </a:rPr>
                          </m:ctrlPr>
                        </m:accPr>
                        <m:e>
                          <m:r>
                            <a:rPr lang="es-ES" sz="3200" b="0" i="1" smtClean="0">
                              <a:latin typeface="Cambria Math" charset="0"/>
                            </a:rPr>
                            <m:t>𝐵</m:t>
                          </m:r>
                        </m:e>
                      </m:acc>
                    </m:oMath>
                  </m:oMathPara>
                </a14:m>
                <a:endParaRPr lang="es-ES_tradnl" sz="3200"/>
              </a:p>
            </p:txBody>
          </p:sp>
        </mc:Choice>
        <mc:Fallback xmlns="">
          <p:sp>
            <p:nvSpPr>
              <p:cNvPr id="12" name="CuadroTexto 11"/>
              <p:cNvSpPr txBox="1">
                <a:spLocks noRot="1" noChangeAspect="1" noMove="1" noResize="1" noEditPoints="1" noAdjustHandles="1" noChangeArrowheads="1" noChangeShapeType="1" noTextEdit="1"/>
              </p:cNvSpPr>
              <p:nvPr/>
            </p:nvSpPr>
            <p:spPr>
              <a:xfrm>
                <a:off x="463976" y="1484784"/>
                <a:ext cx="3109697" cy="552331"/>
              </a:xfrm>
              <a:prstGeom prst="rect">
                <a:avLst/>
              </a:prstGeom>
              <a:blipFill>
                <a:blip r:embed="rId2"/>
                <a:stretch>
                  <a:fillRect r="-1765"/>
                </a:stretch>
              </a:blipFill>
            </p:spPr>
            <p:txBody>
              <a:bodyPr/>
              <a:lstStyle/>
              <a:p>
                <a:r>
                  <a:rPr lang="en-US">
                    <a:noFill/>
                  </a:rPr>
                  <a:t> </a:t>
                </a:r>
              </a:p>
            </p:txBody>
          </p:sp>
        </mc:Fallback>
      </mc:AlternateContent>
      <p:cxnSp>
        <p:nvCxnSpPr>
          <p:cNvPr id="16" name="Conector recto de flecha 15"/>
          <p:cNvCxnSpPr>
            <a:stCxn id="14" idx="1"/>
          </p:cNvCxnSpPr>
          <p:nvPr/>
        </p:nvCxnSpPr>
        <p:spPr>
          <a:xfrm flipV="1">
            <a:off x="9891694" y="2189616"/>
            <a:ext cx="446714" cy="1087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uadroTexto 16"/>
              <p:cNvSpPr txBox="1"/>
              <p:nvPr/>
            </p:nvSpPr>
            <p:spPr>
              <a:xfrm>
                <a:off x="6806336" y="2007116"/>
                <a:ext cx="2316724"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charset="0"/>
                        </a:rPr>
                        <m:t>𝑑𝑊</m:t>
                      </m:r>
                      <m:r>
                        <a:rPr lang="es-ES" sz="3200" b="0" i="1" smtClean="0">
                          <a:latin typeface="Cambria Math" charset="0"/>
                        </a:rPr>
                        <m:t>=</m:t>
                      </m:r>
                      <m:acc>
                        <m:accPr>
                          <m:chr m:val="⃗"/>
                          <m:ctrlPr>
                            <a:rPr lang="es-ES" sz="3200" b="0" i="1" smtClean="0">
                              <a:latin typeface="Cambria Math" panose="02040503050406030204" pitchFamily="18" charset="0"/>
                            </a:rPr>
                          </m:ctrlPr>
                        </m:accPr>
                        <m:e>
                          <m:r>
                            <a:rPr lang="es-ES" sz="3200" b="0" i="1" smtClean="0">
                              <a:latin typeface="Cambria Math" charset="0"/>
                            </a:rPr>
                            <m:t>𝐹</m:t>
                          </m:r>
                        </m:e>
                      </m:acc>
                      <m:r>
                        <a:rPr lang="es-ES" sz="3200" b="0" i="1" smtClean="0">
                          <a:latin typeface="Cambria Math" charset="0"/>
                        </a:rPr>
                        <m:t>·</m:t>
                      </m:r>
                      <m:r>
                        <a:rPr lang="es-ES" sz="3200" b="0" i="1" smtClean="0">
                          <a:latin typeface="Cambria Math" charset="0"/>
                        </a:rPr>
                        <m:t>𝑑</m:t>
                      </m:r>
                      <m:r>
                        <a:rPr lang="es-ES" sz="3200" b="0" i="1" smtClean="0">
                          <a:latin typeface="Cambria Math" charset="0"/>
                        </a:rPr>
                        <m:t> </m:t>
                      </m:r>
                      <m:acc>
                        <m:accPr>
                          <m:chr m:val="⃗"/>
                          <m:ctrlPr>
                            <a:rPr lang="es-ES" sz="3200" b="0" i="1" smtClean="0">
                              <a:latin typeface="Cambria Math" panose="02040503050406030204" pitchFamily="18" charset="0"/>
                            </a:rPr>
                          </m:ctrlPr>
                        </m:accPr>
                        <m:e>
                          <m:r>
                            <a:rPr lang="es-ES" sz="3200" b="0" i="1" smtClean="0">
                              <a:latin typeface="Cambria Math" charset="0"/>
                            </a:rPr>
                            <m:t>𝑙</m:t>
                          </m:r>
                        </m:e>
                      </m:acc>
                    </m:oMath>
                  </m:oMathPara>
                </a14:m>
                <a:endParaRPr lang="es-ES_tradnl" sz="3200"/>
              </a:p>
            </p:txBody>
          </p:sp>
        </mc:Choice>
        <mc:Fallback xmlns="">
          <p:sp>
            <p:nvSpPr>
              <p:cNvPr id="17" name="CuadroTexto 16"/>
              <p:cNvSpPr txBox="1">
                <a:spLocks noRot="1" noChangeAspect="1" noMove="1" noResize="1" noEditPoints="1" noAdjustHandles="1" noChangeArrowheads="1" noChangeShapeType="1" noTextEdit="1"/>
              </p:cNvSpPr>
              <p:nvPr/>
            </p:nvSpPr>
            <p:spPr>
              <a:xfrm>
                <a:off x="6806336" y="2007116"/>
                <a:ext cx="2316724" cy="5653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377063" y="2417366"/>
                <a:ext cx="4635756" cy="604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charset="0"/>
                        </a:rPr>
                        <m:t>𝑑𝑊</m:t>
                      </m:r>
                      <m:r>
                        <a:rPr lang="es-ES" sz="3200" b="0" i="1" smtClean="0">
                          <a:latin typeface="Cambria Math" charset="0"/>
                        </a:rPr>
                        <m:t>=</m:t>
                      </m:r>
                      <m:d>
                        <m:dPr>
                          <m:ctrlPr>
                            <a:rPr lang="es-ES" sz="3200" b="0" i="1" smtClean="0">
                              <a:latin typeface="Cambria Math" panose="02040503050406030204" pitchFamily="18" charset="0"/>
                            </a:rPr>
                          </m:ctrlPr>
                        </m:dPr>
                        <m:e>
                          <m:r>
                            <a:rPr lang="es-ES" sz="3200" i="1">
                              <a:latin typeface="Cambria Math" charset="0"/>
                            </a:rPr>
                            <m:t>𝑞</m:t>
                          </m:r>
                          <m:r>
                            <a:rPr lang="es-ES" sz="3200" i="1">
                              <a:latin typeface="Cambria Math" charset="0"/>
                            </a:rPr>
                            <m:t> </m:t>
                          </m:r>
                          <m:acc>
                            <m:accPr>
                              <m:chr m:val="⃗"/>
                              <m:ctrlPr>
                                <a:rPr lang="es-ES" sz="3200" i="1">
                                  <a:latin typeface="Cambria Math" panose="02040503050406030204" pitchFamily="18" charset="0"/>
                                </a:rPr>
                              </m:ctrlPr>
                            </m:accPr>
                            <m:e>
                              <m:r>
                                <a:rPr lang="es-ES" sz="3200" i="1">
                                  <a:latin typeface="Cambria Math" charset="0"/>
                                </a:rPr>
                                <m:t>𝐸</m:t>
                              </m:r>
                            </m:e>
                          </m:acc>
                          <m:r>
                            <a:rPr lang="es-ES" sz="3200" i="1">
                              <a:latin typeface="Cambria Math" charset="0"/>
                            </a:rPr>
                            <m:t>+</m:t>
                          </m:r>
                          <m:r>
                            <a:rPr lang="es-ES" sz="3200" i="1">
                              <a:latin typeface="Cambria Math" charset="0"/>
                            </a:rPr>
                            <m:t>𝑞</m:t>
                          </m:r>
                          <m:r>
                            <a:rPr lang="es-ES" sz="3200" i="1">
                              <a:latin typeface="Cambria Math" charset="0"/>
                            </a:rPr>
                            <m:t> </m:t>
                          </m:r>
                          <m:acc>
                            <m:accPr>
                              <m:chr m:val="⃗"/>
                              <m:ctrlPr>
                                <a:rPr lang="es-ES" sz="3200" i="1">
                                  <a:latin typeface="Cambria Math" panose="02040503050406030204" pitchFamily="18" charset="0"/>
                                </a:rPr>
                              </m:ctrlPr>
                            </m:accPr>
                            <m:e>
                              <m:r>
                                <a:rPr lang="es-ES" sz="3200" i="1">
                                  <a:latin typeface="Cambria Math" charset="0"/>
                                </a:rPr>
                                <m:t>𝑣</m:t>
                              </m:r>
                            </m:e>
                          </m:acc>
                          <m:r>
                            <a:rPr lang="es-ES" sz="3200" i="1">
                              <a:latin typeface="Cambria Math" charset="0"/>
                            </a:rPr>
                            <m:t>×</m:t>
                          </m:r>
                          <m:acc>
                            <m:accPr>
                              <m:chr m:val="⃗"/>
                              <m:ctrlPr>
                                <a:rPr lang="es-ES" sz="3200" i="1">
                                  <a:latin typeface="Cambria Math" panose="02040503050406030204" pitchFamily="18" charset="0"/>
                                </a:rPr>
                              </m:ctrlPr>
                            </m:accPr>
                            <m:e>
                              <m:r>
                                <a:rPr lang="es-ES" sz="3200" i="1">
                                  <a:latin typeface="Cambria Math" charset="0"/>
                                </a:rPr>
                                <m:t>𝐵</m:t>
                              </m:r>
                            </m:e>
                          </m:acc>
                        </m:e>
                      </m:d>
                      <m:r>
                        <a:rPr lang="es-ES" sz="3200" b="0" i="1" smtClean="0">
                          <a:latin typeface="Cambria Math" charset="0"/>
                        </a:rPr>
                        <m:t>·</m:t>
                      </m:r>
                      <m:r>
                        <a:rPr lang="es-ES" sz="3200" b="0" i="1" smtClean="0">
                          <a:latin typeface="Cambria Math" charset="0"/>
                        </a:rPr>
                        <m:t>𝑑</m:t>
                      </m:r>
                      <m:acc>
                        <m:accPr>
                          <m:chr m:val="⃗"/>
                          <m:ctrlPr>
                            <a:rPr lang="es-ES" sz="3200" b="0" i="1" smtClean="0">
                              <a:latin typeface="Cambria Math" panose="02040503050406030204" pitchFamily="18" charset="0"/>
                            </a:rPr>
                          </m:ctrlPr>
                        </m:accPr>
                        <m:e>
                          <m:r>
                            <a:rPr lang="es-ES" sz="3200" b="0" i="1" smtClean="0">
                              <a:latin typeface="Cambria Math" charset="0"/>
                            </a:rPr>
                            <m:t>𝑙</m:t>
                          </m:r>
                        </m:e>
                      </m:acc>
                    </m:oMath>
                  </m:oMathPara>
                </a14:m>
                <a:endParaRPr lang="es-ES_tradnl" sz="3200"/>
              </a:p>
            </p:txBody>
          </p:sp>
        </mc:Choice>
        <mc:Fallback xmlns="">
          <p:sp>
            <p:nvSpPr>
              <p:cNvPr id="18" name="CuadroTexto 17"/>
              <p:cNvSpPr txBox="1">
                <a:spLocks noRot="1" noChangeAspect="1" noMove="1" noResize="1" noEditPoints="1" noAdjustHandles="1" noChangeArrowheads="1" noChangeShapeType="1" noTextEdit="1"/>
              </p:cNvSpPr>
              <p:nvPr/>
            </p:nvSpPr>
            <p:spPr>
              <a:xfrm>
                <a:off x="377063" y="2417366"/>
                <a:ext cx="4635756" cy="604846"/>
              </a:xfrm>
              <a:prstGeom prst="rect">
                <a:avLst/>
              </a:prstGeom>
              <a:blipFill>
                <a:blip r:embed="rId4"/>
                <a:stretch>
                  <a:fillRect r="-395"/>
                </a:stretch>
              </a:blipFill>
            </p:spPr>
            <p:txBody>
              <a:bodyPr/>
              <a:lstStyle/>
              <a:p>
                <a:r>
                  <a:rPr lang="en-US">
                    <a:noFill/>
                  </a:rPr>
                  <a:t> </a:t>
                </a:r>
              </a:p>
            </p:txBody>
          </p:sp>
        </mc:Fallback>
      </mc:AlternateContent>
      <p:cxnSp>
        <p:nvCxnSpPr>
          <p:cNvPr id="20" name="Conector recto de flecha 19"/>
          <p:cNvCxnSpPr>
            <a:stCxn id="14" idx="1"/>
          </p:cNvCxnSpPr>
          <p:nvPr/>
        </p:nvCxnSpPr>
        <p:spPr>
          <a:xfrm>
            <a:off x="9891694" y="2298372"/>
            <a:ext cx="826978" cy="3307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a:stCxn id="14" idx="1"/>
          </p:cNvCxnSpPr>
          <p:nvPr/>
        </p:nvCxnSpPr>
        <p:spPr>
          <a:xfrm flipV="1">
            <a:off x="9891694" y="1357897"/>
            <a:ext cx="446714" cy="940475"/>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ángulo 23"/>
              <p:cNvSpPr/>
              <p:nvPr/>
            </p:nvSpPr>
            <p:spPr>
              <a:xfrm>
                <a:off x="10587013" y="2524680"/>
                <a:ext cx="550151" cy="644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3200" i="1" smtClean="0">
                              <a:solidFill>
                                <a:srgbClr val="FF0000"/>
                              </a:solidFill>
                              <a:latin typeface="Cambria Math" panose="02040503050406030204" pitchFamily="18" charset="0"/>
                            </a:rPr>
                          </m:ctrlPr>
                        </m:accPr>
                        <m:e>
                          <m:r>
                            <a:rPr lang="es-ES" sz="3200" i="1">
                              <a:solidFill>
                                <a:srgbClr val="FF0000"/>
                              </a:solidFill>
                              <a:latin typeface="Cambria Math" charset="0"/>
                            </a:rPr>
                            <m:t>𝐸</m:t>
                          </m:r>
                        </m:e>
                      </m:acc>
                    </m:oMath>
                  </m:oMathPara>
                </a14:m>
                <a:endParaRPr lang="es-ES_tradnl">
                  <a:solidFill>
                    <a:srgbClr val="FF0000"/>
                  </a:solidFill>
                </a:endParaRPr>
              </a:p>
            </p:txBody>
          </p:sp>
        </mc:Choice>
        <mc:Fallback xmlns="">
          <p:sp>
            <p:nvSpPr>
              <p:cNvPr id="24" name="Rectángulo 23"/>
              <p:cNvSpPr>
                <a:spLocks noRot="1" noChangeAspect="1" noMove="1" noResize="1" noEditPoints="1" noAdjustHandles="1" noChangeArrowheads="1" noChangeShapeType="1" noTextEdit="1"/>
              </p:cNvSpPr>
              <p:nvPr/>
            </p:nvSpPr>
            <p:spPr>
              <a:xfrm>
                <a:off x="10587013" y="2524680"/>
                <a:ext cx="550151" cy="6446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ángulo 24"/>
              <p:cNvSpPr/>
              <p:nvPr/>
            </p:nvSpPr>
            <p:spPr>
              <a:xfrm>
                <a:off x="9333721" y="1386086"/>
                <a:ext cx="557973" cy="644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3200" i="1" smtClean="0">
                              <a:solidFill>
                                <a:srgbClr val="0432FF"/>
                              </a:solidFill>
                              <a:latin typeface="Cambria Math" panose="02040503050406030204" pitchFamily="18" charset="0"/>
                            </a:rPr>
                          </m:ctrlPr>
                        </m:accPr>
                        <m:e>
                          <m:r>
                            <a:rPr lang="es-ES" sz="3200" b="0" i="1" smtClean="0">
                              <a:solidFill>
                                <a:srgbClr val="0432FF"/>
                              </a:solidFill>
                              <a:latin typeface="Cambria Math" charset="0"/>
                            </a:rPr>
                            <m:t>𝐵</m:t>
                          </m:r>
                        </m:e>
                      </m:acc>
                    </m:oMath>
                  </m:oMathPara>
                </a14:m>
                <a:endParaRPr lang="es-ES_tradnl">
                  <a:solidFill>
                    <a:srgbClr val="0432FF"/>
                  </a:solidFill>
                </a:endParaRPr>
              </a:p>
            </p:txBody>
          </p:sp>
        </mc:Choice>
        <mc:Fallback xmlns="">
          <p:sp>
            <p:nvSpPr>
              <p:cNvPr id="25" name="Rectángulo 24"/>
              <p:cNvSpPr>
                <a:spLocks noRot="1" noChangeAspect="1" noMove="1" noResize="1" noEditPoints="1" noAdjustHandles="1" noChangeArrowheads="1" noChangeShapeType="1" noTextEdit="1"/>
              </p:cNvSpPr>
              <p:nvPr/>
            </p:nvSpPr>
            <p:spPr>
              <a:xfrm>
                <a:off x="9333721" y="1386086"/>
                <a:ext cx="557973" cy="64466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ángulo 25"/>
              <p:cNvSpPr/>
              <p:nvPr/>
            </p:nvSpPr>
            <p:spPr>
              <a:xfrm>
                <a:off x="10338408" y="1558008"/>
                <a:ext cx="760529"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3200" i="1" smtClean="0">
                          <a:solidFill>
                            <a:srgbClr val="00B050"/>
                          </a:solidFill>
                          <a:latin typeface="Cambria Math" charset="0"/>
                        </a:rPr>
                        <m:t>𝑑</m:t>
                      </m:r>
                      <m:r>
                        <a:rPr lang="es-ES" sz="3200" i="1" smtClean="0">
                          <a:solidFill>
                            <a:srgbClr val="00B050"/>
                          </a:solidFill>
                          <a:latin typeface="Cambria Math" charset="0"/>
                        </a:rPr>
                        <m:t> </m:t>
                      </m:r>
                      <m:acc>
                        <m:accPr>
                          <m:chr m:val="⃗"/>
                          <m:ctrlPr>
                            <a:rPr lang="es-ES" sz="3200" i="1">
                              <a:solidFill>
                                <a:srgbClr val="00B050"/>
                              </a:solidFill>
                              <a:latin typeface="Cambria Math" panose="02040503050406030204" pitchFamily="18" charset="0"/>
                            </a:rPr>
                          </m:ctrlPr>
                        </m:accPr>
                        <m:e>
                          <m:r>
                            <a:rPr lang="es-ES" sz="3200" i="1">
                              <a:solidFill>
                                <a:srgbClr val="00B050"/>
                              </a:solidFill>
                              <a:latin typeface="Cambria Math" charset="0"/>
                            </a:rPr>
                            <m:t>𝑙</m:t>
                          </m:r>
                        </m:e>
                      </m:acc>
                    </m:oMath>
                  </m:oMathPara>
                </a14:m>
                <a:endParaRPr lang="es-ES_tradnl">
                  <a:solidFill>
                    <a:srgbClr val="00B050"/>
                  </a:solidFill>
                </a:endParaRPr>
              </a:p>
            </p:txBody>
          </p:sp>
        </mc:Choice>
        <mc:Fallback xmlns="">
          <p:sp>
            <p:nvSpPr>
              <p:cNvPr id="26" name="Rectángulo 25"/>
              <p:cNvSpPr>
                <a:spLocks noRot="1" noChangeAspect="1" noMove="1" noResize="1" noEditPoints="1" noAdjustHandles="1" noChangeArrowheads="1" noChangeShapeType="1" noTextEdit="1"/>
              </p:cNvSpPr>
              <p:nvPr/>
            </p:nvSpPr>
            <p:spPr>
              <a:xfrm>
                <a:off x="10338408" y="1558008"/>
                <a:ext cx="760529" cy="6576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uadroTexto 21"/>
              <p:cNvSpPr txBox="1"/>
              <p:nvPr/>
            </p:nvSpPr>
            <p:spPr>
              <a:xfrm>
                <a:off x="377063" y="4088477"/>
                <a:ext cx="2807692"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charset="0"/>
                        </a:rPr>
                        <m:t>𝑑𝑊</m:t>
                      </m:r>
                      <m:r>
                        <a:rPr lang="es-ES" sz="3200" b="0" i="1" smtClean="0">
                          <a:latin typeface="Cambria Math" charset="0"/>
                        </a:rPr>
                        <m:t>=</m:t>
                      </m:r>
                      <m:r>
                        <a:rPr lang="es-ES" sz="3200" b="0" i="1" smtClean="0">
                          <a:latin typeface="Cambria Math" charset="0"/>
                        </a:rPr>
                        <m:t>𝑞</m:t>
                      </m:r>
                      <m:acc>
                        <m:accPr>
                          <m:chr m:val="⃗"/>
                          <m:ctrlPr>
                            <a:rPr lang="es-ES" sz="3200" b="0" i="1" smtClean="0">
                              <a:latin typeface="Cambria Math" panose="02040503050406030204" pitchFamily="18" charset="0"/>
                            </a:rPr>
                          </m:ctrlPr>
                        </m:accPr>
                        <m:e>
                          <m:r>
                            <a:rPr lang="es-ES" sz="3200" b="0" i="1" smtClean="0">
                              <a:latin typeface="Cambria Math" charset="0"/>
                            </a:rPr>
                            <m:t>𝐸</m:t>
                          </m:r>
                        </m:e>
                      </m:acc>
                      <m:r>
                        <a:rPr lang="es-ES" sz="3200" b="0" i="1" smtClean="0">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𝑣</m:t>
                          </m:r>
                        </m:e>
                      </m:acc>
                      <m:r>
                        <a:rPr lang="es-ES" sz="3200" i="1">
                          <a:solidFill>
                            <a:prstClr val="black"/>
                          </a:solidFill>
                          <a:latin typeface="Cambria Math" charset="0"/>
                        </a:rPr>
                        <m:t> </m:t>
                      </m:r>
                      <m:r>
                        <a:rPr lang="es-ES" sz="3200" i="1">
                          <a:solidFill>
                            <a:prstClr val="black"/>
                          </a:solidFill>
                          <a:latin typeface="Cambria Math" charset="0"/>
                        </a:rPr>
                        <m:t>𝑑𝑡</m:t>
                      </m:r>
                    </m:oMath>
                  </m:oMathPara>
                </a14:m>
                <a:endParaRPr lang="es-ES_tradnl" sz="3200"/>
              </a:p>
            </p:txBody>
          </p:sp>
        </mc:Choice>
        <mc:Fallback xmlns="">
          <p:sp>
            <p:nvSpPr>
              <p:cNvPr id="22" name="CuadroTexto 21"/>
              <p:cNvSpPr txBox="1">
                <a:spLocks noRot="1" noChangeAspect="1" noMove="1" noResize="1" noEditPoints="1" noAdjustHandles="1" noChangeArrowheads="1" noChangeShapeType="1" noTextEdit="1"/>
              </p:cNvSpPr>
              <p:nvPr/>
            </p:nvSpPr>
            <p:spPr>
              <a:xfrm>
                <a:off x="377063" y="4088477"/>
                <a:ext cx="2807692" cy="552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8514194" y="2773278"/>
                <a:ext cx="1938736"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3200" i="1" smtClean="0">
                          <a:solidFill>
                            <a:srgbClr val="00B050"/>
                          </a:solidFill>
                          <a:latin typeface="Cambria Math" charset="0"/>
                        </a:rPr>
                        <m:t>𝑑</m:t>
                      </m:r>
                      <m:acc>
                        <m:accPr>
                          <m:chr m:val="⃗"/>
                          <m:ctrlPr>
                            <a:rPr lang="es-ES" sz="3200" i="1">
                              <a:solidFill>
                                <a:srgbClr val="00B050"/>
                              </a:solidFill>
                              <a:latin typeface="Cambria Math" panose="02040503050406030204" pitchFamily="18" charset="0"/>
                            </a:rPr>
                          </m:ctrlPr>
                        </m:accPr>
                        <m:e>
                          <m:r>
                            <a:rPr lang="es-ES" sz="3200" i="1">
                              <a:solidFill>
                                <a:srgbClr val="00B050"/>
                              </a:solidFill>
                              <a:latin typeface="Cambria Math" charset="0"/>
                            </a:rPr>
                            <m:t>𝑙</m:t>
                          </m:r>
                        </m:e>
                      </m:acc>
                      <m:r>
                        <a:rPr lang="es-ES" sz="3200" b="0" i="1" smtClean="0">
                          <a:solidFill>
                            <a:srgbClr val="00B050"/>
                          </a:solidFill>
                          <a:latin typeface="Cambria Math" charset="0"/>
                        </a:rPr>
                        <m:t>=</m:t>
                      </m:r>
                      <m:acc>
                        <m:accPr>
                          <m:chr m:val="⃗"/>
                          <m:ctrlPr>
                            <a:rPr lang="es-ES" sz="3200" b="0" i="1" smtClean="0">
                              <a:solidFill>
                                <a:srgbClr val="00B050"/>
                              </a:solidFill>
                              <a:latin typeface="Cambria Math" panose="02040503050406030204" pitchFamily="18" charset="0"/>
                            </a:rPr>
                          </m:ctrlPr>
                        </m:accPr>
                        <m:e>
                          <m:r>
                            <a:rPr lang="es-ES" sz="3200" b="0" i="1" smtClean="0">
                              <a:solidFill>
                                <a:srgbClr val="00B050"/>
                              </a:solidFill>
                              <a:latin typeface="Cambria Math" charset="0"/>
                            </a:rPr>
                            <m:t>𝑣</m:t>
                          </m:r>
                        </m:e>
                      </m:acc>
                      <m:r>
                        <a:rPr lang="es-ES" sz="3200" b="0" i="1" smtClean="0">
                          <a:solidFill>
                            <a:srgbClr val="00B050"/>
                          </a:solidFill>
                          <a:latin typeface="Cambria Math" charset="0"/>
                        </a:rPr>
                        <m:t> </m:t>
                      </m:r>
                      <m:r>
                        <a:rPr lang="es-ES" sz="3200" b="0" i="1" smtClean="0">
                          <a:solidFill>
                            <a:srgbClr val="00B050"/>
                          </a:solidFill>
                          <a:latin typeface="Cambria Math" charset="0"/>
                        </a:rPr>
                        <m:t>𝑑𝑡</m:t>
                      </m:r>
                    </m:oMath>
                  </m:oMathPara>
                </a14:m>
                <a:endParaRPr lang="es-ES_tradnl">
                  <a:solidFill>
                    <a:srgbClr val="00B050"/>
                  </a:solidFill>
                </a:endParaRPr>
              </a:p>
            </p:txBody>
          </p:sp>
        </mc:Choice>
        <mc:Fallback xmlns="">
          <p:sp>
            <p:nvSpPr>
              <p:cNvPr id="8" name="Rectángulo 7"/>
              <p:cNvSpPr>
                <a:spLocks noRot="1" noChangeAspect="1" noMove="1" noResize="1" noEditPoints="1" noAdjustHandles="1" noChangeArrowheads="1" noChangeShapeType="1" noTextEdit="1"/>
              </p:cNvSpPr>
              <p:nvPr/>
            </p:nvSpPr>
            <p:spPr>
              <a:xfrm>
                <a:off x="8514194" y="2773278"/>
                <a:ext cx="1938736" cy="65768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uadroTexto 22"/>
              <p:cNvSpPr txBox="1"/>
              <p:nvPr/>
            </p:nvSpPr>
            <p:spPr>
              <a:xfrm>
                <a:off x="377063" y="3259430"/>
                <a:ext cx="4886659" cy="5918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charset="0"/>
                        </a:rPr>
                        <m:t>𝑑𝑊</m:t>
                      </m:r>
                      <m:r>
                        <a:rPr lang="es-ES" sz="3200" b="0" i="1" smtClean="0">
                          <a:latin typeface="Cambria Math" charset="0"/>
                        </a:rPr>
                        <m:t>=</m:t>
                      </m:r>
                      <m:d>
                        <m:dPr>
                          <m:ctrlPr>
                            <a:rPr lang="es-ES" sz="3200" b="0" i="1" smtClean="0">
                              <a:latin typeface="Cambria Math" panose="02040503050406030204" pitchFamily="18" charset="0"/>
                            </a:rPr>
                          </m:ctrlPr>
                        </m:dPr>
                        <m:e>
                          <m:r>
                            <a:rPr lang="es-ES" sz="3200" i="1">
                              <a:latin typeface="Cambria Math" charset="0"/>
                            </a:rPr>
                            <m:t>𝑞</m:t>
                          </m:r>
                          <m:r>
                            <a:rPr lang="es-ES" sz="3200" i="1">
                              <a:latin typeface="Cambria Math" charset="0"/>
                            </a:rPr>
                            <m:t> </m:t>
                          </m:r>
                          <m:acc>
                            <m:accPr>
                              <m:chr m:val="⃗"/>
                              <m:ctrlPr>
                                <a:rPr lang="es-ES" sz="3200" i="1">
                                  <a:latin typeface="Cambria Math" panose="02040503050406030204" pitchFamily="18" charset="0"/>
                                </a:rPr>
                              </m:ctrlPr>
                            </m:accPr>
                            <m:e>
                              <m:r>
                                <a:rPr lang="es-ES" sz="3200" i="1">
                                  <a:latin typeface="Cambria Math" charset="0"/>
                                </a:rPr>
                                <m:t>𝐸</m:t>
                              </m:r>
                            </m:e>
                          </m:acc>
                          <m:r>
                            <a:rPr lang="es-ES" sz="3200" i="1">
                              <a:latin typeface="Cambria Math" charset="0"/>
                            </a:rPr>
                            <m:t>+</m:t>
                          </m:r>
                          <m:r>
                            <a:rPr lang="es-ES" sz="3200" i="1">
                              <a:latin typeface="Cambria Math" charset="0"/>
                            </a:rPr>
                            <m:t>𝑞</m:t>
                          </m:r>
                          <m:r>
                            <a:rPr lang="es-ES" sz="3200" i="1">
                              <a:latin typeface="Cambria Math" charset="0"/>
                            </a:rPr>
                            <m:t> </m:t>
                          </m:r>
                          <m:acc>
                            <m:accPr>
                              <m:chr m:val="⃗"/>
                              <m:ctrlPr>
                                <a:rPr lang="es-ES" sz="3200" i="1">
                                  <a:latin typeface="Cambria Math" panose="02040503050406030204" pitchFamily="18" charset="0"/>
                                </a:rPr>
                              </m:ctrlPr>
                            </m:accPr>
                            <m:e>
                              <m:r>
                                <a:rPr lang="es-ES" sz="3200" i="1">
                                  <a:latin typeface="Cambria Math" charset="0"/>
                                </a:rPr>
                                <m:t>𝑣</m:t>
                              </m:r>
                            </m:e>
                          </m:acc>
                          <m:r>
                            <a:rPr lang="es-ES" sz="3200" i="1">
                              <a:latin typeface="Cambria Math" charset="0"/>
                            </a:rPr>
                            <m:t>×</m:t>
                          </m:r>
                          <m:acc>
                            <m:accPr>
                              <m:chr m:val="⃗"/>
                              <m:ctrlPr>
                                <a:rPr lang="es-ES" sz="3200" i="1">
                                  <a:latin typeface="Cambria Math" panose="02040503050406030204" pitchFamily="18" charset="0"/>
                                </a:rPr>
                              </m:ctrlPr>
                            </m:accPr>
                            <m:e>
                              <m:r>
                                <a:rPr lang="es-ES" sz="3200" i="1">
                                  <a:latin typeface="Cambria Math" charset="0"/>
                                </a:rPr>
                                <m:t>𝐵</m:t>
                              </m:r>
                            </m:e>
                          </m:acc>
                        </m:e>
                      </m:d>
                      <m:r>
                        <a:rPr lang="es-ES" sz="3200" b="0" i="1" smtClean="0">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𝑣</m:t>
                          </m:r>
                        </m:e>
                      </m:acc>
                      <m:r>
                        <a:rPr lang="es-ES" sz="3200" i="1">
                          <a:solidFill>
                            <a:prstClr val="black"/>
                          </a:solidFill>
                          <a:latin typeface="Cambria Math" charset="0"/>
                        </a:rPr>
                        <m:t> </m:t>
                      </m:r>
                      <m:r>
                        <a:rPr lang="es-ES" sz="3200" i="1">
                          <a:solidFill>
                            <a:prstClr val="black"/>
                          </a:solidFill>
                          <a:latin typeface="Cambria Math" charset="0"/>
                        </a:rPr>
                        <m:t>𝑑𝑡</m:t>
                      </m:r>
                    </m:oMath>
                  </m:oMathPara>
                </a14:m>
                <a:endParaRPr lang="es-ES_tradnl" sz="3200"/>
              </a:p>
            </p:txBody>
          </p:sp>
        </mc:Choice>
        <mc:Fallback xmlns="">
          <p:sp>
            <p:nvSpPr>
              <p:cNvPr id="23" name="CuadroTexto 22"/>
              <p:cNvSpPr txBox="1">
                <a:spLocks noRot="1" noChangeAspect="1" noMove="1" noResize="1" noEditPoints="1" noAdjustHandles="1" noChangeArrowheads="1" noChangeShapeType="1" noTextEdit="1"/>
              </p:cNvSpPr>
              <p:nvPr/>
            </p:nvSpPr>
            <p:spPr>
              <a:xfrm>
                <a:off x="377063" y="3259430"/>
                <a:ext cx="4886659" cy="591829"/>
              </a:xfrm>
              <a:prstGeom prst="rect">
                <a:avLst/>
              </a:prstGeom>
              <a:blipFill>
                <a:blip r:embed="rId10"/>
                <a:stretch>
                  <a:fillRect r="-749" b="-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uadroTexto 27"/>
              <p:cNvSpPr txBox="1"/>
              <p:nvPr/>
            </p:nvSpPr>
            <p:spPr>
              <a:xfrm>
                <a:off x="377063" y="4878026"/>
                <a:ext cx="3147528"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charset="0"/>
                        </a:rPr>
                        <m:t>𝑑𝑊</m:t>
                      </m:r>
                      <m:r>
                        <a:rPr lang="es-ES" sz="3200" b="0" i="1" smtClean="0">
                          <a:latin typeface="Cambria Math" charset="0"/>
                        </a:rPr>
                        <m:t>=</m:t>
                      </m:r>
                      <m:acc>
                        <m:accPr>
                          <m:chr m:val="⃗"/>
                          <m:ctrlPr>
                            <a:rPr lang="es-ES" sz="3200" b="0" i="1" smtClean="0">
                              <a:latin typeface="Cambria Math" panose="02040503050406030204" pitchFamily="18" charset="0"/>
                            </a:rPr>
                          </m:ctrlPr>
                        </m:accPr>
                        <m:e>
                          <m:r>
                            <a:rPr lang="es-ES" sz="3200" b="0" i="1" smtClean="0">
                              <a:latin typeface="Cambria Math" charset="0"/>
                            </a:rPr>
                            <m:t>𝐸</m:t>
                          </m:r>
                        </m:e>
                      </m:acc>
                      <m:r>
                        <a:rPr lang="es-ES" sz="3200" b="0" i="1" smtClean="0">
                          <a:latin typeface="Cambria Math" charset="0"/>
                        </a:rPr>
                        <m:t>·(</m:t>
                      </m:r>
                      <m:r>
                        <a:rPr lang="es-ES" sz="3200" b="0" i="1" smtClean="0">
                          <a:latin typeface="Cambria Math" charset="0"/>
                        </a:rPr>
                        <m:t>𝑞</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𝑣</m:t>
                          </m:r>
                        </m:e>
                      </m:acc>
                      <m:r>
                        <a:rPr lang="es-ES" sz="3200" b="0" i="1" smtClean="0">
                          <a:solidFill>
                            <a:prstClr val="black"/>
                          </a:solidFill>
                          <a:latin typeface="Cambria Math" charset="0"/>
                        </a:rPr>
                        <m:t>)</m:t>
                      </m:r>
                      <m:r>
                        <a:rPr lang="es-ES" sz="3200" i="1">
                          <a:solidFill>
                            <a:prstClr val="black"/>
                          </a:solidFill>
                          <a:latin typeface="Cambria Math" charset="0"/>
                        </a:rPr>
                        <m:t> </m:t>
                      </m:r>
                      <m:r>
                        <a:rPr lang="es-ES" sz="3200" i="1">
                          <a:solidFill>
                            <a:prstClr val="black"/>
                          </a:solidFill>
                          <a:latin typeface="Cambria Math" charset="0"/>
                        </a:rPr>
                        <m:t>𝑑𝑡</m:t>
                      </m:r>
                    </m:oMath>
                  </m:oMathPara>
                </a14:m>
                <a:endParaRPr lang="es-ES_tradnl" sz="3200"/>
              </a:p>
            </p:txBody>
          </p:sp>
        </mc:Choice>
        <mc:Fallback xmlns="">
          <p:sp>
            <p:nvSpPr>
              <p:cNvPr id="28" name="CuadroTexto 27"/>
              <p:cNvSpPr txBox="1">
                <a:spLocks noRot="1" noChangeAspect="1" noMove="1" noResize="1" noEditPoints="1" noAdjustHandles="1" noChangeArrowheads="1" noChangeShapeType="1" noTextEdit="1"/>
              </p:cNvSpPr>
              <p:nvPr/>
            </p:nvSpPr>
            <p:spPr>
              <a:xfrm>
                <a:off x="377063" y="4878026"/>
                <a:ext cx="3147528" cy="55233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uadroTexto 28"/>
              <p:cNvSpPr txBox="1"/>
              <p:nvPr/>
            </p:nvSpPr>
            <p:spPr>
              <a:xfrm>
                <a:off x="370589" y="5736847"/>
                <a:ext cx="2648609"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acc>
                        <m:accPr>
                          <m:chr m:val="⃗"/>
                          <m:ctrlPr>
                            <a:rPr lang="es-ES" sz="3200" b="0" i="1" smtClean="0">
                              <a:latin typeface="Cambria Math" panose="02040503050406030204" pitchFamily="18" charset="0"/>
                            </a:rPr>
                          </m:ctrlPr>
                        </m:accPr>
                        <m:e>
                          <m:r>
                            <a:rPr lang="es-ES" sz="3200" b="0" i="1" smtClean="0">
                              <a:latin typeface="Cambria Math" charset="0"/>
                            </a:rPr>
                            <m:t>𝐸</m:t>
                          </m:r>
                        </m:e>
                      </m:acc>
                      <m:r>
                        <a:rPr lang="es-ES" sz="3200" b="0" i="1" smtClean="0">
                          <a:latin typeface="Cambria Math" charset="0"/>
                        </a:rPr>
                        <m:t>·(</m:t>
                      </m:r>
                      <m:r>
                        <a:rPr lang="es-ES" sz="3200" b="0" i="1" smtClean="0">
                          <a:latin typeface="Cambria Math" charset="0"/>
                        </a:rPr>
                        <m:t>𝑞</m:t>
                      </m:r>
                      <m:acc>
                        <m:accPr>
                          <m:chr m:val="⃗"/>
                          <m:ctrlPr>
                            <a:rPr lang="es-ES" sz="3200" b="0" i="1" smtClean="0">
                              <a:latin typeface="Cambria Math" panose="02040503050406030204" pitchFamily="18" charset="0"/>
                            </a:rPr>
                          </m:ctrlPr>
                        </m:accPr>
                        <m:e>
                          <m:r>
                            <a:rPr lang="es-ES" sz="3200" b="0" i="1" smtClean="0">
                              <a:latin typeface="Cambria Math" charset="0"/>
                            </a:rPr>
                            <m:t>𝑣</m:t>
                          </m:r>
                        </m:e>
                      </m:acc>
                      <m:r>
                        <a:rPr lang="es-ES" sz="3200" b="0" i="1" smtClean="0">
                          <a:latin typeface="Cambria Math" charset="0"/>
                        </a:rPr>
                        <m:t>)</m:t>
                      </m:r>
                    </m:oMath>
                  </m:oMathPara>
                </a14:m>
                <a:endParaRPr lang="es-ES_tradnl" sz="3200"/>
              </a:p>
            </p:txBody>
          </p:sp>
        </mc:Choice>
        <mc:Fallback xmlns="">
          <p:sp>
            <p:nvSpPr>
              <p:cNvPr id="29" name="CuadroTexto 28"/>
              <p:cNvSpPr txBox="1">
                <a:spLocks noRot="1" noChangeAspect="1" noMove="1" noResize="1" noEditPoints="1" noAdjustHandles="1" noChangeArrowheads="1" noChangeShapeType="1" noTextEdit="1"/>
              </p:cNvSpPr>
              <p:nvPr/>
            </p:nvSpPr>
            <p:spPr>
              <a:xfrm>
                <a:off x="370589" y="5736847"/>
                <a:ext cx="2648609" cy="93500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4043910" y="5343952"/>
                <a:ext cx="2278894" cy="1383905"/>
              </a:xfrm>
              <a:prstGeom prst="rect">
                <a:avLst/>
              </a:prstGeom>
              <a:solidFill>
                <a:schemeClr val="accent5">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es-ES" sz="3200" i="1" smtClean="0">
                          <a:solidFill>
                            <a:prstClr val="black"/>
                          </a:solidFill>
                          <a:latin typeface="Cambria Math" charset="0"/>
                        </a:rPr>
                        <m:t>𝑞</m:t>
                      </m:r>
                      <m:r>
                        <a:rPr lang="es-ES" sz="3200" b="0" i="1" smtClean="0">
                          <a:solidFill>
                            <a:prstClr val="black"/>
                          </a:solidFill>
                          <a:latin typeface="Cambria Math" charset="0"/>
                        </a:rPr>
                        <m:t>=</m:t>
                      </m:r>
                      <m:nary>
                        <m:naryPr>
                          <m:limLoc m:val="undOvr"/>
                          <m:subHide m:val="on"/>
                          <m:supHide m:val="on"/>
                          <m:ctrlPr>
                            <a:rPr lang="es-ES" sz="3200" b="0" i="1" smtClean="0">
                              <a:solidFill>
                                <a:prstClr val="black"/>
                              </a:solidFill>
                              <a:latin typeface="Cambria Math" panose="02040503050406030204" pitchFamily="18" charset="0"/>
                            </a:rPr>
                          </m:ctrlPr>
                        </m:naryPr>
                        <m:sub/>
                        <m:sup/>
                        <m:e>
                          <m:r>
                            <a:rPr lang="es-ES" sz="3200" b="0" i="1" smtClean="0">
                              <a:solidFill>
                                <a:prstClr val="black"/>
                              </a:solidFill>
                              <a:latin typeface="Cambria Math" charset="0"/>
                            </a:rPr>
                            <m:t>𝜌</m:t>
                          </m:r>
                          <m:r>
                            <a:rPr lang="es-ES" sz="3200" b="0" i="1" smtClean="0">
                              <a:solidFill>
                                <a:prstClr val="black"/>
                              </a:solidFill>
                              <a:latin typeface="Cambria Math" charset="0"/>
                            </a:rPr>
                            <m:t> </m:t>
                          </m:r>
                          <m:r>
                            <a:rPr lang="es-ES" sz="3200" b="0" i="1" smtClean="0">
                              <a:solidFill>
                                <a:prstClr val="black"/>
                              </a:solidFill>
                              <a:latin typeface="Cambria Math" charset="0"/>
                            </a:rPr>
                            <m:t>𝑑𝑉</m:t>
                          </m:r>
                        </m:e>
                      </m:nary>
                    </m:oMath>
                  </m:oMathPara>
                </a14:m>
                <a:endParaRPr lang="es-ES_tradnl"/>
              </a:p>
            </p:txBody>
          </p:sp>
        </mc:Choice>
        <mc:Fallback xmlns="">
          <p:sp>
            <p:nvSpPr>
              <p:cNvPr id="9" name="Rectángulo 8"/>
              <p:cNvSpPr>
                <a:spLocks noRot="1" noChangeAspect="1" noMove="1" noResize="1" noEditPoints="1" noAdjustHandles="1" noChangeArrowheads="1" noChangeShapeType="1" noTextEdit="1"/>
              </p:cNvSpPr>
              <p:nvPr/>
            </p:nvSpPr>
            <p:spPr>
              <a:xfrm>
                <a:off x="4043910" y="5343952"/>
                <a:ext cx="2278894" cy="138390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uadroTexto 30"/>
              <p:cNvSpPr txBox="1"/>
              <p:nvPr/>
            </p:nvSpPr>
            <p:spPr>
              <a:xfrm>
                <a:off x="7273625" y="5558561"/>
                <a:ext cx="3001334" cy="12915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nary>
                        <m:naryPr>
                          <m:limLoc m:val="undOvr"/>
                          <m:subHide m:val="on"/>
                          <m:supHide m:val="on"/>
                          <m:ctrlPr>
                            <a:rPr lang="es-ES" sz="3200" i="1">
                              <a:solidFill>
                                <a:prstClr val="black"/>
                              </a:solidFill>
                              <a:latin typeface="Cambria Math" panose="02040503050406030204" pitchFamily="18" charset="0"/>
                            </a:rPr>
                          </m:ctrlPr>
                        </m:naryPr>
                        <m:sub/>
                        <m:sup/>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r>
                            <a:rPr lang="es-ES" sz="3200" b="0" i="1" smtClean="0">
                              <a:solidFill>
                                <a:prstClr val="black"/>
                              </a:solidFill>
                              <a:latin typeface="Cambria Math" charset="0"/>
                            </a:rPr>
                            <m:t>·</m:t>
                          </m:r>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𝐽</m:t>
                              </m:r>
                            </m:e>
                          </m:acc>
                          <m:r>
                            <a:rPr lang="es-ES" sz="3200" i="1">
                              <a:solidFill>
                                <a:prstClr val="black"/>
                              </a:solidFill>
                              <a:latin typeface="Cambria Math" charset="0"/>
                            </a:rPr>
                            <m:t> </m:t>
                          </m:r>
                          <m:r>
                            <a:rPr lang="es-ES" sz="3200" i="1">
                              <a:solidFill>
                                <a:prstClr val="black"/>
                              </a:solidFill>
                              <a:latin typeface="Cambria Math" charset="0"/>
                            </a:rPr>
                            <m:t>𝑑𝑉</m:t>
                          </m:r>
                        </m:e>
                      </m:nary>
                    </m:oMath>
                  </m:oMathPara>
                </a14:m>
                <a:endParaRPr lang="es-ES_tradnl" sz="3200"/>
              </a:p>
            </p:txBody>
          </p:sp>
        </mc:Choice>
        <mc:Fallback xmlns="">
          <p:sp>
            <p:nvSpPr>
              <p:cNvPr id="31" name="CuadroTexto 30"/>
              <p:cNvSpPr txBox="1">
                <a:spLocks noRot="1" noChangeAspect="1" noMove="1" noResize="1" noEditPoints="1" noAdjustHandles="1" noChangeArrowheads="1" noChangeShapeType="1" noTextEdit="1"/>
              </p:cNvSpPr>
              <p:nvPr/>
            </p:nvSpPr>
            <p:spPr>
              <a:xfrm>
                <a:off x="7273625" y="5558561"/>
                <a:ext cx="3001334" cy="1291572"/>
              </a:xfrm>
              <a:prstGeom prst="rect">
                <a:avLst/>
              </a:prstGeom>
              <a:blipFill>
                <a:blip r:embed="rId14"/>
                <a:stretch>
                  <a:fillRect/>
                </a:stretch>
              </a:blipFill>
            </p:spPr>
            <p:txBody>
              <a:bodyPr/>
              <a:lstStyle/>
              <a:p>
                <a:r>
                  <a:rPr lang="en-US">
                    <a:noFill/>
                  </a:rPr>
                  <a:t> </a:t>
                </a:r>
              </a:p>
            </p:txBody>
          </p:sp>
        </mc:Fallback>
      </mc:AlternateContent>
      <p:sp>
        <p:nvSpPr>
          <p:cNvPr id="13" name="Rectángulo redondeado 12"/>
          <p:cNvSpPr/>
          <p:nvPr/>
        </p:nvSpPr>
        <p:spPr>
          <a:xfrm>
            <a:off x="370589" y="5558561"/>
            <a:ext cx="772411" cy="124228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5B299B65-2423-4F38-8F4C-BFF41E6ABFEA}"/>
              </a:ext>
            </a:extLst>
          </p:cNvPr>
          <p:cNvPicPr>
            <a:picLocks noChangeAspect="1"/>
          </p:cNvPicPr>
          <p:nvPr/>
        </p:nvPicPr>
        <p:blipFill rotWithShape="1">
          <a:blip r:embed="rId15"/>
          <a:srcRect l="1629" t="2145" r="2655" b="4518"/>
          <a:stretch/>
        </p:blipFill>
        <p:spPr>
          <a:xfrm>
            <a:off x="10742125" y="103361"/>
            <a:ext cx="1256252" cy="932965"/>
          </a:xfrm>
          <a:prstGeom prst="rect">
            <a:avLst/>
          </a:prstGeom>
        </p:spPr>
      </p:pic>
    </p:spTree>
    <p:extLst>
      <p:ext uri="{BB962C8B-B14F-4D97-AF65-F5344CB8AC3E}">
        <p14:creationId xmlns:p14="http://schemas.microsoft.com/office/powerpoint/2010/main" val="34072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dissolv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dissolv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22" grpId="0"/>
      <p:bldP spid="8" grpId="0"/>
      <p:bldP spid="23" grpId="0"/>
      <p:bldP spid="28" grpId="0"/>
      <p:bldP spid="29" grpId="0"/>
      <p:bldP spid="9" grpId="0" animBg="1"/>
      <p:bldP spid="31"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p:cNvGrpSpPr/>
          <p:nvPr/>
        </p:nvGrpSpPr>
        <p:grpSpPr>
          <a:xfrm>
            <a:off x="7464152" y="1340768"/>
            <a:ext cx="4310298" cy="1208470"/>
            <a:chOff x="520847" y="5279040"/>
            <a:chExt cx="4310298" cy="1208470"/>
          </a:xfrm>
        </p:grpSpPr>
        <p:sp>
          <p:nvSpPr>
            <p:cNvPr id="14" name="Rectángulo redondeado 13"/>
            <p:cNvSpPr/>
            <p:nvPr/>
          </p:nvSpPr>
          <p:spPr>
            <a:xfrm>
              <a:off x="520847" y="5279040"/>
              <a:ext cx="4310298" cy="1208470"/>
            </a:xfrm>
            <a:prstGeom prst="roundRect">
              <a:avLst>
                <a:gd name="adj" fmla="val 11449"/>
              </a:avLst>
            </a:prstGeom>
            <a:solidFill>
              <a:srgbClr val="FFFCD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5" name="Rectángulo 14"/>
                <p:cNvSpPr/>
                <p:nvPr/>
              </p:nvSpPr>
              <p:spPr>
                <a:xfrm>
                  <a:off x="536116" y="5312382"/>
                  <a:ext cx="4279761" cy="114178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3200" i="1" smtClean="0">
                                <a:solidFill>
                                  <a:prstClr val="black"/>
                                </a:solidFill>
                                <a:latin typeface="Cambria Math" panose="02040503050406030204" pitchFamily="18" charset="0"/>
                                <a:ea typeface="Cambria Math" charset="0"/>
                                <a:cs typeface="Cambria Math" charset="0"/>
                              </a:rPr>
                            </m:ctrlPr>
                          </m:accPr>
                          <m:e>
                            <m:r>
                              <a:rPr lang="es-ES" sz="3200">
                                <a:solidFill>
                                  <a:prstClr val="black"/>
                                </a:solidFill>
                                <a:latin typeface="Cambria Math" charset="0"/>
                                <a:ea typeface="Cambria Math" charset="0"/>
                                <a:cs typeface="Cambria Math" charset="0"/>
                              </a:rPr>
                              <m:t>𝛻</m:t>
                            </m:r>
                          </m:e>
                        </m:acc>
                        <m:r>
                          <a:rPr lang="es-ES" sz="3200" i="1">
                            <a:solidFill>
                              <a:prstClr val="black"/>
                            </a:solidFill>
                            <a:latin typeface="Cambria Math" charset="0"/>
                            <a:ea typeface="Cambria Math" charset="0"/>
                            <a:cs typeface="Cambria Math" charset="0"/>
                          </a:rPr>
                          <m:t> × </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b="0" i="1" smtClean="0">
                                <a:solidFill>
                                  <a:prstClr val="black"/>
                                </a:solidFill>
                                <a:latin typeface="Cambria Math" charset="0"/>
                                <a:ea typeface="Cambria Math" charset="0"/>
                                <a:cs typeface="Cambria Math" charset="0"/>
                              </a:rPr>
                              <m:t>𝐵</m:t>
                            </m:r>
                          </m:e>
                        </m:acc>
                        <m:r>
                          <a:rPr lang="es-ES" sz="3200" b="0" i="1" smtClean="0">
                            <a:solidFill>
                              <a:prstClr val="black"/>
                            </a:solidFill>
                            <a:latin typeface="Cambria Math" charset="0"/>
                            <a:ea typeface="Cambria Math" charset="0"/>
                            <a:cs typeface="Cambria Math" charset="0"/>
                          </a:rPr>
                          <m:t>=</m:t>
                        </m:r>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𝐽</m:t>
                            </m:r>
                          </m:e>
                        </m:acc>
                        <m:r>
                          <a:rPr lang="es-ES" sz="3200" b="0" i="1" smtClean="0">
                            <a:solidFill>
                              <a:prstClr val="black"/>
                            </a:solidFill>
                            <a:latin typeface="Cambria Math" charset="0"/>
                          </a:rPr>
                          <m:t>+</m:t>
                        </m:r>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𝜖</m:t>
                            </m:r>
                          </m:e>
                          <m:sub>
                            <m:r>
                              <a:rPr lang="es-ES" sz="3200" b="0" i="1" smtClean="0">
                                <a:solidFill>
                                  <a:prstClr val="black"/>
                                </a:solidFill>
                                <a:latin typeface="Cambria Math" charset="0"/>
                              </a:rPr>
                              <m:t>0</m:t>
                            </m:r>
                          </m:sub>
                        </m:sSub>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num>
                          <m:den>
                            <m:r>
                              <a:rPr lang="es-ES" sz="3200" i="1">
                                <a:solidFill>
                                  <a:prstClr val="black"/>
                                </a:solidFill>
                                <a:latin typeface="Cambria Math" charset="0"/>
                              </a:rPr>
                              <m:t>𝜕</m:t>
                            </m:r>
                            <m:r>
                              <a:rPr lang="es-ES" sz="3200" i="1">
                                <a:solidFill>
                                  <a:prstClr val="black"/>
                                </a:solidFill>
                                <a:latin typeface="Cambria Math" charset="0"/>
                              </a:rPr>
                              <m:t>𝑡</m:t>
                            </m:r>
                          </m:den>
                        </m:f>
                      </m:oMath>
                    </m:oMathPara>
                  </a14:m>
                  <a:endParaRPr lang="es-ES_tradnl" sz="3200"/>
                </a:p>
              </p:txBody>
            </p:sp>
          </mc:Choice>
          <mc:Fallback xmlns="">
            <p:sp>
              <p:nvSpPr>
                <p:cNvPr id="15" name="Rectángulo 14"/>
                <p:cNvSpPr>
                  <a:spLocks noRot="1" noChangeAspect="1" noMove="1" noResize="1" noEditPoints="1" noAdjustHandles="1" noChangeArrowheads="1" noChangeShapeType="1" noTextEdit="1"/>
                </p:cNvSpPr>
                <p:nvPr/>
              </p:nvSpPr>
              <p:spPr>
                <a:xfrm>
                  <a:off x="536116" y="5312382"/>
                  <a:ext cx="4279761" cy="1141787"/>
                </a:xfrm>
                <a:prstGeom prst="rect">
                  <a:avLst/>
                </a:prstGeom>
                <a:blipFill>
                  <a:blip r:embed="rId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CuadroTexto 15"/>
              <p:cNvSpPr txBox="1"/>
              <p:nvPr/>
            </p:nvSpPr>
            <p:spPr>
              <a:xfrm>
                <a:off x="623392" y="1484784"/>
                <a:ext cx="3001334" cy="12915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nary>
                        <m:naryPr>
                          <m:limLoc m:val="undOvr"/>
                          <m:subHide m:val="on"/>
                          <m:supHide m:val="on"/>
                          <m:ctrlPr>
                            <a:rPr lang="es-ES" sz="3200" i="1">
                              <a:solidFill>
                                <a:prstClr val="black"/>
                              </a:solidFill>
                              <a:latin typeface="Cambria Math" panose="02040503050406030204" pitchFamily="18" charset="0"/>
                            </a:rPr>
                          </m:ctrlPr>
                        </m:naryPr>
                        <m:sub/>
                        <m:sup/>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r>
                            <a:rPr lang="es-ES" sz="3200" b="0" i="1" smtClean="0">
                              <a:solidFill>
                                <a:prstClr val="black"/>
                              </a:solidFill>
                              <a:latin typeface="Cambria Math" charset="0"/>
                            </a:rPr>
                            <m:t>·</m:t>
                          </m:r>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𝐽</m:t>
                              </m:r>
                            </m:e>
                          </m:acc>
                          <m:r>
                            <a:rPr lang="es-ES" sz="3200" i="1">
                              <a:solidFill>
                                <a:prstClr val="black"/>
                              </a:solidFill>
                              <a:latin typeface="Cambria Math" charset="0"/>
                            </a:rPr>
                            <m:t> </m:t>
                          </m:r>
                          <m:r>
                            <a:rPr lang="es-ES" sz="3200" i="1">
                              <a:solidFill>
                                <a:prstClr val="black"/>
                              </a:solidFill>
                              <a:latin typeface="Cambria Math" charset="0"/>
                            </a:rPr>
                            <m:t>𝑑𝑉</m:t>
                          </m:r>
                        </m:e>
                      </m:nary>
                    </m:oMath>
                  </m:oMathPara>
                </a14:m>
                <a:endParaRPr lang="es-ES_tradnl" sz="3200"/>
              </a:p>
            </p:txBody>
          </p:sp>
        </mc:Choice>
        <mc:Fallback xmlns="">
          <p:sp>
            <p:nvSpPr>
              <p:cNvPr id="16" name="CuadroTexto 15"/>
              <p:cNvSpPr txBox="1">
                <a:spLocks noRot="1" noChangeAspect="1" noMove="1" noResize="1" noEditPoints="1" noAdjustHandles="1" noChangeArrowheads="1" noChangeShapeType="1" noTextEdit="1"/>
              </p:cNvSpPr>
              <p:nvPr/>
            </p:nvSpPr>
            <p:spPr>
              <a:xfrm>
                <a:off x="623392" y="1484784"/>
                <a:ext cx="3001334" cy="12915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623392" y="2944620"/>
                <a:ext cx="6306214"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nary>
                        <m:naryPr>
                          <m:limLoc m:val="undOvr"/>
                          <m:subHide m:val="on"/>
                          <m:supHide m:val="on"/>
                          <m:ctrlPr>
                            <a:rPr lang="es-ES" sz="3200" i="1">
                              <a:solidFill>
                                <a:prstClr val="black"/>
                              </a:solidFill>
                              <a:latin typeface="Cambria Math" panose="02040503050406030204" pitchFamily="18" charset="0"/>
                            </a:rPr>
                          </m:ctrlPr>
                        </m:naryPr>
                        <m:sub/>
                        <m:sup/>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r>
                            <a:rPr lang="es-ES" sz="3200" b="0" i="1" smtClean="0">
                              <a:solidFill>
                                <a:prstClr val="black"/>
                              </a:solidFill>
                              <a:latin typeface="Cambria Math" charset="0"/>
                            </a:rPr>
                            <m:t>·</m:t>
                          </m:r>
                          <m:d>
                            <m:dPr>
                              <m:ctrlPr>
                                <a:rPr lang="es-ES" sz="3200" b="0" i="1" smtClean="0">
                                  <a:solidFill>
                                    <a:prstClr val="black"/>
                                  </a:solidFill>
                                  <a:latin typeface="Cambria Math" panose="02040503050406030204" pitchFamily="18" charset="0"/>
                                </a:rPr>
                              </m:ctrlPr>
                            </m:dPr>
                            <m:e>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1</m:t>
                                  </m:r>
                                </m:num>
                                <m:den>
                                  <m:sSub>
                                    <m:sSubPr>
                                      <m:ctrlPr>
                                        <a:rPr lang="es-ES" sz="3200" i="1">
                                          <a:solidFill>
                                            <a:prstClr val="black"/>
                                          </a:solidFill>
                                          <a:latin typeface="Cambria Math" panose="02040503050406030204" pitchFamily="18" charset="0"/>
                                        </a:rPr>
                                      </m:ctrlPr>
                                    </m:sSubPr>
                                    <m:e>
                                      <m:r>
                                        <a:rPr lang="es-ES" sz="3200" i="1">
                                          <a:solidFill>
                                            <a:prstClr val="black"/>
                                          </a:solidFill>
                                          <a:latin typeface="Cambria Math" charset="0"/>
                                        </a:rPr>
                                        <m:t>𝜇</m:t>
                                      </m:r>
                                    </m:e>
                                    <m:sub>
                                      <m:r>
                                        <a:rPr lang="es-ES" sz="3200" i="1">
                                          <a:solidFill>
                                            <a:prstClr val="black"/>
                                          </a:solidFill>
                                          <a:latin typeface="Cambria Math" charset="0"/>
                                        </a:rPr>
                                        <m:t>0</m:t>
                                      </m:r>
                                    </m:sub>
                                  </m:sSub>
                                </m:den>
                              </m:f>
                              <m:acc>
                                <m:accPr>
                                  <m:chr m:val="⃗"/>
                                  <m:ctrlPr>
                                    <a:rPr lang="es-ES" sz="3200" i="1">
                                      <a:solidFill>
                                        <a:prstClr val="black"/>
                                      </a:solidFill>
                                      <a:latin typeface="Cambria Math" panose="02040503050406030204" pitchFamily="18" charset="0"/>
                                    </a:rPr>
                                  </m:ctrlPr>
                                </m:accPr>
                                <m:e>
                                  <m:r>
                                    <a:rPr lang="es-ES" sz="3200">
                                      <a:solidFill>
                                        <a:prstClr val="black"/>
                                      </a:solidFill>
                                      <a:latin typeface="Cambria Math" charset="0"/>
                                    </a:rPr>
                                    <m:t>𝛻</m:t>
                                  </m:r>
                                </m:e>
                              </m:acc>
                              <m:r>
                                <a:rPr lang="es-ES" sz="3200" i="1">
                                  <a:solidFill>
                                    <a:prstClr val="black"/>
                                  </a:solidFill>
                                  <a:latin typeface="Cambria Math" charset="0"/>
                                  <a:ea typeface="Cambria Math" charset="0"/>
                                  <a:cs typeface="Cambria Math" charset="0"/>
                                </a:rPr>
                                <m:t>×</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𝐵</m:t>
                                  </m:r>
                                </m:e>
                              </m:acc>
                              <m:r>
                                <a:rPr lang="es-ES" sz="3200" b="0" i="1" smtClean="0">
                                  <a:solidFill>
                                    <a:prstClr val="black"/>
                                  </a:solidFill>
                                  <a:latin typeface="Cambria Math" charset="0"/>
                                </a:rPr>
                                <m:t>−</m:t>
                              </m:r>
                              <m:sSub>
                                <m:sSubPr>
                                  <m:ctrlPr>
                                    <a:rPr lang="es-ES" sz="3200" i="1">
                                      <a:solidFill>
                                        <a:prstClr val="black"/>
                                      </a:solidFill>
                                      <a:latin typeface="Cambria Math" panose="02040503050406030204" pitchFamily="18" charset="0"/>
                                    </a:rPr>
                                  </m:ctrlPr>
                                </m:sSubPr>
                                <m:e>
                                  <m:r>
                                    <a:rPr lang="es-ES" sz="3200" i="1">
                                      <a:solidFill>
                                        <a:prstClr val="black"/>
                                      </a:solidFill>
                                      <a:latin typeface="Cambria Math" charset="0"/>
                                    </a:rPr>
                                    <m:t>𝜖</m:t>
                                  </m:r>
                                </m:e>
                                <m:sub>
                                  <m:r>
                                    <a:rPr lang="es-ES" sz="3200" i="1">
                                      <a:solidFill>
                                        <a:prstClr val="black"/>
                                      </a:solidFill>
                                      <a:latin typeface="Cambria Math" charset="0"/>
                                    </a:rPr>
                                    <m:t>0</m:t>
                                  </m:r>
                                </m:sub>
                              </m:sSub>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num>
                                <m:den>
                                  <m:r>
                                    <a:rPr lang="es-ES" sz="3200" i="1">
                                      <a:solidFill>
                                        <a:prstClr val="black"/>
                                      </a:solidFill>
                                      <a:latin typeface="Cambria Math" charset="0"/>
                                    </a:rPr>
                                    <m:t>𝜕</m:t>
                                  </m:r>
                                  <m:r>
                                    <a:rPr lang="es-ES" sz="3200" i="1">
                                      <a:solidFill>
                                        <a:prstClr val="black"/>
                                      </a:solidFill>
                                      <a:latin typeface="Cambria Math" charset="0"/>
                                    </a:rPr>
                                    <m:t>𝑡</m:t>
                                  </m:r>
                                </m:den>
                              </m:f>
                              <m:r>
                                <m:rPr>
                                  <m:nor/>
                                </m:rPr>
                                <a:rPr lang="es-ES_tradnl" sz="3200" dirty="0">
                                  <a:solidFill>
                                    <a:prstClr val="black"/>
                                  </a:solidFill>
                                </a:rPr>
                                <m:t> </m:t>
                              </m:r>
                            </m:e>
                          </m:d>
                          <m:r>
                            <a:rPr lang="es-ES" sz="3200" i="1">
                              <a:solidFill>
                                <a:prstClr val="black"/>
                              </a:solidFill>
                              <a:latin typeface="Cambria Math" charset="0"/>
                            </a:rPr>
                            <m:t> </m:t>
                          </m:r>
                          <m:r>
                            <a:rPr lang="es-ES" sz="3200" i="1">
                              <a:solidFill>
                                <a:prstClr val="black"/>
                              </a:solidFill>
                              <a:latin typeface="Cambria Math" charset="0"/>
                            </a:rPr>
                            <m:t>𝑑𝑉</m:t>
                          </m:r>
                        </m:e>
                      </m:nary>
                    </m:oMath>
                  </m:oMathPara>
                </a14:m>
                <a:endParaRPr lang="es-ES_tradnl" sz="3200"/>
              </a:p>
            </p:txBody>
          </p:sp>
        </mc:Choice>
        <mc:Fallback xmlns="">
          <p:sp>
            <p:nvSpPr>
              <p:cNvPr id="18" name="CuadroTexto 17"/>
              <p:cNvSpPr txBox="1">
                <a:spLocks noRot="1" noChangeAspect="1" noMove="1" noResize="1" noEditPoints="1" noAdjustHandles="1" noChangeArrowheads="1" noChangeShapeType="1" noTextEdit="1"/>
              </p:cNvSpPr>
              <p:nvPr/>
            </p:nvSpPr>
            <p:spPr>
              <a:xfrm>
                <a:off x="623392" y="2944620"/>
                <a:ext cx="6306214" cy="1344342"/>
              </a:xfrm>
              <a:prstGeom prst="rect">
                <a:avLst/>
              </a:prstGeom>
              <a:blipFill>
                <a:blip r:embed="rId4"/>
                <a:stretch>
                  <a:fillRect r="-773"/>
                </a:stretch>
              </a:blipFill>
            </p:spPr>
            <p:txBody>
              <a:bodyPr/>
              <a:lstStyle/>
              <a:p>
                <a:r>
                  <a:rPr lang="en-US">
                    <a:noFill/>
                  </a:rPr>
                  <a:t> </a:t>
                </a:r>
              </a:p>
            </p:txBody>
          </p:sp>
        </mc:Fallback>
      </mc:AlternateContent>
      <p:sp>
        <p:nvSpPr>
          <p:cNvPr id="23" name="Título 1">
            <a:extLst>
              <a:ext uri="{FF2B5EF4-FFF2-40B4-BE49-F238E27FC236}">
                <a16:creationId xmlns:a16="http://schemas.microsoft.com/office/drawing/2014/main" id="{FBC4C6E7-E2ED-4405-8C71-8107FF2CA743}"/>
              </a:ext>
            </a:extLst>
          </p:cNvPr>
          <p:cNvSpPr>
            <a:spLocks noGrp="1"/>
          </p:cNvSpPr>
          <p:nvPr>
            <p:ph type="title"/>
          </p:nvPr>
        </p:nvSpPr>
        <p:spPr>
          <a:xfrm>
            <a:off x="838200" y="159027"/>
            <a:ext cx="10515600" cy="821634"/>
          </a:xfrm>
        </p:spPr>
        <p:txBody>
          <a:bodyPr/>
          <a:lstStyle/>
          <a:p>
            <a:r>
              <a:rPr lang="es-ES_tradnl" b="1"/>
              <a:t>Trabajo, </a:t>
            </a:r>
            <a:r>
              <a:rPr lang="es-ES_tradnl" b="1" err="1"/>
              <a:t>Energ</a:t>
            </a:r>
            <a:r>
              <a:rPr lang="es-ES" b="1" err="1"/>
              <a:t>ía</a:t>
            </a:r>
            <a:r>
              <a:rPr lang="es-ES" b="1"/>
              <a:t> y Potencia</a:t>
            </a:r>
            <a:endParaRPr lang="es-ES_tradnl" b="1"/>
          </a:p>
        </p:txBody>
      </p:sp>
      <p:pic>
        <p:nvPicPr>
          <p:cNvPr id="3" name="Imagen 2">
            <a:extLst>
              <a:ext uri="{FF2B5EF4-FFF2-40B4-BE49-F238E27FC236}">
                <a16:creationId xmlns:a16="http://schemas.microsoft.com/office/drawing/2014/main" id="{4246C3F6-F9EE-4140-8ECA-DD9F75D4E77D}"/>
              </a:ext>
            </a:extLst>
          </p:cNvPr>
          <p:cNvPicPr>
            <a:picLocks noChangeAspect="1"/>
          </p:cNvPicPr>
          <p:nvPr/>
        </p:nvPicPr>
        <p:blipFill rotWithShape="1">
          <a:blip r:embed="rId5"/>
          <a:srcRect l="1629" t="2145" r="2655" b="4518"/>
          <a:stretch/>
        </p:blipFill>
        <p:spPr>
          <a:xfrm>
            <a:off x="10742125" y="103361"/>
            <a:ext cx="1256252" cy="932965"/>
          </a:xfrm>
          <a:prstGeom prst="rect">
            <a:avLst/>
          </a:prstGeom>
        </p:spPr>
      </p:pic>
      <p:sp>
        <p:nvSpPr>
          <p:cNvPr id="2" name="CuadroTexto 1">
            <a:extLst>
              <a:ext uri="{FF2B5EF4-FFF2-40B4-BE49-F238E27FC236}">
                <a16:creationId xmlns:a16="http://schemas.microsoft.com/office/drawing/2014/main" id="{36830B0A-F364-F93D-9BB2-97A2E7140689}"/>
              </a:ext>
            </a:extLst>
          </p:cNvPr>
          <p:cNvSpPr txBox="1"/>
          <p:nvPr/>
        </p:nvSpPr>
        <p:spPr>
          <a:xfrm>
            <a:off x="762240" y="4532550"/>
            <a:ext cx="10707889" cy="830997"/>
          </a:xfrm>
          <a:prstGeom prst="rect">
            <a:avLst/>
          </a:prstGeom>
          <a:solidFill>
            <a:schemeClr val="accent2">
              <a:lumMod val="40000"/>
              <a:lumOff val="60000"/>
            </a:schemeClr>
          </a:solidFill>
        </p:spPr>
        <p:txBody>
          <a:bodyPr wrap="square" rtlCol="0">
            <a:spAutoFit/>
          </a:bodyPr>
          <a:lstStyle/>
          <a:p>
            <a:r>
              <a:rPr lang="es-CL" sz="2400"/>
              <a:t>Aplicando las ecuaciones de Maxwell y algunas operaciones matemáticas, podemos encontrar que:</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A7DD84B-4700-EAF8-75B4-AB1362D33645}"/>
                  </a:ext>
                </a:extLst>
              </p:cNvPr>
              <p:cNvSpPr txBox="1"/>
              <p:nvPr/>
            </p:nvSpPr>
            <p:spPr>
              <a:xfrm>
                <a:off x="1373049" y="5607135"/>
                <a:ext cx="9924255" cy="12915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f>
                        <m:fPr>
                          <m:ctrlPr>
                            <a:rPr lang="es-ES" sz="3200" b="0" i="1" smtClean="0">
                              <a:latin typeface="Cambria Math" panose="02040503050406030204" pitchFamily="18" charset="0"/>
                            </a:rPr>
                          </m:ctrlPr>
                        </m:fPr>
                        <m:num>
                          <m:r>
                            <a:rPr lang="es-ES" sz="3200" b="0" i="1" smtClean="0">
                              <a:latin typeface="Cambria Math" charset="0"/>
                            </a:rPr>
                            <m:t>𝑑</m:t>
                          </m:r>
                        </m:num>
                        <m:den>
                          <m:r>
                            <a:rPr lang="es-ES" sz="3200" b="0" i="1" smtClean="0">
                              <a:latin typeface="Cambria Math" charset="0"/>
                            </a:rPr>
                            <m:t>𝑑𝑡</m:t>
                          </m:r>
                        </m:den>
                      </m:f>
                      <m:nary>
                        <m:naryPr>
                          <m:limLoc m:val="undOvr"/>
                          <m:subHide m:val="on"/>
                          <m:supHide m:val="on"/>
                          <m:ctrlPr>
                            <a:rPr lang="es-ES" sz="3200" i="1">
                              <a:solidFill>
                                <a:prstClr val="black"/>
                              </a:solidFill>
                              <a:latin typeface="Cambria Math" panose="02040503050406030204" pitchFamily="18" charset="0"/>
                            </a:rPr>
                          </m:ctrlPr>
                        </m:naryPr>
                        <m:sub/>
                        <m:sup/>
                        <m:e>
                          <m:d>
                            <m:dPr>
                              <m:ctrlPr>
                                <a:rPr lang="es-ES" sz="3200" b="0" i="1" smtClean="0">
                                  <a:solidFill>
                                    <a:prstClr val="black"/>
                                  </a:solidFill>
                                  <a:latin typeface="Cambria Math" panose="02040503050406030204" pitchFamily="18" charset="0"/>
                                </a:rPr>
                              </m:ctrlPr>
                            </m:dPr>
                            <m:e>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r>
                                    <a:rPr lang="es-ES" sz="3200" b="0" i="1" smtClean="0">
                                      <a:solidFill>
                                        <a:prstClr val="black"/>
                                      </a:solidFill>
                                      <a:latin typeface="Cambria Math" charset="0"/>
                                    </a:rPr>
                                    <m:t>2</m:t>
                                  </m:r>
                                </m:den>
                              </m:f>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𝜖</m:t>
                                  </m:r>
                                </m:e>
                                <m:sub>
                                  <m:r>
                                    <a:rPr lang="es-ES" sz="3200" b="0" i="1" smtClean="0">
                                      <a:solidFill>
                                        <a:prstClr val="black"/>
                                      </a:solidFill>
                                      <a:latin typeface="Cambria Math" charset="0"/>
                                    </a:rPr>
                                    <m:t>0</m:t>
                                  </m:r>
                                </m:sub>
                              </m:sSub>
                              <m:sSup>
                                <m:sSupPr>
                                  <m:ctrlPr>
                                    <a:rPr lang="es-ES" sz="3200" b="0" i="1" smtClean="0">
                                      <a:solidFill>
                                        <a:prstClr val="black"/>
                                      </a:solidFill>
                                      <a:latin typeface="Cambria Math" panose="02040503050406030204" pitchFamily="18" charset="0"/>
                                    </a:rPr>
                                  </m:ctrlPr>
                                </m:sSupPr>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e>
                                <m:sup>
                                  <m:r>
                                    <a:rPr lang="es-ES" sz="3200" b="0" i="1" smtClean="0">
                                      <a:solidFill>
                                        <a:prstClr val="black"/>
                                      </a:solidFill>
                                      <a:latin typeface="Cambria Math" charset="0"/>
                                    </a:rPr>
                                    <m:t>2</m:t>
                                  </m:r>
                                </m:sup>
                              </m:sSup>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r>
                                    <a:rPr lang="es-ES" sz="3200" b="0" i="1" smtClean="0">
                                      <a:solidFill>
                                        <a:prstClr val="black"/>
                                      </a:solidFill>
                                      <a:latin typeface="Cambria Math" charset="0"/>
                                    </a:rPr>
                                    <m:t>2</m:t>
                                  </m:r>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sSup>
                                <m:sSupPr>
                                  <m:ctrlPr>
                                    <a:rPr lang="es-ES" sz="3200" b="0" i="1" smtClean="0">
                                      <a:solidFill>
                                        <a:prstClr val="black"/>
                                      </a:solidFill>
                                      <a:latin typeface="Cambria Math" panose="02040503050406030204" pitchFamily="18" charset="0"/>
                                    </a:rPr>
                                  </m:ctrlPr>
                                </m:sSupPr>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𝐵</m:t>
                                      </m:r>
                                    </m:e>
                                  </m:acc>
                                </m:e>
                                <m:sup>
                                  <m:r>
                                    <a:rPr lang="es-ES" sz="3200" b="0" i="1" smtClean="0">
                                      <a:solidFill>
                                        <a:prstClr val="black"/>
                                      </a:solidFill>
                                      <a:latin typeface="Cambria Math" charset="0"/>
                                    </a:rPr>
                                    <m:t>2</m:t>
                                  </m:r>
                                </m:sup>
                              </m:sSup>
                            </m:e>
                          </m:d>
                          <m:r>
                            <a:rPr lang="es-ES" sz="3200" i="1">
                              <a:solidFill>
                                <a:prstClr val="black"/>
                              </a:solidFill>
                              <a:latin typeface="Cambria Math" charset="0"/>
                            </a:rPr>
                            <m:t> </m:t>
                          </m:r>
                          <m:r>
                            <a:rPr lang="es-ES" sz="3200" i="1">
                              <a:solidFill>
                                <a:prstClr val="black"/>
                              </a:solidFill>
                              <a:latin typeface="Cambria Math" charset="0"/>
                            </a:rPr>
                            <m:t>𝑑𝑉</m:t>
                          </m:r>
                        </m:e>
                      </m:nary>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nary>
                        <m:naryPr>
                          <m:chr m:val="∮"/>
                          <m:limLoc m:val="undOvr"/>
                          <m:subHide m:val="on"/>
                          <m:supHide m:val="on"/>
                          <m:ctrlPr>
                            <a:rPr lang="es-ES" sz="3200" b="0" i="1" smtClean="0">
                              <a:solidFill>
                                <a:prstClr val="black"/>
                              </a:solidFill>
                              <a:latin typeface="Cambria Math" panose="02040503050406030204" pitchFamily="18" charset="0"/>
                            </a:rPr>
                          </m:ctrlPr>
                        </m:naryPr>
                        <m:sub/>
                        <m:sup/>
                        <m:e>
                          <m:d>
                            <m:dPr>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𝐵</m:t>
                                  </m:r>
                                </m:e>
                              </m:acc>
                            </m:e>
                          </m:d>
                          <m:r>
                            <a:rPr lang="es-ES" sz="3200" i="1">
                              <a:solidFill>
                                <a:prstClr val="black"/>
                              </a:solidFill>
                              <a:latin typeface="Cambria Math" charset="0"/>
                            </a:rPr>
                            <m:t>·</m:t>
                          </m:r>
                          <m:r>
                            <a:rPr lang="es-ES" sz="3200" i="1">
                              <a:solidFill>
                                <a:prstClr val="black"/>
                              </a:solidFill>
                              <a:latin typeface="Cambria Math" charset="0"/>
                            </a:rPr>
                            <m:t>𝑑</m:t>
                          </m:r>
                          <m:acc>
                            <m:accPr>
                              <m:chr m:val="⃗"/>
                              <m:ctrlPr>
                                <a:rPr lang="es-ES" sz="3200" i="1">
                                  <a:solidFill>
                                    <a:prstClr val="black"/>
                                  </a:solidFill>
                                  <a:latin typeface="Cambria Math" panose="02040503050406030204" pitchFamily="18" charset="0"/>
                                </a:rPr>
                              </m:ctrlPr>
                            </m:accPr>
                            <m:e>
                              <m:r>
                                <a:rPr lang="es-ES" sz="3200" b="0" i="1" smtClean="0">
                                  <a:solidFill>
                                    <a:prstClr val="black"/>
                                  </a:solidFill>
                                  <a:latin typeface="Cambria Math" charset="0"/>
                                </a:rPr>
                                <m:t>𝑎</m:t>
                              </m:r>
                            </m:e>
                          </m:acc>
                        </m:e>
                      </m:nary>
                    </m:oMath>
                  </m:oMathPara>
                </a14:m>
                <a:endParaRPr lang="es-ES_tradnl" sz="3200"/>
              </a:p>
            </p:txBody>
          </p:sp>
        </mc:Choice>
        <mc:Fallback xmlns="">
          <p:sp>
            <p:nvSpPr>
              <p:cNvPr id="4" name="CuadroTexto 3">
                <a:extLst>
                  <a:ext uri="{FF2B5EF4-FFF2-40B4-BE49-F238E27FC236}">
                    <a16:creationId xmlns:a16="http://schemas.microsoft.com/office/drawing/2014/main" id="{2A7DD84B-4700-EAF8-75B4-AB1362D33645}"/>
                  </a:ext>
                </a:extLst>
              </p:cNvPr>
              <p:cNvSpPr txBox="1">
                <a:spLocks noRot="1" noChangeAspect="1" noMove="1" noResize="1" noEditPoints="1" noAdjustHandles="1" noChangeArrowheads="1" noChangeShapeType="1" noTextEdit="1"/>
              </p:cNvSpPr>
              <p:nvPr/>
            </p:nvSpPr>
            <p:spPr>
              <a:xfrm>
                <a:off x="1373049" y="5607135"/>
                <a:ext cx="9924255" cy="129157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121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Agrupar 12"/>
          <p:cNvGrpSpPr/>
          <p:nvPr/>
        </p:nvGrpSpPr>
        <p:grpSpPr>
          <a:xfrm>
            <a:off x="7464152" y="1340768"/>
            <a:ext cx="4310298" cy="1208470"/>
            <a:chOff x="520847" y="5279040"/>
            <a:chExt cx="4310298" cy="1208470"/>
          </a:xfrm>
        </p:grpSpPr>
        <p:sp>
          <p:nvSpPr>
            <p:cNvPr id="14" name="Rectángulo redondeado 13"/>
            <p:cNvSpPr/>
            <p:nvPr/>
          </p:nvSpPr>
          <p:spPr>
            <a:xfrm>
              <a:off x="520847" y="5279040"/>
              <a:ext cx="4310298" cy="1208470"/>
            </a:xfrm>
            <a:prstGeom prst="roundRect">
              <a:avLst>
                <a:gd name="adj" fmla="val 11449"/>
              </a:avLst>
            </a:prstGeom>
            <a:solidFill>
              <a:srgbClr val="FFFCD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5" name="Rectángulo 14"/>
                <p:cNvSpPr/>
                <p:nvPr/>
              </p:nvSpPr>
              <p:spPr>
                <a:xfrm>
                  <a:off x="536116" y="5312382"/>
                  <a:ext cx="4279761" cy="1141787"/>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3200" i="1" smtClean="0">
                                <a:solidFill>
                                  <a:prstClr val="black"/>
                                </a:solidFill>
                                <a:latin typeface="Cambria Math" panose="02040503050406030204" pitchFamily="18" charset="0"/>
                                <a:ea typeface="Cambria Math" charset="0"/>
                                <a:cs typeface="Cambria Math" charset="0"/>
                              </a:rPr>
                            </m:ctrlPr>
                          </m:accPr>
                          <m:e>
                            <m:r>
                              <a:rPr lang="es-ES" sz="3200">
                                <a:solidFill>
                                  <a:prstClr val="black"/>
                                </a:solidFill>
                                <a:latin typeface="Cambria Math" charset="0"/>
                                <a:ea typeface="Cambria Math" charset="0"/>
                                <a:cs typeface="Cambria Math" charset="0"/>
                              </a:rPr>
                              <m:t>𝛻</m:t>
                            </m:r>
                          </m:e>
                        </m:acc>
                        <m:r>
                          <a:rPr lang="es-ES" sz="3200" i="1">
                            <a:solidFill>
                              <a:prstClr val="black"/>
                            </a:solidFill>
                            <a:latin typeface="Cambria Math" charset="0"/>
                            <a:ea typeface="Cambria Math" charset="0"/>
                            <a:cs typeface="Cambria Math" charset="0"/>
                          </a:rPr>
                          <m:t> × </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b="0" i="1" smtClean="0">
                                <a:solidFill>
                                  <a:prstClr val="black"/>
                                </a:solidFill>
                                <a:latin typeface="Cambria Math" charset="0"/>
                                <a:ea typeface="Cambria Math" charset="0"/>
                                <a:cs typeface="Cambria Math" charset="0"/>
                              </a:rPr>
                              <m:t>𝐵</m:t>
                            </m:r>
                          </m:e>
                        </m:acc>
                        <m:r>
                          <a:rPr lang="es-ES" sz="3200" b="0" i="1" smtClean="0">
                            <a:solidFill>
                              <a:prstClr val="black"/>
                            </a:solidFill>
                            <a:latin typeface="Cambria Math" charset="0"/>
                            <a:ea typeface="Cambria Math" charset="0"/>
                            <a:cs typeface="Cambria Math" charset="0"/>
                          </a:rPr>
                          <m:t>=</m:t>
                        </m:r>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𝐽</m:t>
                            </m:r>
                          </m:e>
                        </m:acc>
                        <m:r>
                          <a:rPr lang="es-ES" sz="3200" b="0" i="1" smtClean="0">
                            <a:solidFill>
                              <a:prstClr val="black"/>
                            </a:solidFill>
                            <a:latin typeface="Cambria Math" charset="0"/>
                          </a:rPr>
                          <m:t>+</m:t>
                        </m:r>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𝜖</m:t>
                            </m:r>
                          </m:e>
                          <m:sub>
                            <m:r>
                              <a:rPr lang="es-ES" sz="3200" b="0" i="1" smtClean="0">
                                <a:solidFill>
                                  <a:prstClr val="black"/>
                                </a:solidFill>
                                <a:latin typeface="Cambria Math" charset="0"/>
                              </a:rPr>
                              <m:t>0</m:t>
                            </m:r>
                          </m:sub>
                        </m:sSub>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num>
                          <m:den>
                            <m:r>
                              <a:rPr lang="es-ES" sz="3200" i="1">
                                <a:solidFill>
                                  <a:prstClr val="black"/>
                                </a:solidFill>
                                <a:latin typeface="Cambria Math" charset="0"/>
                              </a:rPr>
                              <m:t>𝜕</m:t>
                            </m:r>
                            <m:r>
                              <a:rPr lang="es-ES" sz="3200" i="1">
                                <a:solidFill>
                                  <a:prstClr val="black"/>
                                </a:solidFill>
                                <a:latin typeface="Cambria Math" charset="0"/>
                              </a:rPr>
                              <m:t>𝑡</m:t>
                            </m:r>
                          </m:den>
                        </m:f>
                      </m:oMath>
                    </m:oMathPara>
                  </a14:m>
                  <a:endParaRPr lang="es-ES_tradnl" sz="3200"/>
                </a:p>
              </p:txBody>
            </p:sp>
          </mc:Choice>
          <mc:Fallback xmlns="">
            <p:sp>
              <p:nvSpPr>
                <p:cNvPr id="15" name="Rectángulo 14"/>
                <p:cNvSpPr>
                  <a:spLocks noRot="1" noChangeAspect="1" noMove="1" noResize="1" noEditPoints="1" noAdjustHandles="1" noChangeArrowheads="1" noChangeShapeType="1" noTextEdit="1"/>
                </p:cNvSpPr>
                <p:nvPr/>
              </p:nvSpPr>
              <p:spPr>
                <a:xfrm>
                  <a:off x="536116" y="5312382"/>
                  <a:ext cx="4279761" cy="1141787"/>
                </a:xfrm>
                <a:prstGeom prst="rect">
                  <a:avLst/>
                </a:prstGeom>
                <a:blipFill>
                  <a:blip r:embed="rId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CuadroTexto 15"/>
              <p:cNvSpPr txBox="1"/>
              <p:nvPr/>
            </p:nvSpPr>
            <p:spPr>
              <a:xfrm>
                <a:off x="623392" y="1484784"/>
                <a:ext cx="3001334" cy="12915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nary>
                        <m:naryPr>
                          <m:limLoc m:val="undOvr"/>
                          <m:subHide m:val="on"/>
                          <m:supHide m:val="on"/>
                          <m:ctrlPr>
                            <a:rPr lang="es-ES" sz="3200" i="1">
                              <a:solidFill>
                                <a:prstClr val="black"/>
                              </a:solidFill>
                              <a:latin typeface="Cambria Math" panose="02040503050406030204" pitchFamily="18" charset="0"/>
                            </a:rPr>
                          </m:ctrlPr>
                        </m:naryPr>
                        <m:sub/>
                        <m:sup/>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r>
                            <a:rPr lang="es-ES" sz="3200" b="0" i="1" smtClean="0">
                              <a:solidFill>
                                <a:prstClr val="black"/>
                              </a:solidFill>
                              <a:latin typeface="Cambria Math" charset="0"/>
                            </a:rPr>
                            <m:t>·</m:t>
                          </m:r>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𝐽</m:t>
                              </m:r>
                            </m:e>
                          </m:acc>
                          <m:r>
                            <a:rPr lang="es-ES" sz="3200" i="1">
                              <a:solidFill>
                                <a:prstClr val="black"/>
                              </a:solidFill>
                              <a:latin typeface="Cambria Math" charset="0"/>
                            </a:rPr>
                            <m:t> </m:t>
                          </m:r>
                          <m:r>
                            <a:rPr lang="es-ES" sz="3200" i="1">
                              <a:solidFill>
                                <a:prstClr val="black"/>
                              </a:solidFill>
                              <a:latin typeface="Cambria Math" charset="0"/>
                            </a:rPr>
                            <m:t>𝑑𝑉</m:t>
                          </m:r>
                        </m:e>
                      </m:nary>
                    </m:oMath>
                  </m:oMathPara>
                </a14:m>
                <a:endParaRPr lang="es-ES_tradnl" sz="3200"/>
              </a:p>
            </p:txBody>
          </p:sp>
        </mc:Choice>
        <mc:Fallback xmlns="">
          <p:sp>
            <p:nvSpPr>
              <p:cNvPr id="16" name="CuadroTexto 15"/>
              <p:cNvSpPr txBox="1">
                <a:spLocks noRot="1" noChangeAspect="1" noMove="1" noResize="1" noEditPoints="1" noAdjustHandles="1" noChangeArrowheads="1" noChangeShapeType="1" noTextEdit="1"/>
              </p:cNvSpPr>
              <p:nvPr/>
            </p:nvSpPr>
            <p:spPr>
              <a:xfrm>
                <a:off x="623392" y="1484784"/>
                <a:ext cx="3001334" cy="12915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ángulo 16"/>
              <p:cNvSpPr/>
              <p:nvPr/>
            </p:nvSpPr>
            <p:spPr>
              <a:xfrm>
                <a:off x="7755617" y="2944620"/>
                <a:ext cx="3727367" cy="122540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acc>
                        <m:accPr>
                          <m:chr m:val="⃗"/>
                          <m:ctrlPr>
                            <a:rPr lang="es-ES" sz="3200" i="1" smtClean="0">
                              <a:solidFill>
                                <a:prstClr val="black"/>
                              </a:solidFill>
                              <a:latin typeface="Cambria Math" panose="02040503050406030204" pitchFamily="18" charset="0"/>
                            </a:rPr>
                          </m:ctrlPr>
                        </m:accPr>
                        <m:e>
                          <m:r>
                            <a:rPr lang="es-ES" sz="3200" i="1">
                              <a:solidFill>
                                <a:prstClr val="black"/>
                              </a:solidFill>
                              <a:latin typeface="Cambria Math" charset="0"/>
                            </a:rPr>
                            <m:t>𝐽</m:t>
                          </m:r>
                        </m:e>
                      </m:acc>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acc>
                        <m:accPr>
                          <m:chr m:val="⃗"/>
                          <m:ctrlPr>
                            <a:rPr lang="es-ES" sz="3200" b="0" i="1" smtClean="0">
                              <a:solidFill>
                                <a:prstClr val="black"/>
                              </a:solidFill>
                              <a:latin typeface="Cambria Math" panose="02040503050406030204" pitchFamily="18" charset="0"/>
                            </a:rPr>
                          </m:ctrlPr>
                        </m:accPr>
                        <m:e>
                          <m:r>
                            <a:rPr lang="es-ES" sz="3200" b="0" i="0" smtClean="0">
                              <a:solidFill>
                                <a:prstClr val="black"/>
                              </a:solidFill>
                              <a:latin typeface="Cambria Math" charset="0"/>
                            </a:rPr>
                            <m:t>𝛻</m:t>
                          </m:r>
                        </m:e>
                      </m:acc>
                      <m:r>
                        <a:rPr lang="es-ES" sz="3200" b="0" i="1" smtClean="0">
                          <a:solidFill>
                            <a:prstClr val="black"/>
                          </a:solidFill>
                          <a:latin typeface="Cambria Math" charset="0"/>
                          <a:ea typeface="Cambria Math" charset="0"/>
                          <a:cs typeface="Cambria Math" charset="0"/>
                        </a:rPr>
                        <m:t>×</m:t>
                      </m:r>
                      <m:acc>
                        <m:accPr>
                          <m:chr m:val="⃗"/>
                          <m:ctrlPr>
                            <a:rPr lang="es-ES" sz="3200" b="0" i="1" smtClean="0">
                              <a:solidFill>
                                <a:prstClr val="black"/>
                              </a:solidFill>
                              <a:latin typeface="Cambria Math" panose="02040503050406030204" pitchFamily="18" charset="0"/>
                              <a:ea typeface="Cambria Math" charset="0"/>
                              <a:cs typeface="Cambria Math" charset="0"/>
                            </a:rPr>
                          </m:ctrlPr>
                        </m:accPr>
                        <m:e>
                          <m:r>
                            <a:rPr lang="es-ES" sz="3200" b="0" i="1" smtClean="0">
                              <a:solidFill>
                                <a:prstClr val="black"/>
                              </a:solidFill>
                              <a:latin typeface="Cambria Math" charset="0"/>
                              <a:ea typeface="Cambria Math" charset="0"/>
                              <a:cs typeface="Cambria Math" charset="0"/>
                            </a:rPr>
                            <m:t>𝐵</m:t>
                          </m:r>
                        </m:e>
                      </m:acc>
                      <m:r>
                        <a:rPr lang="es-ES" sz="3200" b="0" i="1" smtClean="0">
                          <a:solidFill>
                            <a:prstClr val="black"/>
                          </a:solidFill>
                          <a:latin typeface="Cambria Math" charset="0"/>
                        </a:rPr>
                        <m:t>−</m:t>
                      </m:r>
                      <m:sSub>
                        <m:sSubPr>
                          <m:ctrlPr>
                            <a:rPr lang="es-ES" sz="3200" i="1">
                              <a:solidFill>
                                <a:prstClr val="black"/>
                              </a:solidFill>
                              <a:latin typeface="Cambria Math" panose="02040503050406030204" pitchFamily="18" charset="0"/>
                            </a:rPr>
                          </m:ctrlPr>
                        </m:sSubPr>
                        <m:e>
                          <m:r>
                            <a:rPr lang="es-ES" sz="3200" i="1">
                              <a:solidFill>
                                <a:prstClr val="black"/>
                              </a:solidFill>
                              <a:latin typeface="Cambria Math" charset="0"/>
                            </a:rPr>
                            <m:t>𝜖</m:t>
                          </m:r>
                        </m:e>
                        <m:sub>
                          <m:r>
                            <a:rPr lang="es-ES" sz="3200" i="1">
                              <a:solidFill>
                                <a:prstClr val="black"/>
                              </a:solidFill>
                              <a:latin typeface="Cambria Math" charset="0"/>
                            </a:rPr>
                            <m:t>0</m:t>
                          </m:r>
                        </m:sub>
                      </m:sSub>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num>
                        <m:den>
                          <m:r>
                            <a:rPr lang="es-ES" sz="3200" i="1">
                              <a:solidFill>
                                <a:prstClr val="black"/>
                              </a:solidFill>
                              <a:latin typeface="Cambria Math" charset="0"/>
                            </a:rPr>
                            <m:t>𝜕</m:t>
                          </m:r>
                          <m:r>
                            <a:rPr lang="es-ES" sz="3200" i="1">
                              <a:solidFill>
                                <a:prstClr val="black"/>
                              </a:solidFill>
                              <a:latin typeface="Cambria Math" charset="0"/>
                            </a:rPr>
                            <m:t>𝑡</m:t>
                          </m:r>
                        </m:den>
                      </m:f>
                    </m:oMath>
                  </m:oMathPara>
                </a14:m>
                <a:endParaRPr lang="es-ES_tradnl" sz="3200">
                  <a:solidFill>
                    <a:prstClr val="black"/>
                  </a:solidFill>
                </a:endParaRPr>
              </a:p>
            </p:txBody>
          </p:sp>
        </mc:Choice>
        <mc:Fallback xmlns="">
          <p:sp>
            <p:nvSpPr>
              <p:cNvPr id="17" name="Rectángulo 16"/>
              <p:cNvSpPr>
                <a:spLocks noRot="1" noChangeAspect="1" noMove="1" noResize="1" noEditPoints="1" noAdjustHandles="1" noChangeArrowheads="1" noChangeShapeType="1" noTextEdit="1"/>
              </p:cNvSpPr>
              <p:nvPr/>
            </p:nvSpPr>
            <p:spPr>
              <a:xfrm>
                <a:off x="7755617" y="2944620"/>
                <a:ext cx="3727367" cy="12254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623392" y="2944620"/>
                <a:ext cx="6306214"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nary>
                        <m:naryPr>
                          <m:limLoc m:val="undOvr"/>
                          <m:subHide m:val="on"/>
                          <m:supHide m:val="on"/>
                          <m:ctrlPr>
                            <a:rPr lang="es-ES" sz="3200" i="1">
                              <a:solidFill>
                                <a:prstClr val="black"/>
                              </a:solidFill>
                              <a:latin typeface="Cambria Math" panose="02040503050406030204" pitchFamily="18" charset="0"/>
                            </a:rPr>
                          </m:ctrlPr>
                        </m:naryPr>
                        <m:sub/>
                        <m:sup/>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r>
                            <a:rPr lang="es-ES" sz="3200" b="0" i="1" smtClean="0">
                              <a:solidFill>
                                <a:prstClr val="black"/>
                              </a:solidFill>
                              <a:latin typeface="Cambria Math" charset="0"/>
                            </a:rPr>
                            <m:t>·</m:t>
                          </m:r>
                          <m:d>
                            <m:dPr>
                              <m:ctrlPr>
                                <a:rPr lang="es-ES" sz="3200" b="0" i="1" smtClean="0">
                                  <a:solidFill>
                                    <a:prstClr val="black"/>
                                  </a:solidFill>
                                  <a:latin typeface="Cambria Math" panose="02040503050406030204" pitchFamily="18" charset="0"/>
                                </a:rPr>
                              </m:ctrlPr>
                            </m:dPr>
                            <m:e>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1</m:t>
                                  </m:r>
                                </m:num>
                                <m:den>
                                  <m:sSub>
                                    <m:sSubPr>
                                      <m:ctrlPr>
                                        <a:rPr lang="es-ES" sz="3200" i="1">
                                          <a:solidFill>
                                            <a:prstClr val="black"/>
                                          </a:solidFill>
                                          <a:latin typeface="Cambria Math" panose="02040503050406030204" pitchFamily="18" charset="0"/>
                                        </a:rPr>
                                      </m:ctrlPr>
                                    </m:sSubPr>
                                    <m:e>
                                      <m:r>
                                        <a:rPr lang="es-ES" sz="3200" i="1">
                                          <a:solidFill>
                                            <a:prstClr val="black"/>
                                          </a:solidFill>
                                          <a:latin typeface="Cambria Math" charset="0"/>
                                        </a:rPr>
                                        <m:t>𝜇</m:t>
                                      </m:r>
                                    </m:e>
                                    <m:sub>
                                      <m:r>
                                        <a:rPr lang="es-ES" sz="3200" i="1">
                                          <a:solidFill>
                                            <a:prstClr val="black"/>
                                          </a:solidFill>
                                          <a:latin typeface="Cambria Math" charset="0"/>
                                        </a:rPr>
                                        <m:t>0</m:t>
                                      </m:r>
                                    </m:sub>
                                  </m:sSub>
                                </m:den>
                              </m:f>
                              <m:acc>
                                <m:accPr>
                                  <m:chr m:val="⃗"/>
                                  <m:ctrlPr>
                                    <a:rPr lang="es-ES" sz="3200" i="1">
                                      <a:solidFill>
                                        <a:prstClr val="black"/>
                                      </a:solidFill>
                                      <a:latin typeface="Cambria Math" panose="02040503050406030204" pitchFamily="18" charset="0"/>
                                    </a:rPr>
                                  </m:ctrlPr>
                                </m:accPr>
                                <m:e>
                                  <m:r>
                                    <a:rPr lang="es-ES" sz="3200">
                                      <a:solidFill>
                                        <a:prstClr val="black"/>
                                      </a:solidFill>
                                      <a:latin typeface="Cambria Math" charset="0"/>
                                    </a:rPr>
                                    <m:t>𝛻</m:t>
                                  </m:r>
                                </m:e>
                              </m:acc>
                              <m:r>
                                <a:rPr lang="es-ES" sz="3200" i="1">
                                  <a:solidFill>
                                    <a:prstClr val="black"/>
                                  </a:solidFill>
                                  <a:latin typeface="Cambria Math" charset="0"/>
                                  <a:ea typeface="Cambria Math" charset="0"/>
                                  <a:cs typeface="Cambria Math" charset="0"/>
                                </a:rPr>
                                <m:t>×</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𝐵</m:t>
                                  </m:r>
                                </m:e>
                              </m:acc>
                              <m:r>
                                <a:rPr lang="es-ES" sz="3200" b="0" i="1" smtClean="0">
                                  <a:solidFill>
                                    <a:prstClr val="black"/>
                                  </a:solidFill>
                                  <a:latin typeface="Cambria Math" charset="0"/>
                                </a:rPr>
                                <m:t>−</m:t>
                              </m:r>
                              <m:sSub>
                                <m:sSubPr>
                                  <m:ctrlPr>
                                    <a:rPr lang="es-ES" sz="3200" i="1">
                                      <a:solidFill>
                                        <a:prstClr val="black"/>
                                      </a:solidFill>
                                      <a:latin typeface="Cambria Math" panose="02040503050406030204" pitchFamily="18" charset="0"/>
                                    </a:rPr>
                                  </m:ctrlPr>
                                </m:sSubPr>
                                <m:e>
                                  <m:r>
                                    <a:rPr lang="es-ES" sz="3200" i="1">
                                      <a:solidFill>
                                        <a:prstClr val="black"/>
                                      </a:solidFill>
                                      <a:latin typeface="Cambria Math" charset="0"/>
                                    </a:rPr>
                                    <m:t>𝜖</m:t>
                                  </m:r>
                                </m:e>
                                <m:sub>
                                  <m:r>
                                    <a:rPr lang="es-ES" sz="3200" i="1">
                                      <a:solidFill>
                                        <a:prstClr val="black"/>
                                      </a:solidFill>
                                      <a:latin typeface="Cambria Math" charset="0"/>
                                    </a:rPr>
                                    <m:t>0</m:t>
                                  </m:r>
                                </m:sub>
                              </m:sSub>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num>
                                <m:den>
                                  <m:r>
                                    <a:rPr lang="es-ES" sz="3200" i="1">
                                      <a:solidFill>
                                        <a:prstClr val="black"/>
                                      </a:solidFill>
                                      <a:latin typeface="Cambria Math" charset="0"/>
                                    </a:rPr>
                                    <m:t>𝜕</m:t>
                                  </m:r>
                                  <m:r>
                                    <a:rPr lang="es-ES" sz="3200" i="1">
                                      <a:solidFill>
                                        <a:prstClr val="black"/>
                                      </a:solidFill>
                                      <a:latin typeface="Cambria Math" charset="0"/>
                                    </a:rPr>
                                    <m:t>𝑡</m:t>
                                  </m:r>
                                </m:den>
                              </m:f>
                              <m:r>
                                <m:rPr>
                                  <m:nor/>
                                </m:rPr>
                                <a:rPr lang="es-ES_tradnl" sz="3200" dirty="0">
                                  <a:solidFill>
                                    <a:prstClr val="black"/>
                                  </a:solidFill>
                                </a:rPr>
                                <m:t> </m:t>
                              </m:r>
                            </m:e>
                          </m:d>
                          <m:r>
                            <a:rPr lang="es-ES" sz="3200" i="1">
                              <a:solidFill>
                                <a:prstClr val="black"/>
                              </a:solidFill>
                              <a:latin typeface="Cambria Math" charset="0"/>
                            </a:rPr>
                            <m:t> </m:t>
                          </m:r>
                          <m:r>
                            <a:rPr lang="es-ES" sz="3200" i="1">
                              <a:solidFill>
                                <a:prstClr val="black"/>
                              </a:solidFill>
                              <a:latin typeface="Cambria Math" charset="0"/>
                            </a:rPr>
                            <m:t>𝑑𝑉</m:t>
                          </m:r>
                        </m:e>
                      </m:nary>
                    </m:oMath>
                  </m:oMathPara>
                </a14:m>
                <a:endParaRPr lang="es-ES_tradnl" sz="3200"/>
              </a:p>
            </p:txBody>
          </p:sp>
        </mc:Choice>
        <mc:Fallback xmlns="">
          <p:sp>
            <p:nvSpPr>
              <p:cNvPr id="18" name="CuadroTexto 17"/>
              <p:cNvSpPr txBox="1">
                <a:spLocks noRot="1" noChangeAspect="1" noMove="1" noResize="1" noEditPoints="1" noAdjustHandles="1" noChangeArrowheads="1" noChangeShapeType="1" noTextEdit="1"/>
              </p:cNvSpPr>
              <p:nvPr/>
            </p:nvSpPr>
            <p:spPr>
              <a:xfrm>
                <a:off x="623392" y="2944620"/>
                <a:ext cx="6306214" cy="1344342"/>
              </a:xfrm>
              <a:prstGeom prst="rect">
                <a:avLst/>
              </a:prstGeom>
              <a:blipFill>
                <a:blip r:embed="rId5"/>
                <a:stretch>
                  <a:fillRect r="-7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uadroTexto 18"/>
              <p:cNvSpPr txBox="1"/>
              <p:nvPr/>
            </p:nvSpPr>
            <p:spPr>
              <a:xfrm>
                <a:off x="623392" y="4457226"/>
                <a:ext cx="6821611" cy="134434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nary>
                        <m:naryPr>
                          <m:limLoc m:val="undOvr"/>
                          <m:subHide m:val="on"/>
                          <m:supHide m:val="on"/>
                          <m:ctrlPr>
                            <a:rPr lang="es-ES" sz="3200" i="1">
                              <a:solidFill>
                                <a:prstClr val="black"/>
                              </a:solidFill>
                              <a:latin typeface="Cambria Math" panose="02040503050406030204" pitchFamily="18" charset="0"/>
                            </a:rPr>
                          </m:ctrlPr>
                        </m:naryPr>
                        <m:sub/>
                        <m:sup/>
                        <m:e>
                          <m:d>
                            <m:dPr>
                              <m:begChr m:val="["/>
                              <m:endChr m:val="]"/>
                              <m:ctrlPr>
                                <a:rPr lang="es-ES" sz="3200" b="0" i="1" smtClean="0">
                                  <a:solidFill>
                                    <a:prstClr val="black"/>
                                  </a:solidFill>
                                  <a:latin typeface="Cambria Math" panose="02040503050406030204" pitchFamily="18" charset="0"/>
                                </a:rPr>
                              </m:ctrlPr>
                            </m:dPr>
                            <m:e>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1</m:t>
                                  </m:r>
                                </m:num>
                                <m:den>
                                  <m:sSub>
                                    <m:sSubPr>
                                      <m:ctrlPr>
                                        <a:rPr lang="es-ES" sz="3200" i="1">
                                          <a:solidFill>
                                            <a:prstClr val="black"/>
                                          </a:solidFill>
                                          <a:latin typeface="Cambria Math" panose="02040503050406030204" pitchFamily="18" charset="0"/>
                                        </a:rPr>
                                      </m:ctrlPr>
                                    </m:sSubPr>
                                    <m:e>
                                      <m:r>
                                        <a:rPr lang="es-ES" sz="3200" i="1">
                                          <a:solidFill>
                                            <a:prstClr val="black"/>
                                          </a:solidFill>
                                          <a:latin typeface="Cambria Math" charset="0"/>
                                        </a:rPr>
                                        <m:t>𝜇</m:t>
                                      </m:r>
                                    </m:e>
                                    <m:sub>
                                      <m:r>
                                        <a:rPr lang="es-ES" sz="3200" i="1">
                                          <a:solidFill>
                                            <a:prstClr val="black"/>
                                          </a:solidFill>
                                          <a:latin typeface="Cambria Math" charset="0"/>
                                        </a:rPr>
                                        <m:t>0</m:t>
                                      </m:r>
                                    </m:sub>
                                  </m:sSub>
                                </m:den>
                              </m:f>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r>
                                <a:rPr lang="es-ES" sz="3200" i="1">
                                  <a:solidFill>
                                    <a:prstClr val="black"/>
                                  </a:solidFill>
                                  <a:latin typeface="Cambria Math" charset="0"/>
                                </a:rPr>
                                <m:t>·</m:t>
                              </m:r>
                              <m:d>
                                <m:dPr>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a:solidFill>
                                            <a:prstClr val="black"/>
                                          </a:solidFill>
                                          <a:latin typeface="Cambria Math" charset="0"/>
                                        </a:rPr>
                                        <m:t>𝛻</m:t>
                                      </m:r>
                                    </m:e>
                                  </m:acc>
                                  <m:r>
                                    <a:rPr lang="es-ES" sz="3200" i="1">
                                      <a:solidFill>
                                        <a:prstClr val="black"/>
                                      </a:solidFill>
                                      <a:latin typeface="Cambria Math" charset="0"/>
                                      <a:ea typeface="Cambria Math" charset="0"/>
                                      <a:cs typeface="Cambria Math" charset="0"/>
                                    </a:rPr>
                                    <m:t>×</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𝐵</m:t>
                                      </m:r>
                                    </m:e>
                                  </m:acc>
                                </m:e>
                              </m:d>
                              <m:r>
                                <a:rPr lang="es-ES" sz="3200" i="1">
                                  <a:solidFill>
                                    <a:prstClr val="black"/>
                                  </a:solidFill>
                                  <a:latin typeface="Cambria Math" charset="0"/>
                                  <a:ea typeface="Cambria Math" charset="0"/>
                                  <a:cs typeface="Cambria Math" charset="0"/>
                                </a:rPr>
                                <m:t>−</m:t>
                              </m:r>
                              <m:sSub>
                                <m:sSubPr>
                                  <m:ctrlPr>
                                    <a:rPr lang="es-ES" sz="3200" b="0" i="1" smtClean="0">
                                      <a:solidFill>
                                        <a:prstClr val="black"/>
                                      </a:solidFill>
                                      <a:latin typeface="Cambria Math" panose="02040503050406030204" pitchFamily="18" charset="0"/>
                                      <a:ea typeface="Cambria Math" charset="0"/>
                                      <a:cs typeface="Cambria Math" charset="0"/>
                                    </a:rPr>
                                  </m:ctrlPr>
                                </m:sSubPr>
                                <m:e>
                                  <m:r>
                                    <a:rPr lang="es-ES" sz="3200" b="0" i="1" smtClean="0">
                                      <a:solidFill>
                                        <a:prstClr val="black"/>
                                      </a:solidFill>
                                      <a:latin typeface="Cambria Math" charset="0"/>
                                      <a:ea typeface="Cambria Math" charset="0"/>
                                      <a:cs typeface="Cambria Math" charset="0"/>
                                    </a:rPr>
                                    <m:t>𝜖</m:t>
                                  </m:r>
                                </m:e>
                                <m:sub>
                                  <m:r>
                                    <a:rPr lang="es-ES" sz="3200" b="0" i="1" smtClean="0">
                                      <a:solidFill>
                                        <a:prstClr val="black"/>
                                      </a:solidFill>
                                      <a:latin typeface="Cambria Math" charset="0"/>
                                      <a:ea typeface="Cambria Math" charset="0"/>
                                      <a:cs typeface="Cambria Math" charset="0"/>
                                    </a:rPr>
                                    <m:t>0</m:t>
                                  </m:r>
                                </m:sub>
                              </m:sSub>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𝐸</m:t>
                                  </m:r>
                                </m:e>
                              </m:acc>
                              <m:r>
                                <a:rPr lang="es-ES" sz="3200" b="0" i="1" smtClean="0">
                                  <a:solidFill>
                                    <a:prstClr val="black"/>
                                  </a:solidFill>
                                  <a:latin typeface="Cambria Math" charset="0"/>
                                  <a:ea typeface="Cambria Math" charset="0"/>
                                  <a:cs typeface="Cambria Math" charset="0"/>
                                </a:rPr>
                                <m:t>·</m:t>
                              </m:r>
                              <m:f>
                                <m:fPr>
                                  <m:ctrlPr>
                                    <a:rPr lang="es-ES" sz="3200" i="1">
                                      <a:solidFill>
                                        <a:prstClr val="black"/>
                                      </a:solidFill>
                                      <a:latin typeface="Cambria Math" panose="02040503050406030204" pitchFamily="18" charset="0"/>
                                      <a:ea typeface="Cambria Math" charset="0"/>
                                      <a:cs typeface="Cambria Math" charset="0"/>
                                    </a:rPr>
                                  </m:ctrlPr>
                                </m:fPr>
                                <m:num>
                                  <m:r>
                                    <a:rPr lang="es-ES" sz="3200" i="1">
                                      <a:solidFill>
                                        <a:prstClr val="black"/>
                                      </a:solidFill>
                                      <a:latin typeface="Cambria Math" charset="0"/>
                                      <a:ea typeface="Cambria Math" charset="0"/>
                                      <a:cs typeface="Cambria Math" charset="0"/>
                                    </a:rPr>
                                    <m:t>𝜕</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𝐸</m:t>
                                      </m:r>
                                    </m:e>
                                  </m:acc>
                                </m:num>
                                <m:den>
                                  <m:r>
                                    <a:rPr lang="es-ES" sz="3200" i="1">
                                      <a:solidFill>
                                        <a:prstClr val="black"/>
                                      </a:solidFill>
                                      <a:latin typeface="Cambria Math" charset="0"/>
                                      <a:ea typeface="Cambria Math" charset="0"/>
                                      <a:cs typeface="Cambria Math" charset="0"/>
                                    </a:rPr>
                                    <m:t>𝜕</m:t>
                                  </m:r>
                                  <m:r>
                                    <a:rPr lang="es-ES" sz="3200" i="1">
                                      <a:solidFill>
                                        <a:prstClr val="black"/>
                                      </a:solidFill>
                                      <a:latin typeface="Cambria Math" charset="0"/>
                                      <a:ea typeface="Cambria Math" charset="0"/>
                                      <a:cs typeface="Cambria Math" charset="0"/>
                                    </a:rPr>
                                    <m:t>𝑡</m:t>
                                  </m:r>
                                </m:den>
                              </m:f>
                            </m:e>
                          </m:d>
                          <m:r>
                            <a:rPr lang="es-ES" sz="3200" i="1">
                              <a:solidFill>
                                <a:prstClr val="black"/>
                              </a:solidFill>
                              <a:latin typeface="Cambria Math" charset="0"/>
                            </a:rPr>
                            <m:t> </m:t>
                          </m:r>
                          <m:r>
                            <a:rPr lang="es-ES" sz="3200" i="1">
                              <a:solidFill>
                                <a:prstClr val="black"/>
                              </a:solidFill>
                              <a:latin typeface="Cambria Math" charset="0"/>
                            </a:rPr>
                            <m:t>𝑑𝑉</m:t>
                          </m:r>
                        </m:e>
                      </m:nary>
                    </m:oMath>
                  </m:oMathPara>
                </a14:m>
                <a:endParaRPr lang="es-ES_tradnl" sz="3200"/>
              </a:p>
            </p:txBody>
          </p:sp>
        </mc:Choice>
        <mc:Fallback xmlns="">
          <p:sp>
            <p:nvSpPr>
              <p:cNvPr id="19" name="CuadroTexto 18"/>
              <p:cNvSpPr txBox="1">
                <a:spLocks noRot="1" noChangeAspect="1" noMove="1" noResize="1" noEditPoints="1" noAdjustHandles="1" noChangeArrowheads="1" noChangeShapeType="1" noTextEdit="1"/>
              </p:cNvSpPr>
              <p:nvPr/>
            </p:nvSpPr>
            <p:spPr>
              <a:xfrm>
                <a:off x="623392" y="4457226"/>
                <a:ext cx="6821611" cy="1344342"/>
              </a:xfrm>
              <a:prstGeom prst="rect">
                <a:avLst/>
              </a:prstGeom>
              <a:blipFill>
                <a:blip r:embed="rId6"/>
                <a:stretch>
                  <a:fillRect r="-9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ángulo 19"/>
              <p:cNvSpPr/>
              <p:nvPr/>
            </p:nvSpPr>
            <p:spPr>
              <a:xfrm>
                <a:off x="3065811" y="5969832"/>
                <a:ext cx="6564105" cy="687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3200" b="0" i="1" smtClean="0">
                              <a:solidFill>
                                <a:prstClr val="black"/>
                              </a:solidFill>
                              <a:latin typeface="Cambria Math" panose="02040503050406030204" pitchFamily="18" charset="0"/>
                            </a:rPr>
                          </m:ctrlPr>
                        </m:accPr>
                        <m:e>
                          <m:r>
                            <a:rPr lang="es-ES" sz="3200" b="0" i="0" smtClean="0">
                              <a:solidFill>
                                <a:prstClr val="black"/>
                              </a:solidFill>
                              <a:latin typeface="Cambria Math" charset="0"/>
                            </a:rPr>
                            <m:t>𝛻</m:t>
                          </m:r>
                        </m:e>
                      </m:acc>
                      <m:r>
                        <a:rPr lang="es-ES" sz="3200" b="0" i="0" smtClean="0">
                          <a:solidFill>
                            <a:prstClr val="black"/>
                          </a:solidFill>
                          <a:latin typeface="Cambria Math" charset="0"/>
                        </a:rPr>
                        <m:t>·</m:t>
                      </m:r>
                      <m:d>
                        <m:dPr>
                          <m:ctrlPr>
                            <a:rPr lang="es-ES" sz="3200" b="0" i="1" smtClean="0">
                              <a:solidFill>
                                <a:prstClr val="black"/>
                              </a:solidFill>
                              <a:latin typeface="Cambria Math" panose="02040503050406030204" pitchFamily="18" charset="0"/>
                            </a:rPr>
                          </m:ctrlPr>
                        </m:dPr>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r>
                            <a:rPr lang="es-ES" sz="3200" b="0" i="1" smtClean="0">
                              <a:solidFill>
                                <a:prstClr val="black"/>
                              </a:solidFill>
                              <a:latin typeface="Cambria Math" charset="0"/>
                            </a:rPr>
                            <m:t>×</m:t>
                          </m:r>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𝐵</m:t>
                              </m:r>
                            </m:e>
                          </m:acc>
                        </m:e>
                      </m:d>
                      <m:r>
                        <a:rPr lang="es-ES" sz="3200" b="0" i="1" smtClean="0">
                          <a:solidFill>
                            <a:prstClr val="black"/>
                          </a:solidFill>
                          <a:latin typeface="Cambria Math" charset="0"/>
                        </a:rPr>
                        <m:t>=</m:t>
                      </m:r>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𝐵</m:t>
                          </m:r>
                        </m:e>
                      </m:acc>
                      <m:r>
                        <a:rPr lang="es-ES" sz="3200" b="0" i="1" smtClean="0">
                          <a:solidFill>
                            <a:prstClr val="black"/>
                          </a:solidFill>
                          <a:latin typeface="Cambria Math" charset="0"/>
                        </a:rPr>
                        <m:t>·</m:t>
                      </m:r>
                      <m:d>
                        <m:dPr>
                          <m:ctrlPr>
                            <a:rPr lang="es-ES" sz="3200" b="0" i="1" smtClean="0">
                              <a:solidFill>
                                <a:prstClr val="black"/>
                              </a:solidFill>
                              <a:latin typeface="Cambria Math" panose="02040503050406030204" pitchFamily="18" charset="0"/>
                            </a:rPr>
                          </m:ctrlPr>
                        </m:dPr>
                        <m:e>
                          <m:acc>
                            <m:accPr>
                              <m:chr m:val="⃗"/>
                              <m:ctrlPr>
                                <a:rPr lang="es-ES" sz="3200" b="0" i="1" smtClean="0">
                                  <a:solidFill>
                                    <a:prstClr val="black"/>
                                  </a:solidFill>
                                  <a:latin typeface="Cambria Math" panose="02040503050406030204" pitchFamily="18" charset="0"/>
                                </a:rPr>
                              </m:ctrlPr>
                            </m:accPr>
                            <m:e>
                              <m:r>
                                <a:rPr lang="es-ES" sz="3200" b="0" i="0" smtClean="0">
                                  <a:solidFill>
                                    <a:prstClr val="black"/>
                                  </a:solidFill>
                                  <a:latin typeface="Cambria Math" charset="0"/>
                                </a:rPr>
                                <m:t>𝛻</m:t>
                              </m:r>
                            </m:e>
                          </m:acc>
                          <m:r>
                            <a:rPr lang="es-ES" sz="3200" b="0" i="1" smtClean="0">
                              <a:solidFill>
                                <a:prstClr val="black"/>
                              </a:solidFill>
                              <a:latin typeface="Cambria Math" charset="0"/>
                            </a:rPr>
                            <m:t>×</m:t>
                          </m:r>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e>
                      </m:d>
                      <m:r>
                        <a:rPr lang="es-ES" sz="3200" b="0" i="1" smtClean="0">
                          <a:solidFill>
                            <a:prstClr val="black"/>
                          </a:solidFill>
                          <a:latin typeface="Cambria Math" charset="0"/>
                        </a:rPr>
                        <m:t>−</m:t>
                      </m:r>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r>
                        <a:rPr lang="es-ES" sz="3200" b="0" i="1" smtClean="0">
                          <a:solidFill>
                            <a:prstClr val="black"/>
                          </a:solidFill>
                          <a:latin typeface="Cambria Math" charset="0"/>
                        </a:rPr>
                        <m:t>·</m:t>
                      </m:r>
                      <m:d>
                        <m:dPr>
                          <m:ctrlPr>
                            <a:rPr lang="es-ES" sz="3200" b="0" i="1" smtClean="0">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a:solidFill>
                                    <a:prstClr val="black"/>
                                  </a:solidFill>
                                  <a:latin typeface="Cambria Math" charset="0"/>
                                </a:rPr>
                                <m:t>𝛻</m:t>
                              </m:r>
                            </m:e>
                          </m:acc>
                          <m:r>
                            <a:rPr lang="es-ES" sz="3200" i="1">
                              <a:solidFill>
                                <a:prstClr val="black"/>
                              </a:solidFill>
                              <a:latin typeface="Cambria Math" charset="0"/>
                              <a:ea typeface="Cambria Math" charset="0"/>
                              <a:cs typeface="Cambria Math" charset="0"/>
                            </a:rPr>
                            <m:t>×</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𝐵</m:t>
                              </m:r>
                            </m:e>
                          </m:acc>
                        </m:e>
                      </m:d>
                    </m:oMath>
                  </m:oMathPara>
                </a14:m>
                <a:endParaRPr lang="es-ES_tradnl"/>
              </a:p>
            </p:txBody>
          </p:sp>
        </mc:Choice>
        <mc:Fallback xmlns="">
          <p:sp>
            <p:nvSpPr>
              <p:cNvPr id="20" name="Rectángulo 19"/>
              <p:cNvSpPr>
                <a:spLocks noRot="1" noChangeAspect="1" noMove="1" noResize="1" noEditPoints="1" noAdjustHandles="1" noChangeArrowheads="1" noChangeShapeType="1" noTextEdit="1"/>
              </p:cNvSpPr>
              <p:nvPr/>
            </p:nvSpPr>
            <p:spPr>
              <a:xfrm>
                <a:off x="3065811" y="5969832"/>
                <a:ext cx="6564105" cy="687176"/>
              </a:xfrm>
              <a:prstGeom prst="rect">
                <a:avLst/>
              </a:prstGeom>
              <a:blipFill>
                <a:blip r:embed="rId7"/>
                <a:stretch>
                  <a:fillRect r="-5014"/>
                </a:stretch>
              </a:blipFill>
            </p:spPr>
            <p:txBody>
              <a:bodyPr/>
              <a:lstStyle/>
              <a:p>
                <a:r>
                  <a:rPr lang="en-US">
                    <a:noFill/>
                  </a:rPr>
                  <a:t> </a:t>
                </a:r>
              </a:p>
            </p:txBody>
          </p:sp>
        </mc:Fallback>
      </mc:AlternateContent>
      <p:cxnSp>
        <p:nvCxnSpPr>
          <p:cNvPr id="22" name="Conector recto 21"/>
          <p:cNvCxnSpPr/>
          <p:nvPr/>
        </p:nvCxnSpPr>
        <p:spPr>
          <a:xfrm>
            <a:off x="2855640" y="5445224"/>
            <a:ext cx="1800200"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Título 1">
            <a:extLst>
              <a:ext uri="{FF2B5EF4-FFF2-40B4-BE49-F238E27FC236}">
                <a16:creationId xmlns:a16="http://schemas.microsoft.com/office/drawing/2014/main" id="{FBC4C6E7-E2ED-4405-8C71-8107FF2CA743}"/>
              </a:ext>
            </a:extLst>
          </p:cNvPr>
          <p:cNvSpPr>
            <a:spLocks noGrp="1"/>
          </p:cNvSpPr>
          <p:nvPr>
            <p:ph type="title"/>
          </p:nvPr>
        </p:nvSpPr>
        <p:spPr>
          <a:xfrm>
            <a:off x="838200" y="159027"/>
            <a:ext cx="10515600" cy="821634"/>
          </a:xfrm>
        </p:spPr>
        <p:txBody>
          <a:bodyPr/>
          <a:lstStyle/>
          <a:p>
            <a:r>
              <a:rPr lang="es-ES_tradnl" b="1"/>
              <a:t>Trabajo, </a:t>
            </a:r>
            <a:r>
              <a:rPr lang="es-ES_tradnl" b="1" err="1"/>
              <a:t>Energ</a:t>
            </a:r>
            <a:r>
              <a:rPr lang="es-ES" b="1" err="1"/>
              <a:t>ía</a:t>
            </a:r>
            <a:r>
              <a:rPr lang="es-ES" b="1"/>
              <a:t> y Potencia</a:t>
            </a:r>
            <a:endParaRPr lang="es-ES_tradnl" b="1"/>
          </a:p>
        </p:txBody>
      </p:sp>
      <p:pic>
        <p:nvPicPr>
          <p:cNvPr id="3" name="Imagen 2">
            <a:extLst>
              <a:ext uri="{FF2B5EF4-FFF2-40B4-BE49-F238E27FC236}">
                <a16:creationId xmlns:a16="http://schemas.microsoft.com/office/drawing/2014/main" id="{4246C3F6-F9EE-4140-8ECA-DD9F75D4E77D}"/>
              </a:ext>
            </a:extLst>
          </p:cNvPr>
          <p:cNvPicPr>
            <a:picLocks noChangeAspect="1"/>
          </p:cNvPicPr>
          <p:nvPr/>
        </p:nvPicPr>
        <p:blipFill rotWithShape="1">
          <a:blip r:embed="rId8"/>
          <a:srcRect l="1629" t="2145" r="2655" b="4518"/>
          <a:stretch/>
        </p:blipFill>
        <p:spPr>
          <a:xfrm>
            <a:off x="10742125" y="103361"/>
            <a:ext cx="1256252" cy="932965"/>
          </a:xfrm>
          <a:prstGeom prst="rect">
            <a:avLst/>
          </a:prstGeom>
        </p:spPr>
      </p:pic>
    </p:spTree>
    <p:extLst>
      <p:ext uri="{BB962C8B-B14F-4D97-AF65-F5344CB8AC3E}">
        <p14:creationId xmlns:p14="http://schemas.microsoft.com/office/powerpoint/2010/main" val="118331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dissolv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uadroTexto 3"/>
              <p:cNvSpPr txBox="1"/>
              <p:nvPr/>
            </p:nvSpPr>
            <p:spPr>
              <a:xfrm>
                <a:off x="335360" y="1196752"/>
                <a:ext cx="9527160" cy="134434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nary>
                        <m:naryPr>
                          <m:limLoc m:val="undOvr"/>
                          <m:subHide m:val="on"/>
                          <m:supHide m:val="on"/>
                          <m:ctrlPr>
                            <a:rPr lang="es-ES" sz="3200" i="1">
                              <a:solidFill>
                                <a:prstClr val="black"/>
                              </a:solidFill>
                              <a:latin typeface="Cambria Math" panose="02040503050406030204" pitchFamily="18" charset="0"/>
                            </a:rPr>
                          </m:ctrlPr>
                        </m:naryPr>
                        <m:sub/>
                        <m:sup/>
                        <m:e>
                          <m:d>
                            <m:dPr>
                              <m:begChr m:val="["/>
                              <m:endChr m:val="]"/>
                              <m:ctrlPr>
                                <a:rPr lang="es-ES" sz="3200" b="0" i="1" smtClean="0">
                                  <a:solidFill>
                                    <a:prstClr val="black"/>
                                  </a:solidFill>
                                  <a:latin typeface="Cambria Math" panose="02040503050406030204" pitchFamily="18" charset="0"/>
                                </a:rPr>
                              </m:ctrlPr>
                            </m:dPr>
                            <m:e>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1</m:t>
                                  </m:r>
                                </m:num>
                                <m:den>
                                  <m:sSub>
                                    <m:sSubPr>
                                      <m:ctrlPr>
                                        <a:rPr lang="es-ES" sz="3200" i="1">
                                          <a:solidFill>
                                            <a:prstClr val="black"/>
                                          </a:solidFill>
                                          <a:latin typeface="Cambria Math" panose="02040503050406030204" pitchFamily="18" charset="0"/>
                                        </a:rPr>
                                      </m:ctrlPr>
                                    </m:sSubPr>
                                    <m:e>
                                      <m:r>
                                        <a:rPr lang="es-ES" sz="3200" i="1">
                                          <a:solidFill>
                                            <a:prstClr val="black"/>
                                          </a:solidFill>
                                          <a:latin typeface="Cambria Math" charset="0"/>
                                        </a:rPr>
                                        <m:t>𝜇</m:t>
                                      </m:r>
                                    </m:e>
                                    <m:sub>
                                      <m:r>
                                        <a:rPr lang="es-ES" sz="3200" i="1">
                                          <a:solidFill>
                                            <a:prstClr val="black"/>
                                          </a:solidFill>
                                          <a:latin typeface="Cambria Math" charset="0"/>
                                        </a:rPr>
                                        <m:t>0</m:t>
                                      </m:r>
                                    </m:sub>
                                  </m:sSub>
                                </m:den>
                              </m:f>
                              <m:d>
                                <m:dPr>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𝐵</m:t>
                                      </m:r>
                                    </m:e>
                                  </m:acc>
                                  <m:r>
                                    <a:rPr lang="es-ES" sz="3200" i="1">
                                      <a:solidFill>
                                        <a:prstClr val="black"/>
                                      </a:solidFill>
                                      <a:latin typeface="Cambria Math" charset="0"/>
                                    </a:rPr>
                                    <m:t>·</m:t>
                                  </m:r>
                                  <m:d>
                                    <m:dPr>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a:solidFill>
                                                <a:prstClr val="black"/>
                                              </a:solidFill>
                                              <a:latin typeface="Cambria Math" charset="0"/>
                                            </a:rPr>
                                            <m:t>𝛻</m:t>
                                          </m:r>
                                        </m:e>
                                      </m:acc>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e>
                                  </m:d>
                                  <m:r>
                                    <a:rPr lang="es-ES" sz="3200" b="0" i="1" smtClean="0">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a:solidFill>
                                            <a:prstClr val="black"/>
                                          </a:solidFill>
                                          <a:latin typeface="Cambria Math" charset="0"/>
                                        </a:rPr>
                                        <m:t>𝛻</m:t>
                                      </m:r>
                                    </m:e>
                                  </m:acc>
                                  <m:r>
                                    <a:rPr lang="es-ES" sz="3200">
                                      <a:solidFill>
                                        <a:prstClr val="black"/>
                                      </a:solidFill>
                                      <a:latin typeface="Cambria Math" charset="0"/>
                                    </a:rPr>
                                    <m:t>·</m:t>
                                  </m:r>
                                  <m:d>
                                    <m:dPr>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𝐵</m:t>
                                          </m:r>
                                        </m:e>
                                      </m:acc>
                                    </m:e>
                                  </m:d>
                                </m:e>
                              </m:d>
                              <m:r>
                                <a:rPr lang="es-ES" sz="3200" i="1">
                                  <a:solidFill>
                                    <a:prstClr val="black"/>
                                  </a:solidFill>
                                  <a:latin typeface="Cambria Math" charset="0"/>
                                  <a:ea typeface="Cambria Math" charset="0"/>
                                  <a:cs typeface="Cambria Math" charset="0"/>
                                </a:rPr>
                                <m:t>−</m:t>
                              </m:r>
                              <m:sSub>
                                <m:sSubPr>
                                  <m:ctrlPr>
                                    <a:rPr lang="es-ES" sz="3200" b="0" i="1" smtClean="0">
                                      <a:solidFill>
                                        <a:prstClr val="black"/>
                                      </a:solidFill>
                                      <a:latin typeface="Cambria Math" panose="02040503050406030204" pitchFamily="18" charset="0"/>
                                      <a:ea typeface="Cambria Math" charset="0"/>
                                      <a:cs typeface="Cambria Math" charset="0"/>
                                    </a:rPr>
                                  </m:ctrlPr>
                                </m:sSubPr>
                                <m:e>
                                  <m:r>
                                    <a:rPr lang="es-ES" sz="3200" b="0" i="1" smtClean="0">
                                      <a:solidFill>
                                        <a:prstClr val="black"/>
                                      </a:solidFill>
                                      <a:latin typeface="Cambria Math" charset="0"/>
                                      <a:ea typeface="Cambria Math" charset="0"/>
                                      <a:cs typeface="Cambria Math" charset="0"/>
                                    </a:rPr>
                                    <m:t>𝜖</m:t>
                                  </m:r>
                                </m:e>
                                <m:sub>
                                  <m:r>
                                    <a:rPr lang="es-ES" sz="3200" b="0" i="1" smtClean="0">
                                      <a:solidFill>
                                        <a:prstClr val="black"/>
                                      </a:solidFill>
                                      <a:latin typeface="Cambria Math" charset="0"/>
                                      <a:ea typeface="Cambria Math" charset="0"/>
                                      <a:cs typeface="Cambria Math" charset="0"/>
                                    </a:rPr>
                                    <m:t>0</m:t>
                                  </m:r>
                                </m:sub>
                              </m:sSub>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𝐸</m:t>
                                  </m:r>
                                </m:e>
                              </m:acc>
                              <m:r>
                                <a:rPr lang="es-ES" sz="3200" b="0" i="1" smtClean="0">
                                  <a:solidFill>
                                    <a:prstClr val="black"/>
                                  </a:solidFill>
                                  <a:latin typeface="Cambria Math" charset="0"/>
                                  <a:ea typeface="Cambria Math" charset="0"/>
                                  <a:cs typeface="Cambria Math" charset="0"/>
                                </a:rPr>
                                <m:t>·</m:t>
                              </m:r>
                              <m:f>
                                <m:fPr>
                                  <m:ctrlPr>
                                    <a:rPr lang="es-ES" sz="3200" i="1">
                                      <a:solidFill>
                                        <a:prstClr val="black"/>
                                      </a:solidFill>
                                      <a:latin typeface="Cambria Math" panose="02040503050406030204" pitchFamily="18" charset="0"/>
                                      <a:ea typeface="Cambria Math" charset="0"/>
                                      <a:cs typeface="Cambria Math" charset="0"/>
                                    </a:rPr>
                                  </m:ctrlPr>
                                </m:fPr>
                                <m:num>
                                  <m:r>
                                    <a:rPr lang="es-ES" sz="3200" i="1">
                                      <a:solidFill>
                                        <a:prstClr val="black"/>
                                      </a:solidFill>
                                      <a:latin typeface="Cambria Math" charset="0"/>
                                      <a:ea typeface="Cambria Math" charset="0"/>
                                      <a:cs typeface="Cambria Math" charset="0"/>
                                    </a:rPr>
                                    <m:t>𝜕</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𝐸</m:t>
                                      </m:r>
                                    </m:e>
                                  </m:acc>
                                </m:num>
                                <m:den>
                                  <m:r>
                                    <a:rPr lang="es-ES" sz="3200" i="1">
                                      <a:solidFill>
                                        <a:prstClr val="black"/>
                                      </a:solidFill>
                                      <a:latin typeface="Cambria Math" charset="0"/>
                                      <a:ea typeface="Cambria Math" charset="0"/>
                                      <a:cs typeface="Cambria Math" charset="0"/>
                                    </a:rPr>
                                    <m:t>𝜕</m:t>
                                  </m:r>
                                  <m:r>
                                    <a:rPr lang="es-ES" sz="3200" i="1">
                                      <a:solidFill>
                                        <a:prstClr val="black"/>
                                      </a:solidFill>
                                      <a:latin typeface="Cambria Math" charset="0"/>
                                      <a:ea typeface="Cambria Math" charset="0"/>
                                      <a:cs typeface="Cambria Math" charset="0"/>
                                    </a:rPr>
                                    <m:t>𝑡</m:t>
                                  </m:r>
                                </m:den>
                              </m:f>
                            </m:e>
                          </m:d>
                          <m:r>
                            <a:rPr lang="es-ES" sz="3200" i="1">
                              <a:solidFill>
                                <a:prstClr val="black"/>
                              </a:solidFill>
                              <a:latin typeface="Cambria Math" charset="0"/>
                            </a:rPr>
                            <m:t> </m:t>
                          </m:r>
                          <m:r>
                            <a:rPr lang="es-ES" sz="3200" i="1">
                              <a:solidFill>
                                <a:prstClr val="black"/>
                              </a:solidFill>
                              <a:latin typeface="Cambria Math" charset="0"/>
                            </a:rPr>
                            <m:t>𝑑𝑉</m:t>
                          </m:r>
                        </m:e>
                      </m:nary>
                    </m:oMath>
                  </m:oMathPara>
                </a14:m>
                <a:endParaRPr lang="es-ES_tradnl" sz="3200"/>
              </a:p>
            </p:txBody>
          </p:sp>
        </mc:Choice>
        <mc:Fallback xmlns="">
          <p:sp>
            <p:nvSpPr>
              <p:cNvPr id="4" name="CuadroTexto 3"/>
              <p:cNvSpPr txBox="1">
                <a:spLocks noRot="1" noChangeAspect="1" noMove="1" noResize="1" noEditPoints="1" noAdjustHandles="1" noChangeArrowheads="1" noChangeShapeType="1" noTextEdit="1"/>
              </p:cNvSpPr>
              <p:nvPr/>
            </p:nvSpPr>
            <p:spPr>
              <a:xfrm>
                <a:off x="335360" y="1196752"/>
                <a:ext cx="9527160" cy="1344342"/>
              </a:xfrm>
              <a:prstGeom prst="rect">
                <a:avLst/>
              </a:prstGeom>
              <a:blipFill>
                <a:blip r:embed="rId2"/>
                <a:stretch>
                  <a:fillRect r="-1919"/>
                </a:stretch>
              </a:blipFill>
            </p:spPr>
            <p:txBody>
              <a:bodyPr/>
              <a:lstStyle/>
              <a:p>
                <a:r>
                  <a:rPr lang="en-US">
                    <a:noFill/>
                  </a:rPr>
                  <a:t> </a:t>
                </a:r>
              </a:p>
            </p:txBody>
          </p:sp>
        </mc:Fallback>
      </mc:AlternateContent>
      <p:grpSp>
        <p:nvGrpSpPr>
          <p:cNvPr id="6" name="Agrupar 5"/>
          <p:cNvGrpSpPr/>
          <p:nvPr/>
        </p:nvGrpSpPr>
        <p:grpSpPr>
          <a:xfrm>
            <a:off x="9633162" y="2316004"/>
            <a:ext cx="2407965" cy="1211142"/>
            <a:chOff x="577846" y="3783724"/>
            <a:chExt cx="2708425" cy="1211142"/>
          </a:xfrm>
        </p:grpSpPr>
        <p:sp>
          <p:nvSpPr>
            <p:cNvPr id="7" name="Rectángulo redondeado 6"/>
            <p:cNvSpPr/>
            <p:nvPr/>
          </p:nvSpPr>
          <p:spPr>
            <a:xfrm>
              <a:off x="583754" y="3783724"/>
              <a:ext cx="2702517" cy="1211142"/>
            </a:xfrm>
            <a:prstGeom prst="roundRect">
              <a:avLst>
                <a:gd name="adj" fmla="val 12111"/>
              </a:avLst>
            </a:prstGeom>
            <a:solidFill>
              <a:srgbClr val="FFFCD5"/>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a:p>
          </p:txBody>
        </p:sp>
        <mc:AlternateContent xmlns:mc="http://schemas.openxmlformats.org/markup-compatibility/2006" xmlns:a14="http://schemas.microsoft.com/office/drawing/2010/main">
          <mc:Choice Requires="a14">
            <p:sp>
              <p:nvSpPr>
                <p:cNvPr id="8" name="Rectángulo 7"/>
                <p:cNvSpPr/>
                <p:nvPr/>
              </p:nvSpPr>
              <p:spPr>
                <a:xfrm>
                  <a:off x="577846" y="3818402"/>
                  <a:ext cx="2398477" cy="101046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2800" i="1" smtClean="0">
                                <a:solidFill>
                                  <a:prstClr val="black"/>
                                </a:solidFill>
                                <a:latin typeface="Cambria Math" panose="02040503050406030204" pitchFamily="18" charset="0"/>
                                <a:ea typeface="Cambria Math" charset="0"/>
                                <a:cs typeface="Cambria Math" charset="0"/>
                              </a:rPr>
                            </m:ctrlPr>
                          </m:accPr>
                          <m:e>
                            <m:r>
                              <a:rPr lang="es-ES" sz="2800">
                                <a:solidFill>
                                  <a:prstClr val="black"/>
                                </a:solidFill>
                                <a:latin typeface="Cambria Math" charset="0"/>
                                <a:ea typeface="Cambria Math" charset="0"/>
                                <a:cs typeface="Cambria Math" charset="0"/>
                              </a:rPr>
                              <m:t>𝛻</m:t>
                            </m:r>
                          </m:e>
                        </m:acc>
                        <m:r>
                          <a:rPr lang="es-ES" sz="2800" i="1">
                            <a:solidFill>
                              <a:prstClr val="black"/>
                            </a:solidFill>
                            <a:latin typeface="Cambria Math" charset="0"/>
                            <a:ea typeface="Cambria Math" charset="0"/>
                            <a:cs typeface="Cambria Math" charset="0"/>
                          </a:rPr>
                          <m:t> × </m:t>
                        </m:r>
                        <m:acc>
                          <m:accPr>
                            <m:chr m:val="⃗"/>
                            <m:ctrlPr>
                              <a:rPr lang="es-ES" sz="2800" i="1">
                                <a:solidFill>
                                  <a:prstClr val="black"/>
                                </a:solidFill>
                                <a:latin typeface="Cambria Math" panose="02040503050406030204" pitchFamily="18" charset="0"/>
                                <a:ea typeface="Cambria Math" charset="0"/>
                                <a:cs typeface="Cambria Math" charset="0"/>
                              </a:rPr>
                            </m:ctrlPr>
                          </m:accPr>
                          <m:e>
                            <m:r>
                              <a:rPr lang="es-ES" sz="2800" i="1">
                                <a:solidFill>
                                  <a:prstClr val="black"/>
                                </a:solidFill>
                                <a:latin typeface="Cambria Math" charset="0"/>
                                <a:ea typeface="Cambria Math" charset="0"/>
                                <a:cs typeface="Cambria Math" charset="0"/>
                              </a:rPr>
                              <m:t>𝐸</m:t>
                            </m:r>
                          </m:e>
                        </m:acc>
                        <m:r>
                          <a:rPr lang="es-ES" sz="2800" b="0" i="1" smtClean="0">
                            <a:solidFill>
                              <a:prstClr val="black"/>
                            </a:solidFill>
                            <a:latin typeface="Cambria Math" charset="0"/>
                            <a:ea typeface="Cambria Math" charset="0"/>
                            <a:cs typeface="Cambria Math" charset="0"/>
                          </a:rPr>
                          <m:t>=−</m:t>
                        </m:r>
                        <m:f>
                          <m:fPr>
                            <m:ctrlPr>
                              <a:rPr lang="es-ES" sz="2800" i="1">
                                <a:solidFill>
                                  <a:prstClr val="black"/>
                                </a:solidFill>
                                <a:latin typeface="Cambria Math" panose="02040503050406030204" pitchFamily="18" charset="0"/>
                              </a:rPr>
                            </m:ctrlPr>
                          </m:fPr>
                          <m:num>
                            <m:r>
                              <a:rPr lang="es-ES" sz="2800" i="1">
                                <a:solidFill>
                                  <a:prstClr val="black"/>
                                </a:solidFill>
                                <a:latin typeface="Cambria Math" charset="0"/>
                              </a:rPr>
                              <m:t>𝜕</m:t>
                            </m:r>
                            <m:acc>
                              <m:accPr>
                                <m:chr m:val="⃗"/>
                                <m:ctrlPr>
                                  <a:rPr lang="es-ES" sz="2800" i="1">
                                    <a:solidFill>
                                      <a:prstClr val="black"/>
                                    </a:solidFill>
                                    <a:latin typeface="Cambria Math" panose="02040503050406030204" pitchFamily="18" charset="0"/>
                                  </a:rPr>
                                </m:ctrlPr>
                              </m:accPr>
                              <m:e>
                                <m:r>
                                  <a:rPr lang="es-ES" sz="2800" i="1">
                                    <a:solidFill>
                                      <a:prstClr val="black"/>
                                    </a:solidFill>
                                    <a:latin typeface="Cambria Math" charset="0"/>
                                  </a:rPr>
                                  <m:t>𝐵</m:t>
                                </m:r>
                              </m:e>
                            </m:acc>
                          </m:num>
                          <m:den>
                            <m:r>
                              <a:rPr lang="es-ES" sz="2800" i="1">
                                <a:solidFill>
                                  <a:prstClr val="black"/>
                                </a:solidFill>
                                <a:latin typeface="Cambria Math" charset="0"/>
                              </a:rPr>
                              <m:t>𝜕</m:t>
                            </m:r>
                            <m:r>
                              <a:rPr lang="es-ES" sz="2800" i="1">
                                <a:solidFill>
                                  <a:prstClr val="black"/>
                                </a:solidFill>
                                <a:latin typeface="Cambria Math" charset="0"/>
                              </a:rPr>
                              <m:t>𝑡</m:t>
                            </m:r>
                          </m:den>
                        </m:f>
                      </m:oMath>
                    </m:oMathPara>
                  </a14:m>
                  <a:endParaRPr lang="es-ES_tradnl"/>
                </a:p>
              </p:txBody>
            </p:sp>
          </mc:Choice>
          <mc:Fallback xmlns="">
            <p:sp>
              <p:nvSpPr>
                <p:cNvPr id="8" name="Rectángulo 7"/>
                <p:cNvSpPr>
                  <a:spLocks noRot="1" noChangeAspect="1" noMove="1" noResize="1" noEditPoints="1" noAdjustHandles="1" noChangeArrowheads="1" noChangeShapeType="1" noTextEdit="1"/>
                </p:cNvSpPr>
                <p:nvPr/>
              </p:nvSpPr>
              <p:spPr>
                <a:xfrm>
                  <a:off x="577846" y="3818402"/>
                  <a:ext cx="2398477" cy="1010469"/>
                </a:xfrm>
                <a:prstGeom prst="rect">
                  <a:avLst/>
                </a:prstGeom>
                <a:blipFill>
                  <a:blip r:embed="rId3"/>
                  <a:stretch>
                    <a:fillRect r="-1085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CuadroTexto 8"/>
              <p:cNvSpPr txBox="1"/>
              <p:nvPr/>
            </p:nvSpPr>
            <p:spPr>
              <a:xfrm>
                <a:off x="314003" y="2757185"/>
                <a:ext cx="8819081" cy="134434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nary>
                        <m:naryPr>
                          <m:limLoc m:val="undOvr"/>
                          <m:subHide m:val="on"/>
                          <m:supHide m:val="on"/>
                          <m:ctrlPr>
                            <a:rPr lang="es-ES" sz="3200" i="1">
                              <a:solidFill>
                                <a:prstClr val="black"/>
                              </a:solidFill>
                              <a:latin typeface="Cambria Math" panose="02040503050406030204" pitchFamily="18" charset="0"/>
                            </a:rPr>
                          </m:ctrlPr>
                        </m:naryPr>
                        <m:sub/>
                        <m:sup/>
                        <m:e>
                          <m:d>
                            <m:dPr>
                              <m:begChr m:val="["/>
                              <m:endChr m:val="]"/>
                              <m:ctrlPr>
                                <a:rPr lang="es-ES" sz="3200" b="0" i="1" smtClean="0">
                                  <a:solidFill>
                                    <a:prstClr val="black"/>
                                  </a:solidFill>
                                  <a:latin typeface="Cambria Math" panose="02040503050406030204" pitchFamily="18" charset="0"/>
                                </a:rPr>
                              </m:ctrlPr>
                            </m:dPr>
                            <m:e>
                              <m:r>
                                <a:rPr lang="es-ES" sz="3200" b="0" i="1" smtClean="0">
                                  <a:solidFill>
                                    <a:prstClr val="black"/>
                                  </a:solidFill>
                                  <a:latin typeface="Cambria Math" charset="0"/>
                                </a:rPr>
                                <m:t>−</m:t>
                              </m:r>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1</m:t>
                                  </m:r>
                                </m:num>
                                <m:den>
                                  <m:sSub>
                                    <m:sSubPr>
                                      <m:ctrlPr>
                                        <a:rPr lang="es-ES" sz="3200" i="1">
                                          <a:solidFill>
                                            <a:prstClr val="black"/>
                                          </a:solidFill>
                                          <a:latin typeface="Cambria Math" panose="02040503050406030204" pitchFamily="18" charset="0"/>
                                        </a:rPr>
                                      </m:ctrlPr>
                                    </m:sSubPr>
                                    <m:e>
                                      <m:r>
                                        <a:rPr lang="es-ES" sz="3200" i="1">
                                          <a:solidFill>
                                            <a:prstClr val="black"/>
                                          </a:solidFill>
                                          <a:latin typeface="Cambria Math" charset="0"/>
                                        </a:rPr>
                                        <m:t>𝜇</m:t>
                                      </m:r>
                                    </m:e>
                                    <m:sub>
                                      <m:r>
                                        <a:rPr lang="es-ES" sz="3200" i="1">
                                          <a:solidFill>
                                            <a:prstClr val="black"/>
                                          </a:solidFill>
                                          <a:latin typeface="Cambria Math" charset="0"/>
                                        </a:rPr>
                                        <m:t>0</m:t>
                                      </m:r>
                                    </m:sub>
                                  </m:sSub>
                                </m:den>
                              </m:f>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b="0" i="1" smtClean="0">
                                      <a:solidFill>
                                        <a:prstClr val="black"/>
                                      </a:solidFill>
                                      <a:latin typeface="Cambria Math" charset="0"/>
                                      <a:ea typeface="Cambria Math" charset="0"/>
                                      <a:cs typeface="Cambria Math" charset="0"/>
                                    </a:rPr>
                                    <m:t>𝐵</m:t>
                                  </m:r>
                                </m:e>
                              </m:acc>
                              <m:r>
                                <a:rPr lang="es-ES" sz="3200" b="0" i="1" smtClean="0">
                                  <a:solidFill>
                                    <a:prstClr val="black"/>
                                  </a:solidFill>
                                  <a:latin typeface="Cambria Math" charset="0"/>
                                  <a:ea typeface="Cambria Math" charset="0"/>
                                  <a:cs typeface="Cambria Math" charset="0"/>
                                </a:rPr>
                                <m:t>·</m:t>
                              </m:r>
                              <m:f>
                                <m:fPr>
                                  <m:ctrlPr>
                                    <a:rPr lang="es-ES" sz="3200" i="1">
                                      <a:solidFill>
                                        <a:prstClr val="black"/>
                                      </a:solidFill>
                                      <a:latin typeface="Cambria Math" panose="02040503050406030204" pitchFamily="18" charset="0"/>
                                      <a:ea typeface="Cambria Math" charset="0"/>
                                      <a:cs typeface="Cambria Math" charset="0"/>
                                    </a:rPr>
                                  </m:ctrlPr>
                                </m:fPr>
                                <m:num>
                                  <m:r>
                                    <a:rPr lang="es-ES" sz="3200" i="1">
                                      <a:solidFill>
                                        <a:prstClr val="black"/>
                                      </a:solidFill>
                                      <a:latin typeface="Cambria Math" charset="0"/>
                                      <a:ea typeface="Cambria Math" charset="0"/>
                                      <a:cs typeface="Cambria Math" charset="0"/>
                                    </a:rPr>
                                    <m:t>𝜕</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b="0" i="1" smtClean="0">
                                          <a:solidFill>
                                            <a:prstClr val="black"/>
                                          </a:solidFill>
                                          <a:latin typeface="Cambria Math" charset="0"/>
                                          <a:ea typeface="Cambria Math" charset="0"/>
                                          <a:cs typeface="Cambria Math" charset="0"/>
                                        </a:rPr>
                                        <m:t>𝐵</m:t>
                                      </m:r>
                                    </m:e>
                                  </m:acc>
                                </m:num>
                                <m:den>
                                  <m:r>
                                    <a:rPr lang="es-ES" sz="3200" i="1">
                                      <a:solidFill>
                                        <a:prstClr val="black"/>
                                      </a:solidFill>
                                      <a:latin typeface="Cambria Math" charset="0"/>
                                      <a:ea typeface="Cambria Math" charset="0"/>
                                      <a:cs typeface="Cambria Math" charset="0"/>
                                    </a:rPr>
                                    <m:t>𝜕</m:t>
                                  </m:r>
                                  <m:r>
                                    <a:rPr lang="es-ES" sz="3200" i="1">
                                      <a:solidFill>
                                        <a:prstClr val="black"/>
                                      </a:solidFill>
                                      <a:latin typeface="Cambria Math" charset="0"/>
                                      <a:ea typeface="Cambria Math" charset="0"/>
                                      <a:cs typeface="Cambria Math" charset="0"/>
                                    </a:rPr>
                                    <m:t>𝑡</m:t>
                                  </m:r>
                                </m:den>
                              </m:f>
                              <m:r>
                                <a:rPr lang="es-ES" sz="3200" b="0" i="1" smtClean="0">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a:solidFill>
                                        <a:prstClr val="black"/>
                                      </a:solidFill>
                                      <a:latin typeface="Cambria Math" charset="0"/>
                                    </a:rPr>
                                    <m:t>𝛻</m:t>
                                  </m:r>
                                </m:e>
                              </m:acc>
                              <m:r>
                                <a:rPr lang="es-ES" sz="3200">
                                  <a:solidFill>
                                    <a:prstClr val="black"/>
                                  </a:solidFill>
                                  <a:latin typeface="Cambria Math" charset="0"/>
                                </a:rPr>
                                <m:t>·</m:t>
                              </m:r>
                              <m:d>
                                <m:dPr>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𝐵</m:t>
                                      </m:r>
                                    </m:e>
                                  </m:acc>
                                </m:e>
                              </m:d>
                              <m:r>
                                <a:rPr lang="es-ES" sz="3200" i="1">
                                  <a:solidFill>
                                    <a:prstClr val="black"/>
                                  </a:solidFill>
                                  <a:latin typeface="Cambria Math" charset="0"/>
                                  <a:ea typeface="Cambria Math" charset="0"/>
                                  <a:cs typeface="Cambria Math" charset="0"/>
                                </a:rPr>
                                <m:t>−</m:t>
                              </m:r>
                              <m:sSub>
                                <m:sSubPr>
                                  <m:ctrlPr>
                                    <a:rPr lang="es-ES" sz="3200" b="0" i="1" smtClean="0">
                                      <a:solidFill>
                                        <a:prstClr val="black"/>
                                      </a:solidFill>
                                      <a:latin typeface="Cambria Math" panose="02040503050406030204" pitchFamily="18" charset="0"/>
                                      <a:ea typeface="Cambria Math" charset="0"/>
                                      <a:cs typeface="Cambria Math" charset="0"/>
                                    </a:rPr>
                                  </m:ctrlPr>
                                </m:sSubPr>
                                <m:e>
                                  <m:r>
                                    <a:rPr lang="es-ES" sz="3200" b="0" i="1" smtClean="0">
                                      <a:solidFill>
                                        <a:prstClr val="black"/>
                                      </a:solidFill>
                                      <a:latin typeface="Cambria Math" charset="0"/>
                                      <a:ea typeface="Cambria Math" charset="0"/>
                                      <a:cs typeface="Cambria Math" charset="0"/>
                                    </a:rPr>
                                    <m:t>𝜖</m:t>
                                  </m:r>
                                </m:e>
                                <m:sub>
                                  <m:r>
                                    <a:rPr lang="es-ES" sz="3200" b="0" i="1" smtClean="0">
                                      <a:solidFill>
                                        <a:prstClr val="black"/>
                                      </a:solidFill>
                                      <a:latin typeface="Cambria Math" charset="0"/>
                                      <a:ea typeface="Cambria Math" charset="0"/>
                                      <a:cs typeface="Cambria Math" charset="0"/>
                                    </a:rPr>
                                    <m:t>0</m:t>
                                  </m:r>
                                </m:sub>
                              </m:sSub>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𝐸</m:t>
                                  </m:r>
                                </m:e>
                              </m:acc>
                              <m:r>
                                <a:rPr lang="es-ES" sz="3200" b="0" i="1" smtClean="0">
                                  <a:solidFill>
                                    <a:prstClr val="black"/>
                                  </a:solidFill>
                                  <a:latin typeface="Cambria Math" charset="0"/>
                                  <a:ea typeface="Cambria Math" charset="0"/>
                                  <a:cs typeface="Cambria Math" charset="0"/>
                                </a:rPr>
                                <m:t>·</m:t>
                              </m:r>
                              <m:f>
                                <m:fPr>
                                  <m:ctrlPr>
                                    <a:rPr lang="es-ES" sz="3200" i="1">
                                      <a:solidFill>
                                        <a:prstClr val="black"/>
                                      </a:solidFill>
                                      <a:latin typeface="Cambria Math" panose="02040503050406030204" pitchFamily="18" charset="0"/>
                                      <a:ea typeface="Cambria Math" charset="0"/>
                                      <a:cs typeface="Cambria Math" charset="0"/>
                                    </a:rPr>
                                  </m:ctrlPr>
                                </m:fPr>
                                <m:num>
                                  <m:r>
                                    <a:rPr lang="es-ES" sz="3200" i="1">
                                      <a:solidFill>
                                        <a:prstClr val="black"/>
                                      </a:solidFill>
                                      <a:latin typeface="Cambria Math" charset="0"/>
                                      <a:ea typeface="Cambria Math" charset="0"/>
                                      <a:cs typeface="Cambria Math" charset="0"/>
                                    </a:rPr>
                                    <m:t>𝜕</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𝐸</m:t>
                                      </m:r>
                                    </m:e>
                                  </m:acc>
                                </m:num>
                                <m:den>
                                  <m:r>
                                    <a:rPr lang="es-ES" sz="3200" i="1">
                                      <a:solidFill>
                                        <a:prstClr val="black"/>
                                      </a:solidFill>
                                      <a:latin typeface="Cambria Math" charset="0"/>
                                      <a:ea typeface="Cambria Math" charset="0"/>
                                      <a:cs typeface="Cambria Math" charset="0"/>
                                    </a:rPr>
                                    <m:t>𝜕</m:t>
                                  </m:r>
                                  <m:r>
                                    <a:rPr lang="es-ES" sz="3200" i="1">
                                      <a:solidFill>
                                        <a:prstClr val="black"/>
                                      </a:solidFill>
                                      <a:latin typeface="Cambria Math" charset="0"/>
                                      <a:ea typeface="Cambria Math" charset="0"/>
                                      <a:cs typeface="Cambria Math" charset="0"/>
                                    </a:rPr>
                                    <m:t>𝑡</m:t>
                                  </m:r>
                                </m:den>
                              </m:f>
                            </m:e>
                          </m:d>
                          <m:r>
                            <a:rPr lang="es-ES" sz="3200" i="1">
                              <a:solidFill>
                                <a:prstClr val="black"/>
                              </a:solidFill>
                              <a:latin typeface="Cambria Math" charset="0"/>
                            </a:rPr>
                            <m:t> </m:t>
                          </m:r>
                          <m:r>
                            <a:rPr lang="es-ES" sz="3200" i="1">
                              <a:solidFill>
                                <a:prstClr val="black"/>
                              </a:solidFill>
                              <a:latin typeface="Cambria Math" charset="0"/>
                            </a:rPr>
                            <m:t>𝑑𝑉</m:t>
                          </m:r>
                        </m:e>
                      </m:nary>
                    </m:oMath>
                  </m:oMathPara>
                </a14:m>
                <a:endParaRPr lang="es-ES_tradnl" sz="3200"/>
              </a:p>
            </p:txBody>
          </p:sp>
        </mc:Choice>
        <mc:Fallback xmlns="">
          <p:sp>
            <p:nvSpPr>
              <p:cNvPr id="9" name="CuadroTexto 8"/>
              <p:cNvSpPr txBox="1">
                <a:spLocks noRot="1" noChangeAspect="1" noMove="1" noResize="1" noEditPoints="1" noAdjustHandles="1" noChangeArrowheads="1" noChangeShapeType="1" noTextEdit="1"/>
              </p:cNvSpPr>
              <p:nvPr/>
            </p:nvSpPr>
            <p:spPr>
              <a:xfrm>
                <a:off x="314003" y="2757185"/>
                <a:ext cx="8819081" cy="1344342"/>
              </a:xfrm>
              <a:prstGeom prst="rect">
                <a:avLst/>
              </a:prstGeom>
              <a:blipFill>
                <a:blip r:embed="rId4"/>
                <a:stretch>
                  <a:fillRect l="-69" r="-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321296" y="4317618"/>
                <a:ext cx="10208307" cy="134434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nary>
                        <m:naryPr>
                          <m:limLoc m:val="undOvr"/>
                          <m:subHide m:val="on"/>
                          <m:supHide m:val="on"/>
                          <m:ctrlPr>
                            <a:rPr lang="es-ES" sz="3200" i="1">
                              <a:solidFill>
                                <a:prstClr val="black"/>
                              </a:solidFill>
                              <a:latin typeface="Cambria Math" panose="02040503050406030204" pitchFamily="18" charset="0"/>
                            </a:rPr>
                          </m:ctrlPr>
                        </m:naryPr>
                        <m:sub/>
                        <m:sup/>
                        <m:e>
                          <m:d>
                            <m:dPr>
                              <m:begChr m:val="["/>
                              <m:endChr m:val="]"/>
                              <m:ctrlPr>
                                <a:rPr lang="es-ES" sz="3200" b="0" i="1" smtClean="0">
                                  <a:solidFill>
                                    <a:prstClr val="black"/>
                                  </a:solidFill>
                                  <a:latin typeface="Cambria Math" panose="02040503050406030204" pitchFamily="18" charset="0"/>
                                </a:rPr>
                              </m:ctrlPr>
                            </m:dPr>
                            <m:e>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1</m:t>
                                  </m:r>
                                </m:num>
                                <m:den>
                                  <m:sSub>
                                    <m:sSubPr>
                                      <m:ctrlPr>
                                        <a:rPr lang="es-ES" sz="3200" i="1">
                                          <a:solidFill>
                                            <a:prstClr val="black"/>
                                          </a:solidFill>
                                          <a:latin typeface="Cambria Math" panose="02040503050406030204" pitchFamily="18" charset="0"/>
                                        </a:rPr>
                                      </m:ctrlPr>
                                    </m:sSubPr>
                                    <m:e>
                                      <m:r>
                                        <a:rPr lang="es-ES" sz="3200" i="1">
                                          <a:solidFill>
                                            <a:prstClr val="black"/>
                                          </a:solidFill>
                                          <a:latin typeface="Cambria Math" charset="0"/>
                                        </a:rPr>
                                        <m:t>𝜇</m:t>
                                      </m:r>
                                    </m:e>
                                    <m:sub>
                                      <m:r>
                                        <a:rPr lang="es-ES" sz="3200" i="1">
                                          <a:solidFill>
                                            <a:prstClr val="black"/>
                                          </a:solidFill>
                                          <a:latin typeface="Cambria Math" charset="0"/>
                                        </a:rPr>
                                        <m:t>0</m:t>
                                      </m:r>
                                    </m:sub>
                                  </m:sSub>
                                </m:den>
                              </m:f>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b="0" i="1" smtClean="0">
                                      <a:solidFill>
                                        <a:prstClr val="black"/>
                                      </a:solidFill>
                                      <a:latin typeface="Cambria Math" charset="0"/>
                                      <a:ea typeface="Cambria Math" charset="0"/>
                                      <a:cs typeface="Cambria Math" charset="0"/>
                                    </a:rPr>
                                    <m:t>𝐵</m:t>
                                  </m:r>
                                </m:e>
                              </m:acc>
                              <m:r>
                                <a:rPr lang="es-ES" sz="3200" b="0" i="1" smtClean="0">
                                  <a:solidFill>
                                    <a:prstClr val="black"/>
                                  </a:solidFill>
                                  <a:latin typeface="Cambria Math" charset="0"/>
                                  <a:ea typeface="Cambria Math" charset="0"/>
                                  <a:cs typeface="Cambria Math" charset="0"/>
                                </a:rPr>
                                <m:t>·</m:t>
                              </m:r>
                              <m:f>
                                <m:fPr>
                                  <m:ctrlPr>
                                    <a:rPr lang="es-ES" sz="3200" i="1">
                                      <a:solidFill>
                                        <a:prstClr val="black"/>
                                      </a:solidFill>
                                      <a:latin typeface="Cambria Math" panose="02040503050406030204" pitchFamily="18" charset="0"/>
                                      <a:ea typeface="Cambria Math" charset="0"/>
                                      <a:cs typeface="Cambria Math" charset="0"/>
                                    </a:rPr>
                                  </m:ctrlPr>
                                </m:fPr>
                                <m:num>
                                  <m:r>
                                    <a:rPr lang="es-ES" sz="3200" i="1">
                                      <a:solidFill>
                                        <a:prstClr val="black"/>
                                      </a:solidFill>
                                      <a:latin typeface="Cambria Math" charset="0"/>
                                      <a:ea typeface="Cambria Math" charset="0"/>
                                      <a:cs typeface="Cambria Math" charset="0"/>
                                    </a:rPr>
                                    <m:t>𝜕</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b="0" i="1" smtClean="0">
                                          <a:solidFill>
                                            <a:prstClr val="black"/>
                                          </a:solidFill>
                                          <a:latin typeface="Cambria Math" charset="0"/>
                                          <a:ea typeface="Cambria Math" charset="0"/>
                                          <a:cs typeface="Cambria Math" charset="0"/>
                                        </a:rPr>
                                        <m:t>𝐵</m:t>
                                      </m:r>
                                    </m:e>
                                  </m:acc>
                                </m:num>
                                <m:den>
                                  <m:r>
                                    <a:rPr lang="es-ES" sz="3200" i="1">
                                      <a:solidFill>
                                        <a:prstClr val="black"/>
                                      </a:solidFill>
                                      <a:latin typeface="Cambria Math" charset="0"/>
                                      <a:ea typeface="Cambria Math" charset="0"/>
                                      <a:cs typeface="Cambria Math" charset="0"/>
                                    </a:rPr>
                                    <m:t>𝜕</m:t>
                                  </m:r>
                                  <m:r>
                                    <a:rPr lang="es-ES" sz="3200" i="1">
                                      <a:solidFill>
                                        <a:prstClr val="black"/>
                                      </a:solidFill>
                                      <a:latin typeface="Cambria Math" charset="0"/>
                                      <a:ea typeface="Cambria Math" charset="0"/>
                                      <a:cs typeface="Cambria Math" charset="0"/>
                                    </a:rPr>
                                    <m:t>𝑡</m:t>
                                  </m:r>
                                </m:den>
                              </m:f>
                              <m:r>
                                <a:rPr lang="es-ES" sz="3200" b="0" i="1" smtClean="0">
                                  <a:solidFill>
                                    <a:prstClr val="black"/>
                                  </a:solidFill>
                                  <a:latin typeface="Cambria Math" charset="0"/>
                                  <a:ea typeface="Cambria Math" charset="0"/>
                                  <a:cs typeface="Cambria Math" charset="0"/>
                                </a:rPr>
                                <m:t>+</m:t>
                              </m:r>
                              <m:sSub>
                                <m:sSubPr>
                                  <m:ctrlPr>
                                    <a:rPr lang="es-ES" sz="3200" b="0" i="1" smtClean="0">
                                      <a:solidFill>
                                        <a:prstClr val="black"/>
                                      </a:solidFill>
                                      <a:latin typeface="Cambria Math" panose="02040503050406030204" pitchFamily="18" charset="0"/>
                                      <a:ea typeface="Cambria Math" charset="0"/>
                                      <a:cs typeface="Cambria Math" charset="0"/>
                                    </a:rPr>
                                  </m:ctrlPr>
                                </m:sSubPr>
                                <m:e>
                                  <m:r>
                                    <a:rPr lang="es-ES" sz="3200" b="0" i="1" smtClean="0">
                                      <a:solidFill>
                                        <a:prstClr val="black"/>
                                      </a:solidFill>
                                      <a:latin typeface="Cambria Math" charset="0"/>
                                      <a:ea typeface="Cambria Math" charset="0"/>
                                      <a:cs typeface="Cambria Math" charset="0"/>
                                    </a:rPr>
                                    <m:t>𝜖</m:t>
                                  </m:r>
                                </m:e>
                                <m:sub>
                                  <m:r>
                                    <a:rPr lang="es-ES" sz="3200" b="0" i="1" smtClean="0">
                                      <a:solidFill>
                                        <a:prstClr val="black"/>
                                      </a:solidFill>
                                      <a:latin typeface="Cambria Math" charset="0"/>
                                      <a:ea typeface="Cambria Math" charset="0"/>
                                      <a:cs typeface="Cambria Math" charset="0"/>
                                    </a:rPr>
                                    <m:t>0</m:t>
                                  </m:r>
                                </m:sub>
                              </m:sSub>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𝐸</m:t>
                                  </m:r>
                                </m:e>
                              </m:acc>
                              <m:r>
                                <a:rPr lang="es-ES" sz="3200" b="0" i="1" smtClean="0">
                                  <a:solidFill>
                                    <a:prstClr val="black"/>
                                  </a:solidFill>
                                  <a:latin typeface="Cambria Math" charset="0"/>
                                  <a:ea typeface="Cambria Math" charset="0"/>
                                  <a:cs typeface="Cambria Math" charset="0"/>
                                </a:rPr>
                                <m:t>·</m:t>
                              </m:r>
                              <m:f>
                                <m:fPr>
                                  <m:ctrlPr>
                                    <a:rPr lang="es-ES" sz="3200" i="1">
                                      <a:solidFill>
                                        <a:prstClr val="black"/>
                                      </a:solidFill>
                                      <a:latin typeface="Cambria Math" panose="02040503050406030204" pitchFamily="18" charset="0"/>
                                      <a:ea typeface="Cambria Math" charset="0"/>
                                      <a:cs typeface="Cambria Math" charset="0"/>
                                    </a:rPr>
                                  </m:ctrlPr>
                                </m:fPr>
                                <m:num>
                                  <m:r>
                                    <a:rPr lang="es-ES" sz="3200" i="1">
                                      <a:solidFill>
                                        <a:prstClr val="black"/>
                                      </a:solidFill>
                                      <a:latin typeface="Cambria Math" charset="0"/>
                                      <a:ea typeface="Cambria Math" charset="0"/>
                                      <a:cs typeface="Cambria Math" charset="0"/>
                                    </a:rPr>
                                    <m:t>𝜕</m:t>
                                  </m:r>
                                  <m:acc>
                                    <m:accPr>
                                      <m:chr m:val="⃗"/>
                                      <m:ctrlPr>
                                        <a:rPr lang="es-ES" sz="3200" i="1">
                                          <a:solidFill>
                                            <a:prstClr val="black"/>
                                          </a:solidFill>
                                          <a:latin typeface="Cambria Math" panose="02040503050406030204" pitchFamily="18" charset="0"/>
                                          <a:ea typeface="Cambria Math" charset="0"/>
                                          <a:cs typeface="Cambria Math" charset="0"/>
                                        </a:rPr>
                                      </m:ctrlPr>
                                    </m:accPr>
                                    <m:e>
                                      <m:r>
                                        <a:rPr lang="es-ES" sz="3200" i="1">
                                          <a:solidFill>
                                            <a:prstClr val="black"/>
                                          </a:solidFill>
                                          <a:latin typeface="Cambria Math" charset="0"/>
                                          <a:ea typeface="Cambria Math" charset="0"/>
                                          <a:cs typeface="Cambria Math" charset="0"/>
                                        </a:rPr>
                                        <m:t>𝐸</m:t>
                                      </m:r>
                                    </m:e>
                                  </m:acc>
                                </m:num>
                                <m:den>
                                  <m:r>
                                    <a:rPr lang="es-ES" sz="3200" i="1">
                                      <a:solidFill>
                                        <a:prstClr val="black"/>
                                      </a:solidFill>
                                      <a:latin typeface="Cambria Math" charset="0"/>
                                      <a:ea typeface="Cambria Math" charset="0"/>
                                      <a:cs typeface="Cambria Math" charset="0"/>
                                    </a:rPr>
                                    <m:t>𝜕</m:t>
                                  </m:r>
                                  <m:r>
                                    <a:rPr lang="es-ES" sz="3200" i="1">
                                      <a:solidFill>
                                        <a:prstClr val="black"/>
                                      </a:solidFill>
                                      <a:latin typeface="Cambria Math" charset="0"/>
                                      <a:ea typeface="Cambria Math" charset="0"/>
                                      <a:cs typeface="Cambria Math" charset="0"/>
                                    </a:rPr>
                                    <m:t>𝑡</m:t>
                                  </m:r>
                                </m:den>
                              </m:f>
                            </m:e>
                          </m:d>
                          <m:r>
                            <a:rPr lang="es-ES" sz="3200" i="1">
                              <a:solidFill>
                                <a:prstClr val="black"/>
                              </a:solidFill>
                              <a:latin typeface="Cambria Math" charset="0"/>
                            </a:rPr>
                            <m:t> </m:t>
                          </m:r>
                          <m:r>
                            <a:rPr lang="es-ES" sz="3200" i="1">
                              <a:solidFill>
                                <a:prstClr val="black"/>
                              </a:solidFill>
                              <a:latin typeface="Cambria Math" charset="0"/>
                            </a:rPr>
                            <m:t>𝑑𝑉</m:t>
                          </m:r>
                        </m:e>
                      </m:nary>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nary>
                        <m:naryPr>
                          <m:limLoc m:val="undOvr"/>
                          <m:subHide m:val="on"/>
                          <m:supHide m:val="on"/>
                          <m:ctrlPr>
                            <a:rPr lang="es-ES" sz="3200" b="0" i="1" smtClean="0">
                              <a:solidFill>
                                <a:prstClr val="black"/>
                              </a:solidFill>
                              <a:latin typeface="Cambria Math" panose="02040503050406030204" pitchFamily="18" charset="0"/>
                            </a:rPr>
                          </m:ctrlPr>
                        </m:naryPr>
                        <m:sub/>
                        <m:sup/>
                        <m:e>
                          <m:acc>
                            <m:accPr>
                              <m:chr m:val="⃗"/>
                              <m:ctrlPr>
                                <a:rPr lang="es-ES" sz="3200" i="1">
                                  <a:solidFill>
                                    <a:prstClr val="black"/>
                                  </a:solidFill>
                                  <a:latin typeface="Cambria Math" panose="02040503050406030204" pitchFamily="18" charset="0"/>
                                </a:rPr>
                              </m:ctrlPr>
                            </m:accPr>
                            <m:e>
                              <m:r>
                                <a:rPr lang="es-ES" sz="3200">
                                  <a:solidFill>
                                    <a:prstClr val="black"/>
                                  </a:solidFill>
                                  <a:latin typeface="Cambria Math" charset="0"/>
                                </a:rPr>
                                <m:t>𝛻</m:t>
                              </m:r>
                            </m:e>
                          </m:acc>
                          <m:r>
                            <a:rPr lang="es-ES" sz="3200">
                              <a:solidFill>
                                <a:prstClr val="black"/>
                              </a:solidFill>
                              <a:latin typeface="Cambria Math" charset="0"/>
                            </a:rPr>
                            <m:t>·</m:t>
                          </m:r>
                          <m:d>
                            <m:dPr>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𝐵</m:t>
                                  </m:r>
                                </m:e>
                              </m:acc>
                            </m:e>
                          </m:d>
                          <m:r>
                            <a:rPr lang="es-ES" sz="3200" b="0" i="1" smtClean="0">
                              <a:solidFill>
                                <a:prstClr val="black"/>
                              </a:solidFill>
                              <a:latin typeface="Cambria Math" charset="0"/>
                            </a:rPr>
                            <m:t>𝑑𝑉</m:t>
                          </m:r>
                        </m:e>
                      </m:nary>
                    </m:oMath>
                  </m:oMathPara>
                </a14:m>
                <a:endParaRPr lang="es-ES_tradnl" sz="3200"/>
              </a:p>
            </p:txBody>
          </p:sp>
        </mc:Choice>
        <mc:Fallback xmlns="">
          <p:sp>
            <p:nvSpPr>
              <p:cNvPr id="10" name="CuadroTexto 9"/>
              <p:cNvSpPr txBox="1">
                <a:spLocks noRot="1" noChangeAspect="1" noMove="1" noResize="1" noEditPoints="1" noAdjustHandles="1" noChangeArrowheads="1" noChangeShapeType="1" noTextEdit="1"/>
              </p:cNvSpPr>
              <p:nvPr/>
            </p:nvSpPr>
            <p:spPr>
              <a:xfrm>
                <a:off x="321296" y="4317618"/>
                <a:ext cx="10208307" cy="1344342"/>
              </a:xfrm>
              <a:prstGeom prst="rect">
                <a:avLst/>
              </a:prstGeom>
              <a:blipFill>
                <a:blip r:embed="rId5"/>
                <a:stretch>
                  <a:fillRect l="-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ángulo 11"/>
              <p:cNvSpPr/>
              <p:nvPr/>
            </p:nvSpPr>
            <p:spPr>
              <a:xfrm>
                <a:off x="2711624" y="5856963"/>
                <a:ext cx="1875065" cy="11004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s-ES" sz="2400" i="1" smtClean="0">
                              <a:solidFill>
                                <a:prstClr val="black"/>
                              </a:solidFill>
                              <a:latin typeface="Cambria Math" panose="02040503050406030204" pitchFamily="18" charset="0"/>
                            </a:rPr>
                          </m:ctrlPr>
                        </m:naryPr>
                        <m:sub/>
                        <m:sup/>
                        <m:e>
                          <m:acc>
                            <m:accPr>
                              <m:chr m:val="⃗"/>
                              <m:ctrlPr>
                                <a:rPr lang="es-ES" sz="2400" b="0" i="1" smtClean="0">
                                  <a:solidFill>
                                    <a:prstClr val="black"/>
                                  </a:solidFill>
                                  <a:latin typeface="Cambria Math" panose="02040503050406030204" pitchFamily="18" charset="0"/>
                                </a:rPr>
                              </m:ctrlPr>
                            </m:accPr>
                            <m:e>
                              <m:r>
                                <a:rPr lang="es-ES" sz="2400" b="0" i="1" smtClean="0">
                                  <a:solidFill>
                                    <a:prstClr val="black"/>
                                  </a:solidFill>
                                  <a:latin typeface="Cambria Math" charset="0"/>
                                </a:rPr>
                                <m:t>𝐵</m:t>
                              </m:r>
                            </m:e>
                          </m:acc>
                          <m:r>
                            <m:rPr>
                              <m:brk/>
                            </m:rPr>
                            <a:rPr lang="es-ES" sz="2400" b="0" i="1" smtClean="0">
                              <a:solidFill>
                                <a:prstClr val="black"/>
                              </a:solidFill>
                              <a:latin typeface="Cambria Math" charset="0"/>
                            </a:rPr>
                            <m:t>·</m:t>
                          </m:r>
                          <m:f>
                            <m:fPr>
                              <m:ctrlPr>
                                <a:rPr lang="es-ES" sz="2400" b="0" i="1" smtClean="0">
                                  <a:solidFill>
                                    <a:prstClr val="black"/>
                                  </a:solidFill>
                                  <a:latin typeface="Cambria Math" panose="02040503050406030204" pitchFamily="18" charset="0"/>
                                </a:rPr>
                              </m:ctrlPr>
                            </m:fPr>
                            <m:num>
                              <m:r>
                                <a:rPr lang="es-ES" sz="2400" b="0" i="1" smtClean="0">
                                  <a:solidFill>
                                    <a:prstClr val="black"/>
                                  </a:solidFill>
                                  <a:latin typeface="Cambria Math" charset="0"/>
                                </a:rPr>
                                <m:t>𝜕</m:t>
                              </m:r>
                              <m:r>
                                <a:rPr lang="es-ES" sz="2400" b="0" i="1" smtClean="0">
                                  <a:solidFill>
                                    <a:prstClr val="black"/>
                                  </a:solidFill>
                                  <a:latin typeface="Cambria Math" charset="0"/>
                                </a:rPr>
                                <m:t> </m:t>
                              </m:r>
                              <m:acc>
                                <m:accPr>
                                  <m:chr m:val="⃗"/>
                                  <m:ctrlPr>
                                    <a:rPr lang="es-ES" sz="2400" b="0" i="1" smtClean="0">
                                      <a:solidFill>
                                        <a:prstClr val="black"/>
                                      </a:solidFill>
                                      <a:latin typeface="Cambria Math" panose="02040503050406030204" pitchFamily="18" charset="0"/>
                                    </a:rPr>
                                  </m:ctrlPr>
                                </m:accPr>
                                <m:e>
                                  <m:r>
                                    <a:rPr lang="es-ES" sz="2400" b="0" i="1" smtClean="0">
                                      <a:solidFill>
                                        <a:prstClr val="black"/>
                                      </a:solidFill>
                                      <a:latin typeface="Cambria Math" charset="0"/>
                                    </a:rPr>
                                    <m:t>𝐵</m:t>
                                  </m:r>
                                </m:e>
                              </m:acc>
                            </m:num>
                            <m:den>
                              <m:r>
                                <a:rPr lang="es-ES" sz="2400" b="0" i="1" smtClean="0">
                                  <a:solidFill>
                                    <a:prstClr val="black"/>
                                  </a:solidFill>
                                  <a:latin typeface="Cambria Math" charset="0"/>
                                </a:rPr>
                                <m:t>𝜕</m:t>
                              </m:r>
                              <m:r>
                                <a:rPr lang="es-ES" sz="2400" b="0" i="1" smtClean="0">
                                  <a:solidFill>
                                    <a:prstClr val="black"/>
                                  </a:solidFill>
                                  <a:latin typeface="Cambria Math" charset="0"/>
                                </a:rPr>
                                <m:t>𝑡</m:t>
                              </m:r>
                            </m:den>
                          </m:f>
                          <m:r>
                            <a:rPr lang="es-ES" sz="2400" i="1">
                              <a:solidFill>
                                <a:prstClr val="black"/>
                              </a:solidFill>
                              <a:latin typeface="Cambria Math" charset="0"/>
                            </a:rPr>
                            <m:t>𝑑𝑉</m:t>
                          </m:r>
                        </m:e>
                      </m:nary>
                    </m:oMath>
                  </m:oMathPara>
                </a14:m>
                <a:endParaRPr lang="es-ES_tradnl" sz="2400"/>
              </a:p>
            </p:txBody>
          </p:sp>
        </mc:Choice>
        <mc:Fallback xmlns="">
          <p:sp>
            <p:nvSpPr>
              <p:cNvPr id="12" name="Rectángulo 11"/>
              <p:cNvSpPr>
                <a:spLocks noRot="1" noChangeAspect="1" noMove="1" noResize="1" noEditPoints="1" noAdjustHandles="1" noChangeArrowheads="1" noChangeShapeType="1" noTextEdit="1"/>
              </p:cNvSpPr>
              <p:nvPr/>
            </p:nvSpPr>
            <p:spPr>
              <a:xfrm>
                <a:off x="2711624" y="5856963"/>
                <a:ext cx="1875065" cy="11004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ángulo 12"/>
              <p:cNvSpPr/>
              <p:nvPr/>
            </p:nvSpPr>
            <p:spPr>
              <a:xfrm>
                <a:off x="4392178" y="5856963"/>
                <a:ext cx="2052613" cy="11004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i="1">
                          <a:solidFill>
                            <a:prstClr val="black"/>
                          </a:solidFill>
                          <a:latin typeface="Cambria Math" charset="0"/>
                        </a:rPr>
                        <m:t>=</m:t>
                      </m:r>
                      <m:nary>
                        <m:naryPr>
                          <m:limLoc m:val="undOvr"/>
                          <m:subHide m:val="on"/>
                          <m:supHide m:val="on"/>
                          <m:ctrlPr>
                            <a:rPr lang="es-ES" sz="2400" i="1">
                              <a:solidFill>
                                <a:prstClr val="black"/>
                              </a:solidFill>
                              <a:latin typeface="Cambria Math" panose="02040503050406030204" pitchFamily="18" charset="0"/>
                            </a:rPr>
                          </m:ctrlPr>
                        </m:naryPr>
                        <m:sub/>
                        <m:sup/>
                        <m:e>
                          <m:f>
                            <m:fPr>
                              <m:ctrlPr>
                                <a:rPr lang="es-ES" sz="2400" i="1">
                                  <a:solidFill>
                                    <a:prstClr val="black"/>
                                  </a:solidFill>
                                  <a:latin typeface="Cambria Math" panose="02040503050406030204" pitchFamily="18" charset="0"/>
                                </a:rPr>
                              </m:ctrlPr>
                            </m:fPr>
                            <m:num>
                              <m:r>
                                <a:rPr lang="es-ES" sz="2400" i="1">
                                  <a:solidFill>
                                    <a:prstClr val="black"/>
                                  </a:solidFill>
                                  <a:latin typeface="Cambria Math" charset="0"/>
                                </a:rPr>
                                <m:t>1</m:t>
                              </m:r>
                            </m:num>
                            <m:den>
                              <m:r>
                                <a:rPr lang="es-ES" sz="2400" i="1">
                                  <a:solidFill>
                                    <a:prstClr val="black"/>
                                  </a:solidFill>
                                  <a:latin typeface="Cambria Math" charset="0"/>
                                </a:rPr>
                                <m:t>2</m:t>
                              </m:r>
                            </m:den>
                          </m:f>
                          <m:f>
                            <m:fPr>
                              <m:ctrlPr>
                                <a:rPr lang="es-ES" sz="2400" i="1">
                                  <a:solidFill>
                                    <a:prstClr val="black"/>
                                  </a:solidFill>
                                  <a:latin typeface="Cambria Math" panose="02040503050406030204" pitchFamily="18" charset="0"/>
                                </a:rPr>
                              </m:ctrlPr>
                            </m:fPr>
                            <m:num>
                              <m:r>
                                <a:rPr lang="es-ES" sz="2400" i="1">
                                  <a:solidFill>
                                    <a:prstClr val="black"/>
                                  </a:solidFill>
                                  <a:latin typeface="Cambria Math" charset="0"/>
                                </a:rPr>
                                <m:t>𝜕</m:t>
                              </m:r>
                              <m:sSup>
                                <m:sSupPr>
                                  <m:ctrlPr>
                                    <a:rPr lang="es-ES" sz="2400" i="1">
                                      <a:solidFill>
                                        <a:prstClr val="black"/>
                                      </a:solidFill>
                                      <a:latin typeface="Cambria Math" panose="02040503050406030204" pitchFamily="18" charset="0"/>
                                    </a:rPr>
                                  </m:ctrlPr>
                                </m:sSupPr>
                                <m:e>
                                  <m:acc>
                                    <m:accPr>
                                      <m:chr m:val="⃗"/>
                                      <m:ctrlPr>
                                        <a:rPr lang="es-ES" sz="2400" i="1">
                                          <a:solidFill>
                                            <a:prstClr val="black"/>
                                          </a:solidFill>
                                          <a:latin typeface="Cambria Math" panose="02040503050406030204" pitchFamily="18" charset="0"/>
                                        </a:rPr>
                                      </m:ctrlPr>
                                    </m:accPr>
                                    <m:e>
                                      <m:r>
                                        <a:rPr lang="es-ES" sz="2400" i="1">
                                          <a:solidFill>
                                            <a:prstClr val="black"/>
                                          </a:solidFill>
                                          <a:latin typeface="Cambria Math" charset="0"/>
                                        </a:rPr>
                                        <m:t>𝐵</m:t>
                                      </m:r>
                                    </m:e>
                                  </m:acc>
                                </m:e>
                                <m:sup>
                                  <m:r>
                                    <m:rPr>
                                      <m:brk/>
                                    </m:rPr>
                                    <a:rPr lang="es-ES" sz="2400" i="1">
                                      <a:solidFill>
                                        <a:prstClr val="black"/>
                                      </a:solidFill>
                                      <a:latin typeface="Cambria Math" charset="0"/>
                                    </a:rPr>
                                    <m:t>2</m:t>
                                  </m:r>
                                </m:sup>
                              </m:sSup>
                            </m:num>
                            <m:den>
                              <m:r>
                                <a:rPr lang="es-ES" sz="2400" i="1">
                                  <a:solidFill>
                                    <a:prstClr val="black"/>
                                  </a:solidFill>
                                  <a:latin typeface="Cambria Math" charset="0"/>
                                </a:rPr>
                                <m:t>𝜕</m:t>
                              </m:r>
                              <m:r>
                                <a:rPr lang="es-ES" sz="2400" i="1">
                                  <a:solidFill>
                                    <a:prstClr val="black"/>
                                  </a:solidFill>
                                  <a:latin typeface="Cambria Math" charset="0"/>
                                </a:rPr>
                                <m:t>𝑡</m:t>
                              </m:r>
                            </m:den>
                          </m:f>
                          <m:r>
                            <a:rPr lang="es-ES" sz="2400" i="1">
                              <a:solidFill>
                                <a:prstClr val="black"/>
                              </a:solidFill>
                              <a:latin typeface="Cambria Math" charset="0"/>
                            </a:rPr>
                            <m:t>𝑑𝑉</m:t>
                          </m:r>
                        </m:e>
                      </m:nary>
                    </m:oMath>
                  </m:oMathPara>
                </a14:m>
                <a:endParaRPr lang="es-ES_tradnl"/>
              </a:p>
            </p:txBody>
          </p:sp>
        </mc:Choice>
        <mc:Fallback xmlns="">
          <p:sp>
            <p:nvSpPr>
              <p:cNvPr id="13" name="Rectángulo 12"/>
              <p:cNvSpPr>
                <a:spLocks noRot="1" noChangeAspect="1" noMove="1" noResize="1" noEditPoints="1" noAdjustHandles="1" noChangeArrowheads="1" noChangeShapeType="1" noTextEdit="1"/>
              </p:cNvSpPr>
              <p:nvPr/>
            </p:nvSpPr>
            <p:spPr>
              <a:xfrm>
                <a:off x="4392178" y="5856963"/>
                <a:ext cx="2052613" cy="110042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ángulo 13"/>
              <p:cNvSpPr/>
              <p:nvPr/>
            </p:nvSpPr>
            <p:spPr>
              <a:xfrm>
                <a:off x="6276668" y="5721186"/>
                <a:ext cx="2555636" cy="1109471"/>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s-ES" sz="2400" i="1">
                          <a:solidFill>
                            <a:prstClr val="black"/>
                          </a:solidFill>
                          <a:latin typeface="Cambria Math" charset="0"/>
                        </a:rPr>
                        <m:t>=</m:t>
                      </m:r>
                      <m:f>
                        <m:fPr>
                          <m:ctrlPr>
                            <a:rPr lang="es-ES" sz="2400" i="1">
                              <a:solidFill>
                                <a:prstClr val="black"/>
                              </a:solidFill>
                              <a:latin typeface="Cambria Math" panose="02040503050406030204" pitchFamily="18" charset="0"/>
                            </a:rPr>
                          </m:ctrlPr>
                        </m:fPr>
                        <m:num>
                          <m:r>
                            <a:rPr lang="es-ES" sz="2400" i="1">
                              <a:solidFill>
                                <a:prstClr val="black"/>
                              </a:solidFill>
                              <a:latin typeface="Cambria Math" charset="0"/>
                            </a:rPr>
                            <m:t>𝑑</m:t>
                          </m:r>
                        </m:num>
                        <m:den>
                          <m:r>
                            <a:rPr lang="es-ES" sz="2400" i="1">
                              <a:solidFill>
                                <a:prstClr val="black"/>
                              </a:solidFill>
                              <a:latin typeface="Cambria Math" charset="0"/>
                            </a:rPr>
                            <m:t>𝑑𝑡</m:t>
                          </m:r>
                        </m:den>
                      </m:f>
                      <m:d>
                        <m:dPr>
                          <m:ctrlPr>
                            <a:rPr lang="es-ES" sz="2400" i="1">
                              <a:solidFill>
                                <a:prstClr val="black"/>
                              </a:solidFill>
                              <a:latin typeface="Cambria Math" panose="02040503050406030204" pitchFamily="18" charset="0"/>
                            </a:rPr>
                          </m:ctrlPr>
                        </m:dPr>
                        <m:e>
                          <m:nary>
                            <m:naryPr>
                              <m:limLoc m:val="undOvr"/>
                              <m:subHide m:val="on"/>
                              <m:supHide m:val="on"/>
                              <m:ctrlPr>
                                <a:rPr lang="es-ES" sz="2400" i="1">
                                  <a:solidFill>
                                    <a:prstClr val="black"/>
                                  </a:solidFill>
                                  <a:latin typeface="Cambria Math" panose="02040503050406030204" pitchFamily="18" charset="0"/>
                                </a:rPr>
                              </m:ctrlPr>
                            </m:naryPr>
                            <m:sub/>
                            <m:sup/>
                            <m:e>
                              <m:f>
                                <m:fPr>
                                  <m:ctrlPr>
                                    <a:rPr lang="es-ES" sz="2400" i="1">
                                      <a:solidFill>
                                        <a:prstClr val="black"/>
                                      </a:solidFill>
                                      <a:latin typeface="Cambria Math" panose="02040503050406030204" pitchFamily="18" charset="0"/>
                                    </a:rPr>
                                  </m:ctrlPr>
                                </m:fPr>
                                <m:num>
                                  <m:r>
                                    <a:rPr lang="es-ES" sz="2400" i="1">
                                      <a:solidFill>
                                        <a:prstClr val="black"/>
                                      </a:solidFill>
                                      <a:latin typeface="Cambria Math" charset="0"/>
                                    </a:rPr>
                                    <m:t>1</m:t>
                                  </m:r>
                                </m:num>
                                <m:den>
                                  <m:r>
                                    <a:rPr lang="es-ES" sz="2400" i="1">
                                      <a:solidFill>
                                        <a:prstClr val="black"/>
                                      </a:solidFill>
                                      <a:latin typeface="Cambria Math" charset="0"/>
                                    </a:rPr>
                                    <m:t>2</m:t>
                                  </m:r>
                                </m:den>
                              </m:f>
                              <m:sSup>
                                <m:sSupPr>
                                  <m:ctrlPr>
                                    <a:rPr lang="es-ES" sz="2400" i="1">
                                      <a:solidFill>
                                        <a:prstClr val="black"/>
                                      </a:solidFill>
                                      <a:latin typeface="Cambria Math" panose="02040503050406030204" pitchFamily="18" charset="0"/>
                                    </a:rPr>
                                  </m:ctrlPr>
                                </m:sSupPr>
                                <m:e>
                                  <m:acc>
                                    <m:accPr>
                                      <m:chr m:val="⃗"/>
                                      <m:ctrlPr>
                                        <a:rPr lang="es-ES" sz="2400" i="1">
                                          <a:solidFill>
                                            <a:prstClr val="black"/>
                                          </a:solidFill>
                                          <a:latin typeface="Cambria Math" panose="02040503050406030204" pitchFamily="18" charset="0"/>
                                        </a:rPr>
                                      </m:ctrlPr>
                                    </m:accPr>
                                    <m:e>
                                      <m:r>
                                        <a:rPr lang="es-ES" sz="2400" i="1">
                                          <a:solidFill>
                                            <a:prstClr val="black"/>
                                          </a:solidFill>
                                          <a:latin typeface="Cambria Math" charset="0"/>
                                        </a:rPr>
                                        <m:t>𝐵</m:t>
                                      </m:r>
                                    </m:e>
                                  </m:acc>
                                </m:e>
                                <m:sup>
                                  <m:r>
                                    <a:rPr lang="es-ES" sz="2400" i="1">
                                      <a:solidFill>
                                        <a:prstClr val="black"/>
                                      </a:solidFill>
                                      <a:latin typeface="Cambria Math" charset="0"/>
                                    </a:rPr>
                                    <m:t>2</m:t>
                                  </m:r>
                                </m:sup>
                              </m:sSup>
                              <m:r>
                                <a:rPr lang="es-ES" sz="2400" i="1">
                                  <a:solidFill>
                                    <a:prstClr val="black"/>
                                  </a:solidFill>
                                  <a:latin typeface="Cambria Math" charset="0"/>
                                </a:rPr>
                                <m:t>𝑑𝑉</m:t>
                              </m:r>
                            </m:e>
                          </m:nary>
                        </m:e>
                      </m:d>
                    </m:oMath>
                  </m:oMathPara>
                </a14:m>
                <a:endParaRPr lang="es-ES_tradnl">
                  <a:solidFill>
                    <a:prstClr val="black"/>
                  </a:solidFill>
                </a:endParaRPr>
              </a:p>
            </p:txBody>
          </p:sp>
        </mc:Choice>
        <mc:Fallback xmlns="">
          <p:sp>
            <p:nvSpPr>
              <p:cNvPr id="14" name="Rectángulo 13"/>
              <p:cNvSpPr>
                <a:spLocks noRot="1" noChangeAspect="1" noMove="1" noResize="1" noEditPoints="1" noAdjustHandles="1" noChangeArrowheads="1" noChangeShapeType="1" noTextEdit="1"/>
              </p:cNvSpPr>
              <p:nvPr/>
            </p:nvSpPr>
            <p:spPr>
              <a:xfrm>
                <a:off x="6276668" y="5721186"/>
                <a:ext cx="2555636" cy="1109471"/>
              </a:xfrm>
              <a:prstGeom prst="rect">
                <a:avLst/>
              </a:prstGeom>
              <a:blipFill>
                <a:blip r:embed="rId8"/>
                <a:stretch>
                  <a:fillRect b="-9890"/>
                </a:stretch>
              </a:blipFill>
            </p:spPr>
            <p:txBody>
              <a:bodyPr/>
              <a:lstStyle/>
              <a:p>
                <a:r>
                  <a:rPr lang="en-US">
                    <a:noFill/>
                  </a:rPr>
                  <a:t> </a:t>
                </a:r>
              </a:p>
            </p:txBody>
          </p:sp>
        </mc:Fallback>
      </mc:AlternateContent>
      <p:cxnSp>
        <p:nvCxnSpPr>
          <p:cNvPr id="16" name="Conector recto 15"/>
          <p:cNvCxnSpPr/>
          <p:nvPr/>
        </p:nvCxnSpPr>
        <p:spPr>
          <a:xfrm>
            <a:off x="3431704" y="2060848"/>
            <a:ext cx="96047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ítulo 1">
            <a:extLst>
              <a:ext uri="{FF2B5EF4-FFF2-40B4-BE49-F238E27FC236}">
                <a16:creationId xmlns:a16="http://schemas.microsoft.com/office/drawing/2014/main" id="{CEA62F55-75E3-45F9-BF5B-CF48C469386B}"/>
              </a:ext>
            </a:extLst>
          </p:cNvPr>
          <p:cNvSpPr>
            <a:spLocks noGrp="1"/>
          </p:cNvSpPr>
          <p:nvPr>
            <p:ph type="title"/>
          </p:nvPr>
        </p:nvSpPr>
        <p:spPr>
          <a:xfrm>
            <a:off x="838200" y="159027"/>
            <a:ext cx="10515600" cy="821634"/>
          </a:xfrm>
        </p:spPr>
        <p:txBody>
          <a:bodyPr/>
          <a:lstStyle/>
          <a:p>
            <a:r>
              <a:rPr lang="es-ES_tradnl" b="1"/>
              <a:t>Trabajo, </a:t>
            </a:r>
            <a:r>
              <a:rPr lang="es-ES_tradnl" b="1" err="1"/>
              <a:t>Energ</a:t>
            </a:r>
            <a:r>
              <a:rPr lang="es-ES" b="1" err="1"/>
              <a:t>ía</a:t>
            </a:r>
            <a:r>
              <a:rPr lang="es-ES" b="1"/>
              <a:t> y Potencia</a:t>
            </a:r>
            <a:endParaRPr lang="es-ES_tradnl" b="1"/>
          </a:p>
        </p:txBody>
      </p:sp>
      <p:pic>
        <p:nvPicPr>
          <p:cNvPr id="3" name="Imagen 2">
            <a:extLst>
              <a:ext uri="{FF2B5EF4-FFF2-40B4-BE49-F238E27FC236}">
                <a16:creationId xmlns:a16="http://schemas.microsoft.com/office/drawing/2014/main" id="{D039427A-51F4-40E7-8947-C7AA18B00BAF}"/>
              </a:ext>
            </a:extLst>
          </p:cNvPr>
          <p:cNvPicPr>
            <a:picLocks noChangeAspect="1"/>
          </p:cNvPicPr>
          <p:nvPr/>
        </p:nvPicPr>
        <p:blipFill rotWithShape="1">
          <a:blip r:embed="rId9"/>
          <a:srcRect l="1629" t="2145" r="2655" b="4518"/>
          <a:stretch/>
        </p:blipFill>
        <p:spPr>
          <a:xfrm>
            <a:off x="10742125" y="103361"/>
            <a:ext cx="1256252" cy="932965"/>
          </a:xfrm>
          <a:prstGeom prst="rect">
            <a:avLst/>
          </a:prstGeom>
        </p:spPr>
      </p:pic>
    </p:spTree>
    <p:extLst>
      <p:ext uri="{BB962C8B-B14F-4D97-AF65-F5344CB8AC3E}">
        <p14:creationId xmlns:p14="http://schemas.microsoft.com/office/powerpoint/2010/main" val="32349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to 5">
            <a:extLst>
              <a:ext uri="{FF2B5EF4-FFF2-40B4-BE49-F238E27FC236}">
                <a16:creationId xmlns:a16="http://schemas.microsoft.com/office/drawing/2014/main" id="{57130090-9552-B644-B1BD-0C5A5FF1571F}"/>
              </a:ext>
            </a:extLst>
          </p:cNvPr>
          <p:cNvGraphicFramePr>
            <a:graphicFrameLocks noChangeAspect="1"/>
          </p:cNvGraphicFramePr>
          <p:nvPr>
            <p:extLst>
              <p:ext uri="{D42A27DB-BD31-4B8C-83A1-F6EECF244321}">
                <p14:modId xmlns:p14="http://schemas.microsoft.com/office/powerpoint/2010/main" val="406163918"/>
              </p:ext>
            </p:extLst>
          </p:nvPr>
        </p:nvGraphicFramePr>
        <p:xfrm>
          <a:off x="456050" y="1692392"/>
          <a:ext cx="11279900" cy="1508008"/>
        </p:xfrm>
        <a:graphic>
          <a:graphicData uri="http://schemas.openxmlformats.org/presentationml/2006/ole">
            <mc:AlternateContent xmlns:mc="http://schemas.openxmlformats.org/markup-compatibility/2006">
              <mc:Choice xmlns:v="urn:schemas-microsoft-com:vml" Requires="v">
                <p:oleObj name="Worksheet" r:id="rId2" imgW="5937386" imgH="793794" progId="Excel.Sheet.12">
                  <p:embed/>
                </p:oleObj>
              </mc:Choice>
              <mc:Fallback>
                <p:oleObj name="Worksheet" r:id="rId2" imgW="5937386" imgH="793794" progId="Excel.Sheet.12">
                  <p:embed/>
                  <p:pic>
                    <p:nvPicPr>
                      <p:cNvPr id="6" name="Objeto 5">
                        <a:extLst>
                          <a:ext uri="{FF2B5EF4-FFF2-40B4-BE49-F238E27FC236}">
                            <a16:creationId xmlns:a16="http://schemas.microsoft.com/office/drawing/2014/main" id="{57130090-9552-B644-B1BD-0C5A5FF1571F}"/>
                          </a:ext>
                        </a:extLst>
                      </p:cNvPr>
                      <p:cNvPicPr/>
                      <p:nvPr/>
                    </p:nvPicPr>
                    <p:blipFill>
                      <a:blip r:embed="rId3"/>
                      <a:stretch>
                        <a:fillRect/>
                      </a:stretch>
                    </p:blipFill>
                    <p:spPr>
                      <a:xfrm>
                        <a:off x="456050" y="1692392"/>
                        <a:ext cx="11279900" cy="1508008"/>
                      </a:xfrm>
                      <a:prstGeom prst="rect">
                        <a:avLst/>
                      </a:prstGeom>
                    </p:spPr>
                  </p:pic>
                </p:oleObj>
              </mc:Fallback>
            </mc:AlternateContent>
          </a:graphicData>
        </a:graphic>
      </p:graphicFrame>
    </p:spTree>
    <p:extLst>
      <p:ext uri="{BB962C8B-B14F-4D97-AF65-F5344CB8AC3E}">
        <p14:creationId xmlns:p14="http://schemas.microsoft.com/office/powerpoint/2010/main" val="1952039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uadroTexto 9"/>
              <p:cNvSpPr txBox="1"/>
              <p:nvPr/>
            </p:nvSpPr>
            <p:spPr>
              <a:xfrm>
                <a:off x="263352" y="1484784"/>
                <a:ext cx="10056023" cy="12915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f>
                        <m:fPr>
                          <m:ctrlPr>
                            <a:rPr lang="es-ES" sz="3200" b="0" i="1" smtClean="0">
                              <a:latin typeface="Cambria Math" panose="02040503050406030204" pitchFamily="18" charset="0"/>
                            </a:rPr>
                          </m:ctrlPr>
                        </m:fPr>
                        <m:num>
                          <m:r>
                            <a:rPr lang="es-ES" sz="3200" b="0" i="1" smtClean="0">
                              <a:latin typeface="Cambria Math" charset="0"/>
                            </a:rPr>
                            <m:t>𝑑</m:t>
                          </m:r>
                        </m:num>
                        <m:den>
                          <m:r>
                            <a:rPr lang="es-ES" sz="3200" b="0" i="1" smtClean="0">
                              <a:latin typeface="Cambria Math" charset="0"/>
                            </a:rPr>
                            <m:t>𝑑𝑡</m:t>
                          </m:r>
                        </m:den>
                      </m:f>
                      <m:nary>
                        <m:naryPr>
                          <m:limLoc m:val="undOvr"/>
                          <m:subHide m:val="on"/>
                          <m:supHide m:val="on"/>
                          <m:ctrlPr>
                            <a:rPr lang="es-ES" sz="3200" i="1">
                              <a:solidFill>
                                <a:prstClr val="black"/>
                              </a:solidFill>
                              <a:latin typeface="Cambria Math" panose="02040503050406030204" pitchFamily="18" charset="0"/>
                            </a:rPr>
                          </m:ctrlPr>
                        </m:naryPr>
                        <m:sub/>
                        <m:sup/>
                        <m:e>
                          <m:d>
                            <m:dPr>
                              <m:ctrlPr>
                                <a:rPr lang="es-ES" sz="3200" b="0" i="1" smtClean="0">
                                  <a:solidFill>
                                    <a:prstClr val="black"/>
                                  </a:solidFill>
                                  <a:latin typeface="Cambria Math" panose="02040503050406030204" pitchFamily="18" charset="0"/>
                                </a:rPr>
                              </m:ctrlPr>
                            </m:dPr>
                            <m:e>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r>
                                    <a:rPr lang="es-ES" sz="3200" b="0" i="1" smtClean="0">
                                      <a:solidFill>
                                        <a:prstClr val="black"/>
                                      </a:solidFill>
                                      <a:latin typeface="Cambria Math" charset="0"/>
                                    </a:rPr>
                                    <m:t>2</m:t>
                                  </m:r>
                                </m:den>
                              </m:f>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𝜖</m:t>
                                  </m:r>
                                </m:e>
                                <m:sub>
                                  <m:r>
                                    <a:rPr lang="es-ES" sz="3200" b="0" i="1" smtClean="0">
                                      <a:solidFill>
                                        <a:prstClr val="black"/>
                                      </a:solidFill>
                                      <a:latin typeface="Cambria Math" charset="0"/>
                                    </a:rPr>
                                    <m:t>0</m:t>
                                  </m:r>
                                </m:sub>
                              </m:sSub>
                              <m:sSup>
                                <m:sSupPr>
                                  <m:ctrlPr>
                                    <a:rPr lang="es-ES" sz="3200" b="0" i="1" smtClean="0">
                                      <a:solidFill>
                                        <a:prstClr val="black"/>
                                      </a:solidFill>
                                      <a:latin typeface="Cambria Math" panose="02040503050406030204" pitchFamily="18" charset="0"/>
                                    </a:rPr>
                                  </m:ctrlPr>
                                </m:sSupPr>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e>
                                <m:sup>
                                  <m:r>
                                    <a:rPr lang="es-ES" sz="3200" b="0" i="1" smtClean="0">
                                      <a:solidFill>
                                        <a:prstClr val="black"/>
                                      </a:solidFill>
                                      <a:latin typeface="Cambria Math" charset="0"/>
                                    </a:rPr>
                                    <m:t>2</m:t>
                                  </m:r>
                                </m:sup>
                              </m:sSup>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r>
                                    <a:rPr lang="es-ES" sz="3200" b="0" i="1" smtClean="0">
                                      <a:solidFill>
                                        <a:prstClr val="black"/>
                                      </a:solidFill>
                                      <a:latin typeface="Cambria Math" charset="0"/>
                                    </a:rPr>
                                    <m:t>2</m:t>
                                  </m:r>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sSup>
                                <m:sSupPr>
                                  <m:ctrlPr>
                                    <a:rPr lang="es-ES" sz="3200" b="0" i="1" smtClean="0">
                                      <a:solidFill>
                                        <a:prstClr val="black"/>
                                      </a:solidFill>
                                      <a:latin typeface="Cambria Math" panose="02040503050406030204" pitchFamily="18" charset="0"/>
                                    </a:rPr>
                                  </m:ctrlPr>
                                </m:sSupPr>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𝐵</m:t>
                                      </m:r>
                                    </m:e>
                                  </m:acc>
                                </m:e>
                                <m:sup>
                                  <m:r>
                                    <a:rPr lang="es-ES" sz="3200" b="0" i="1" smtClean="0">
                                      <a:solidFill>
                                        <a:prstClr val="black"/>
                                      </a:solidFill>
                                      <a:latin typeface="Cambria Math" charset="0"/>
                                    </a:rPr>
                                    <m:t>2</m:t>
                                  </m:r>
                                </m:sup>
                              </m:sSup>
                            </m:e>
                          </m:d>
                          <m:r>
                            <a:rPr lang="es-ES" sz="3200" i="1">
                              <a:solidFill>
                                <a:prstClr val="black"/>
                              </a:solidFill>
                              <a:latin typeface="Cambria Math" charset="0"/>
                            </a:rPr>
                            <m:t> </m:t>
                          </m:r>
                          <m:r>
                            <a:rPr lang="es-ES" sz="3200" i="1">
                              <a:solidFill>
                                <a:prstClr val="black"/>
                              </a:solidFill>
                              <a:latin typeface="Cambria Math" charset="0"/>
                            </a:rPr>
                            <m:t>𝑑𝑉</m:t>
                          </m:r>
                        </m:e>
                      </m:nary>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nary>
                        <m:naryPr>
                          <m:limLoc m:val="undOvr"/>
                          <m:subHide m:val="on"/>
                          <m:supHide m:val="on"/>
                          <m:ctrlPr>
                            <a:rPr lang="es-ES" sz="3200" b="0" i="1" smtClean="0">
                              <a:solidFill>
                                <a:prstClr val="black"/>
                              </a:solidFill>
                              <a:latin typeface="Cambria Math" panose="02040503050406030204" pitchFamily="18" charset="0"/>
                            </a:rPr>
                          </m:ctrlPr>
                        </m:naryPr>
                        <m:sub/>
                        <m:sup/>
                        <m:e>
                          <m:acc>
                            <m:accPr>
                              <m:chr m:val="⃗"/>
                              <m:ctrlPr>
                                <a:rPr lang="es-ES" sz="3200" i="1">
                                  <a:solidFill>
                                    <a:prstClr val="black"/>
                                  </a:solidFill>
                                  <a:latin typeface="Cambria Math" panose="02040503050406030204" pitchFamily="18" charset="0"/>
                                </a:rPr>
                              </m:ctrlPr>
                            </m:accPr>
                            <m:e>
                              <m:r>
                                <a:rPr lang="es-ES" sz="3200">
                                  <a:solidFill>
                                    <a:prstClr val="black"/>
                                  </a:solidFill>
                                  <a:latin typeface="Cambria Math" charset="0"/>
                                </a:rPr>
                                <m:t>𝛻</m:t>
                              </m:r>
                            </m:e>
                          </m:acc>
                          <m:r>
                            <a:rPr lang="es-ES" sz="3200">
                              <a:solidFill>
                                <a:prstClr val="black"/>
                              </a:solidFill>
                              <a:latin typeface="Cambria Math" charset="0"/>
                            </a:rPr>
                            <m:t>·</m:t>
                          </m:r>
                          <m:d>
                            <m:dPr>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𝐵</m:t>
                                  </m:r>
                                </m:e>
                              </m:acc>
                            </m:e>
                          </m:d>
                          <m:r>
                            <a:rPr lang="es-ES" sz="3200" b="0" i="1" smtClean="0">
                              <a:solidFill>
                                <a:prstClr val="black"/>
                              </a:solidFill>
                              <a:latin typeface="Cambria Math" charset="0"/>
                            </a:rPr>
                            <m:t>𝑑𝑉</m:t>
                          </m:r>
                        </m:e>
                      </m:nary>
                    </m:oMath>
                  </m:oMathPara>
                </a14:m>
                <a:endParaRPr lang="es-ES_tradnl" sz="3200"/>
              </a:p>
            </p:txBody>
          </p:sp>
        </mc:Choice>
        <mc:Fallback xmlns="">
          <p:sp>
            <p:nvSpPr>
              <p:cNvPr id="10" name="CuadroTexto 9"/>
              <p:cNvSpPr txBox="1">
                <a:spLocks noRot="1" noChangeAspect="1" noMove="1" noResize="1" noEditPoints="1" noAdjustHandles="1" noChangeArrowheads="1" noChangeShapeType="1" noTextEdit="1"/>
              </p:cNvSpPr>
              <p:nvPr/>
            </p:nvSpPr>
            <p:spPr>
              <a:xfrm>
                <a:off x="263352" y="1484784"/>
                <a:ext cx="10056023" cy="1291572"/>
              </a:xfrm>
              <a:prstGeom prst="rect">
                <a:avLst/>
              </a:prstGeom>
              <a:blipFill>
                <a:blip r:embed="rId2"/>
                <a:stretch>
                  <a:fillRect r="-485"/>
                </a:stretch>
              </a:blipFill>
            </p:spPr>
            <p:txBody>
              <a:bodyPr/>
              <a:lstStyle/>
              <a:p>
                <a:r>
                  <a:rPr lang="en-US">
                    <a:noFill/>
                  </a:rPr>
                  <a:t> </a:t>
                </a:r>
              </a:p>
            </p:txBody>
          </p:sp>
        </mc:Fallback>
      </mc:AlternateContent>
      <p:sp>
        <p:nvSpPr>
          <p:cNvPr id="15" name="CuadroTexto 14"/>
          <p:cNvSpPr txBox="1"/>
          <p:nvPr/>
        </p:nvSpPr>
        <p:spPr>
          <a:xfrm>
            <a:off x="7680176" y="3280479"/>
            <a:ext cx="2131224" cy="584775"/>
          </a:xfrm>
          <a:prstGeom prst="rect">
            <a:avLst/>
          </a:prstGeom>
          <a:noFill/>
        </p:spPr>
        <p:txBody>
          <a:bodyPr wrap="none" rtlCol="0">
            <a:spAutoFit/>
          </a:bodyPr>
          <a:lstStyle/>
          <a:p>
            <a:r>
              <a:rPr lang="es-ES_tradnl" sz="3200"/>
              <a:t>Divergencia</a:t>
            </a: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00" y="3133574"/>
            <a:ext cx="3930108" cy="878587"/>
          </a:xfrm>
          <a:prstGeom prst="rect">
            <a:avLst/>
          </a:prstGeom>
        </p:spPr>
      </p:pic>
      <mc:AlternateContent xmlns:mc="http://schemas.openxmlformats.org/markup-compatibility/2006" xmlns:a14="http://schemas.microsoft.com/office/drawing/2010/main">
        <mc:Choice Requires="a14">
          <p:sp>
            <p:nvSpPr>
              <p:cNvPr id="17" name="CuadroTexto 16"/>
              <p:cNvSpPr txBox="1"/>
              <p:nvPr/>
            </p:nvSpPr>
            <p:spPr>
              <a:xfrm>
                <a:off x="1055440" y="4364788"/>
                <a:ext cx="9924255" cy="12915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f>
                        <m:fPr>
                          <m:ctrlPr>
                            <a:rPr lang="es-ES" sz="3200" b="0" i="1" smtClean="0">
                              <a:latin typeface="Cambria Math" panose="02040503050406030204" pitchFamily="18" charset="0"/>
                            </a:rPr>
                          </m:ctrlPr>
                        </m:fPr>
                        <m:num>
                          <m:r>
                            <a:rPr lang="es-ES" sz="3200" b="0" i="1" smtClean="0">
                              <a:latin typeface="Cambria Math" charset="0"/>
                            </a:rPr>
                            <m:t>𝑑</m:t>
                          </m:r>
                        </m:num>
                        <m:den>
                          <m:r>
                            <a:rPr lang="es-ES" sz="3200" b="0" i="1" smtClean="0">
                              <a:latin typeface="Cambria Math" charset="0"/>
                            </a:rPr>
                            <m:t>𝑑𝑡</m:t>
                          </m:r>
                        </m:den>
                      </m:f>
                      <m:nary>
                        <m:naryPr>
                          <m:limLoc m:val="undOvr"/>
                          <m:subHide m:val="on"/>
                          <m:supHide m:val="on"/>
                          <m:ctrlPr>
                            <a:rPr lang="es-ES" sz="3200" i="1">
                              <a:solidFill>
                                <a:prstClr val="black"/>
                              </a:solidFill>
                              <a:latin typeface="Cambria Math" panose="02040503050406030204" pitchFamily="18" charset="0"/>
                            </a:rPr>
                          </m:ctrlPr>
                        </m:naryPr>
                        <m:sub/>
                        <m:sup/>
                        <m:e>
                          <m:d>
                            <m:dPr>
                              <m:ctrlPr>
                                <a:rPr lang="es-ES" sz="3200" b="0" i="1" smtClean="0">
                                  <a:solidFill>
                                    <a:prstClr val="black"/>
                                  </a:solidFill>
                                  <a:latin typeface="Cambria Math" panose="02040503050406030204" pitchFamily="18" charset="0"/>
                                </a:rPr>
                              </m:ctrlPr>
                            </m:dPr>
                            <m:e>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r>
                                    <a:rPr lang="es-ES" sz="3200" b="0" i="1" smtClean="0">
                                      <a:solidFill>
                                        <a:prstClr val="black"/>
                                      </a:solidFill>
                                      <a:latin typeface="Cambria Math" charset="0"/>
                                    </a:rPr>
                                    <m:t>2</m:t>
                                  </m:r>
                                </m:den>
                              </m:f>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𝜖</m:t>
                                  </m:r>
                                </m:e>
                                <m:sub>
                                  <m:r>
                                    <a:rPr lang="es-ES" sz="3200" b="0" i="1" smtClean="0">
                                      <a:solidFill>
                                        <a:prstClr val="black"/>
                                      </a:solidFill>
                                      <a:latin typeface="Cambria Math" charset="0"/>
                                    </a:rPr>
                                    <m:t>0</m:t>
                                  </m:r>
                                </m:sub>
                              </m:sSub>
                              <m:sSup>
                                <m:sSupPr>
                                  <m:ctrlPr>
                                    <a:rPr lang="es-ES" sz="3200" b="0" i="1" smtClean="0">
                                      <a:solidFill>
                                        <a:prstClr val="black"/>
                                      </a:solidFill>
                                      <a:latin typeface="Cambria Math" panose="02040503050406030204" pitchFamily="18" charset="0"/>
                                    </a:rPr>
                                  </m:ctrlPr>
                                </m:sSupPr>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e>
                                <m:sup>
                                  <m:r>
                                    <a:rPr lang="es-ES" sz="3200" b="0" i="1" smtClean="0">
                                      <a:solidFill>
                                        <a:prstClr val="black"/>
                                      </a:solidFill>
                                      <a:latin typeface="Cambria Math" charset="0"/>
                                    </a:rPr>
                                    <m:t>2</m:t>
                                  </m:r>
                                </m:sup>
                              </m:sSup>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r>
                                    <a:rPr lang="es-ES" sz="3200" b="0" i="1" smtClean="0">
                                      <a:solidFill>
                                        <a:prstClr val="black"/>
                                      </a:solidFill>
                                      <a:latin typeface="Cambria Math" charset="0"/>
                                    </a:rPr>
                                    <m:t>2</m:t>
                                  </m:r>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sSup>
                                <m:sSupPr>
                                  <m:ctrlPr>
                                    <a:rPr lang="es-ES" sz="3200" b="0" i="1" smtClean="0">
                                      <a:solidFill>
                                        <a:prstClr val="black"/>
                                      </a:solidFill>
                                      <a:latin typeface="Cambria Math" panose="02040503050406030204" pitchFamily="18" charset="0"/>
                                    </a:rPr>
                                  </m:ctrlPr>
                                </m:sSupPr>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𝐵</m:t>
                                      </m:r>
                                    </m:e>
                                  </m:acc>
                                </m:e>
                                <m:sup>
                                  <m:r>
                                    <a:rPr lang="es-ES" sz="3200" b="0" i="1" smtClean="0">
                                      <a:solidFill>
                                        <a:prstClr val="black"/>
                                      </a:solidFill>
                                      <a:latin typeface="Cambria Math" charset="0"/>
                                    </a:rPr>
                                    <m:t>2</m:t>
                                  </m:r>
                                </m:sup>
                              </m:sSup>
                            </m:e>
                          </m:d>
                          <m:r>
                            <a:rPr lang="es-ES" sz="3200" i="1">
                              <a:solidFill>
                                <a:prstClr val="black"/>
                              </a:solidFill>
                              <a:latin typeface="Cambria Math" charset="0"/>
                            </a:rPr>
                            <m:t> </m:t>
                          </m:r>
                          <m:r>
                            <a:rPr lang="es-ES" sz="3200" i="1">
                              <a:solidFill>
                                <a:prstClr val="black"/>
                              </a:solidFill>
                              <a:latin typeface="Cambria Math" charset="0"/>
                            </a:rPr>
                            <m:t>𝑑𝑉</m:t>
                          </m:r>
                        </m:e>
                      </m:nary>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nary>
                        <m:naryPr>
                          <m:chr m:val="∮"/>
                          <m:limLoc m:val="undOvr"/>
                          <m:subHide m:val="on"/>
                          <m:supHide m:val="on"/>
                          <m:ctrlPr>
                            <a:rPr lang="es-ES" sz="3200" b="0" i="1" smtClean="0">
                              <a:solidFill>
                                <a:prstClr val="black"/>
                              </a:solidFill>
                              <a:latin typeface="Cambria Math" panose="02040503050406030204" pitchFamily="18" charset="0"/>
                            </a:rPr>
                          </m:ctrlPr>
                        </m:naryPr>
                        <m:sub/>
                        <m:sup/>
                        <m:e>
                          <m:d>
                            <m:dPr>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𝐵</m:t>
                                  </m:r>
                                </m:e>
                              </m:acc>
                            </m:e>
                          </m:d>
                          <m:r>
                            <a:rPr lang="es-ES" sz="3200" i="1">
                              <a:solidFill>
                                <a:prstClr val="black"/>
                              </a:solidFill>
                              <a:latin typeface="Cambria Math" charset="0"/>
                            </a:rPr>
                            <m:t>·</m:t>
                          </m:r>
                          <m:r>
                            <a:rPr lang="es-ES" sz="3200" i="1">
                              <a:solidFill>
                                <a:prstClr val="black"/>
                              </a:solidFill>
                              <a:latin typeface="Cambria Math" charset="0"/>
                            </a:rPr>
                            <m:t>𝑑</m:t>
                          </m:r>
                          <m:acc>
                            <m:accPr>
                              <m:chr m:val="⃗"/>
                              <m:ctrlPr>
                                <a:rPr lang="es-ES" sz="3200" i="1">
                                  <a:solidFill>
                                    <a:prstClr val="black"/>
                                  </a:solidFill>
                                  <a:latin typeface="Cambria Math" panose="02040503050406030204" pitchFamily="18" charset="0"/>
                                </a:rPr>
                              </m:ctrlPr>
                            </m:accPr>
                            <m:e>
                              <m:r>
                                <a:rPr lang="es-ES" sz="3200" b="0" i="1" smtClean="0">
                                  <a:solidFill>
                                    <a:prstClr val="black"/>
                                  </a:solidFill>
                                  <a:latin typeface="Cambria Math" charset="0"/>
                                </a:rPr>
                                <m:t>𝑎</m:t>
                              </m:r>
                            </m:e>
                          </m:acc>
                        </m:e>
                      </m:nary>
                    </m:oMath>
                  </m:oMathPara>
                </a14:m>
                <a:endParaRPr lang="es-ES_tradnl" sz="3200"/>
              </a:p>
            </p:txBody>
          </p:sp>
        </mc:Choice>
        <mc:Fallback xmlns="">
          <p:sp>
            <p:nvSpPr>
              <p:cNvPr id="17" name="CuadroTexto 16"/>
              <p:cNvSpPr txBox="1">
                <a:spLocks noRot="1" noChangeAspect="1" noMove="1" noResize="1" noEditPoints="1" noAdjustHandles="1" noChangeArrowheads="1" noChangeShapeType="1" noTextEdit="1"/>
              </p:cNvSpPr>
              <p:nvPr/>
            </p:nvSpPr>
            <p:spPr>
              <a:xfrm>
                <a:off x="1055440" y="4364788"/>
                <a:ext cx="9924255" cy="1291572"/>
              </a:xfrm>
              <a:prstGeom prst="rect">
                <a:avLst/>
              </a:prstGeom>
              <a:blipFill>
                <a:blip r:embed="rId4"/>
                <a:stretch>
                  <a:fillRect/>
                </a:stretch>
              </a:blipFill>
            </p:spPr>
            <p:txBody>
              <a:bodyPr/>
              <a:lstStyle/>
              <a:p>
                <a:r>
                  <a:rPr lang="en-US">
                    <a:noFill/>
                  </a:rPr>
                  <a:t> </a:t>
                </a:r>
              </a:p>
            </p:txBody>
          </p:sp>
        </mc:Fallback>
      </mc:AlternateContent>
      <p:cxnSp>
        <p:nvCxnSpPr>
          <p:cNvPr id="5" name="Conector recto 4"/>
          <p:cNvCxnSpPr>
            <a:cxnSpLocks/>
          </p:cNvCxnSpPr>
          <p:nvPr/>
        </p:nvCxnSpPr>
        <p:spPr>
          <a:xfrm>
            <a:off x="3679999" y="5513140"/>
            <a:ext cx="265506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a:cxnSpLocks/>
          </p:cNvCxnSpPr>
          <p:nvPr/>
        </p:nvCxnSpPr>
        <p:spPr>
          <a:xfrm>
            <a:off x="7712467" y="5656360"/>
            <a:ext cx="3985120"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CuadroTexto 3"/>
          <p:cNvSpPr txBox="1"/>
          <p:nvPr/>
        </p:nvSpPr>
        <p:spPr>
          <a:xfrm>
            <a:off x="2774859" y="5600593"/>
            <a:ext cx="4465344" cy="830997"/>
          </a:xfrm>
          <a:prstGeom prst="rect">
            <a:avLst/>
          </a:prstGeom>
          <a:noFill/>
        </p:spPr>
        <p:txBody>
          <a:bodyPr wrap="square" rtlCol="0">
            <a:spAutoFit/>
          </a:bodyPr>
          <a:lstStyle/>
          <a:p>
            <a:pPr algn="ctr"/>
            <a:r>
              <a:rPr lang="es-ES_tradnl" sz="2400" b="1">
                <a:solidFill>
                  <a:srgbClr val="00B050"/>
                </a:solidFill>
              </a:rPr>
              <a:t>Densidad de </a:t>
            </a:r>
            <a:r>
              <a:rPr lang="es-ES_tradnl" sz="2400" b="1" err="1">
                <a:solidFill>
                  <a:srgbClr val="00B050"/>
                </a:solidFill>
              </a:rPr>
              <a:t>energ</a:t>
            </a:r>
            <a:r>
              <a:rPr lang="es-ES" sz="2400" b="1" err="1">
                <a:solidFill>
                  <a:srgbClr val="00B050"/>
                </a:solidFill>
              </a:rPr>
              <a:t>ía</a:t>
            </a:r>
            <a:r>
              <a:rPr lang="es-ES" sz="2400" b="1">
                <a:solidFill>
                  <a:srgbClr val="00B050"/>
                </a:solidFill>
              </a:rPr>
              <a:t> almacenada por los campos electrostáticos</a:t>
            </a:r>
            <a:endParaRPr lang="es-ES_tradnl" sz="2400" b="1">
              <a:solidFill>
                <a:srgbClr val="00B050"/>
              </a:solidFill>
            </a:endParaRPr>
          </a:p>
        </p:txBody>
      </p:sp>
      <p:sp>
        <p:nvSpPr>
          <p:cNvPr id="11" name="CuadroTexto 10"/>
          <p:cNvSpPr txBox="1"/>
          <p:nvPr/>
        </p:nvSpPr>
        <p:spPr>
          <a:xfrm>
            <a:off x="7712467" y="5747603"/>
            <a:ext cx="4115519" cy="1200329"/>
          </a:xfrm>
          <a:prstGeom prst="rect">
            <a:avLst/>
          </a:prstGeom>
          <a:noFill/>
        </p:spPr>
        <p:txBody>
          <a:bodyPr wrap="square" rtlCol="0">
            <a:spAutoFit/>
          </a:bodyPr>
          <a:lstStyle/>
          <a:p>
            <a:pPr algn="ctr"/>
            <a:r>
              <a:rPr lang="es-ES_tradnl" sz="2400" b="1">
                <a:solidFill>
                  <a:srgbClr val="7030A0"/>
                </a:solidFill>
              </a:rPr>
              <a:t>Flujo de </a:t>
            </a:r>
            <a:r>
              <a:rPr lang="es-ES_tradnl" sz="2400" b="1" err="1">
                <a:solidFill>
                  <a:srgbClr val="7030A0"/>
                </a:solidFill>
              </a:rPr>
              <a:t>energ</a:t>
            </a:r>
            <a:r>
              <a:rPr lang="es-ES" sz="2400" b="1" err="1">
                <a:solidFill>
                  <a:srgbClr val="7030A0"/>
                </a:solidFill>
              </a:rPr>
              <a:t>ía</a:t>
            </a:r>
            <a:r>
              <a:rPr lang="es-ES" sz="2400" b="1">
                <a:solidFill>
                  <a:srgbClr val="7030A0"/>
                </a:solidFill>
              </a:rPr>
              <a:t>: Energía  por unidad de tiempo que atraviesa el  área</a:t>
            </a:r>
            <a:endParaRPr lang="es-ES_tradnl" sz="2400" b="1">
              <a:solidFill>
                <a:srgbClr val="7030A0"/>
              </a:solidFill>
            </a:endParaRPr>
          </a:p>
        </p:txBody>
      </p:sp>
      <p:sp>
        <p:nvSpPr>
          <p:cNvPr id="13" name="Título 1">
            <a:extLst>
              <a:ext uri="{FF2B5EF4-FFF2-40B4-BE49-F238E27FC236}">
                <a16:creationId xmlns:a16="http://schemas.microsoft.com/office/drawing/2014/main" id="{8B7B576B-463A-448A-B524-3724217E2A8D}"/>
              </a:ext>
            </a:extLst>
          </p:cNvPr>
          <p:cNvSpPr>
            <a:spLocks noGrp="1"/>
          </p:cNvSpPr>
          <p:nvPr>
            <p:ph type="title"/>
          </p:nvPr>
        </p:nvSpPr>
        <p:spPr>
          <a:xfrm>
            <a:off x="838200" y="159027"/>
            <a:ext cx="10515600" cy="821634"/>
          </a:xfrm>
        </p:spPr>
        <p:txBody>
          <a:bodyPr/>
          <a:lstStyle/>
          <a:p>
            <a:r>
              <a:rPr lang="es-ES_tradnl" b="1"/>
              <a:t>Trabajo, </a:t>
            </a:r>
            <a:r>
              <a:rPr lang="es-ES_tradnl" b="1" err="1"/>
              <a:t>Energ</a:t>
            </a:r>
            <a:r>
              <a:rPr lang="es-ES" b="1" err="1"/>
              <a:t>ía</a:t>
            </a:r>
            <a:r>
              <a:rPr lang="es-ES" b="1"/>
              <a:t> y Potencia</a:t>
            </a:r>
            <a:endParaRPr lang="es-ES_tradnl" b="1"/>
          </a:p>
        </p:txBody>
      </p:sp>
      <p:pic>
        <p:nvPicPr>
          <p:cNvPr id="3" name="Imagen 2">
            <a:extLst>
              <a:ext uri="{FF2B5EF4-FFF2-40B4-BE49-F238E27FC236}">
                <a16:creationId xmlns:a16="http://schemas.microsoft.com/office/drawing/2014/main" id="{21D4D4ED-B1A7-47F6-91FB-1F76F21C0F64}"/>
              </a:ext>
            </a:extLst>
          </p:cNvPr>
          <p:cNvPicPr>
            <a:picLocks noChangeAspect="1"/>
          </p:cNvPicPr>
          <p:nvPr/>
        </p:nvPicPr>
        <p:blipFill rotWithShape="1">
          <a:blip r:embed="rId5"/>
          <a:srcRect l="1629" t="2145" r="2655" b="4518"/>
          <a:stretch/>
        </p:blipFill>
        <p:spPr>
          <a:xfrm>
            <a:off x="10742125" y="103361"/>
            <a:ext cx="1256252" cy="932965"/>
          </a:xfrm>
          <a:prstGeom prst="rect">
            <a:avLst/>
          </a:prstGeom>
        </p:spPr>
      </p:pic>
    </p:spTree>
    <p:extLst>
      <p:ext uri="{BB962C8B-B14F-4D97-AF65-F5344CB8AC3E}">
        <p14:creationId xmlns:p14="http://schemas.microsoft.com/office/powerpoint/2010/main" val="90134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7" grpId="0"/>
      <p:bldP spid="4"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b="1"/>
              <a:t>Trabajo, </a:t>
            </a:r>
            <a:r>
              <a:rPr lang="es-ES_tradnl" b="1" err="1"/>
              <a:t>Energ</a:t>
            </a:r>
            <a:r>
              <a:rPr lang="es-ES" b="1" err="1"/>
              <a:t>ía</a:t>
            </a:r>
            <a:r>
              <a:rPr lang="es-ES" b="1"/>
              <a:t> y Potencia - </a:t>
            </a:r>
            <a:r>
              <a:rPr lang="es-ES_tradnl" b="1"/>
              <a:t>Teorema de </a:t>
            </a:r>
            <a:r>
              <a:rPr lang="es-ES_tradnl" b="1" err="1"/>
              <a:t>Poynting</a:t>
            </a:r>
            <a:endParaRPr lang="es-ES_tradnl"/>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A0F7D813-210C-47FB-A429-2DE93DD87DD6}"/>
                  </a:ext>
                </a:extLst>
              </p:cNvPr>
              <p:cNvSpPr txBox="1"/>
              <p:nvPr/>
            </p:nvSpPr>
            <p:spPr>
              <a:xfrm>
                <a:off x="1311181" y="1700492"/>
                <a:ext cx="9924255" cy="12915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s-ES" sz="3200" b="0" i="1" smtClean="0">
                              <a:latin typeface="Cambria Math" panose="02040503050406030204" pitchFamily="18" charset="0"/>
                            </a:rPr>
                          </m:ctrlPr>
                        </m:fPr>
                        <m:num>
                          <m:r>
                            <a:rPr lang="es-ES" sz="3200" b="0" i="1" smtClean="0">
                              <a:latin typeface="Cambria Math" charset="0"/>
                            </a:rPr>
                            <m:t>𝑑𝑊</m:t>
                          </m:r>
                        </m:num>
                        <m:den>
                          <m:r>
                            <a:rPr lang="es-ES" sz="3200" b="0" i="1" smtClean="0">
                              <a:latin typeface="Cambria Math" charset="0"/>
                            </a:rPr>
                            <m:t>𝑑𝑡</m:t>
                          </m:r>
                        </m:den>
                      </m:f>
                      <m:r>
                        <a:rPr lang="es-ES" sz="3200" b="0" i="1" smtClean="0">
                          <a:latin typeface="Cambria Math" charset="0"/>
                        </a:rPr>
                        <m:t>=−</m:t>
                      </m:r>
                      <m:f>
                        <m:fPr>
                          <m:ctrlPr>
                            <a:rPr lang="es-ES" sz="3200" b="0" i="1" smtClean="0">
                              <a:latin typeface="Cambria Math" panose="02040503050406030204" pitchFamily="18" charset="0"/>
                            </a:rPr>
                          </m:ctrlPr>
                        </m:fPr>
                        <m:num>
                          <m:r>
                            <a:rPr lang="es-ES" sz="3200" b="0" i="1" smtClean="0">
                              <a:latin typeface="Cambria Math" charset="0"/>
                            </a:rPr>
                            <m:t>𝑑</m:t>
                          </m:r>
                        </m:num>
                        <m:den>
                          <m:r>
                            <a:rPr lang="es-ES" sz="3200" b="0" i="1" smtClean="0">
                              <a:latin typeface="Cambria Math" charset="0"/>
                            </a:rPr>
                            <m:t>𝑑𝑡</m:t>
                          </m:r>
                        </m:den>
                      </m:f>
                      <m:nary>
                        <m:naryPr>
                          <m:limLoc m:val="undOvr"/>
                          <m:subHide m:val="on"/>
                          <m:supHide m:val="on"/>
                          <m:ctrlPr>
                            <a:rPr lang="es-ES" sz="3200" i="1">
                              <a:solidFill>
                                <a:prstClr val="black"/>
                              </a:solidFill>
                              <a:latin typeface="Cambria Math" panose="02040503050406030204" pitchFamily="18" charset="0"/>
                            </a:rPr>
                          </m:ctrlPr>
                        </m:naryPr>
                        <m:sub/>
                        <m:sup/>
                        <m:e>
                          <m:d>
                            <m:dPr>
                              <m:ctrlPr>
                                <a:rPr lang="es-ES" sz="3200" b="0" i="1" smtClean="0">
                                  <a:solidFill>
                                    <a:prstClr val="black"/>
                                  </a:solidFill>
                                  <a:latin typeface="Cambria Math" panose="02040503050406030204" pitchFamily="18" charset="0"/>
                                </a:rPr>
                              </m:ctrlPr>
                            </m:dPr>
                            <m:e>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r>
                                    <a:rPr lang="es-ES" sz="3200" b="0" i="1" smtClean="0">
                                      <a:solidFill>
                                        <a:prstClr val="black"/>
                                      </a:solidFill>
                                      <a:latin typeface="Cambria Math" charset="0"/>
                                    </a:rPr>
                                    <m:t>2</m:t>
                                  </m:r>
                                </m:den>
                              </m:f>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𝜖</m:t>
                                  </m:r>
                                </m:e>
                                <m:sub>
                                  <m:r>
                                    <a:rPr lang="es-ES" sz="3200" b="0" i="1" smtClean="0">
                                      <a:solidFill>
                                        <a:prstClr val="black"/>
                                      </a:solidFill>
                                      <a:latin typeface="Cambria Math" charset="0"/>
                                    </a:rPr>
                                    <m:t>0</m:t>
                                  </m:r>
                                </m:sub>
                              </m:sSub>
                              <m:sSup>
                                <m:sSupPr>
                                  <m:ctrlPr>
                                    <a:rPr lang="es-ES" sz="3200" b="0" i="1" smtClean="0">
                                      <a:solidFill>
                                        <a:prstClr val="black"/>
                                      </a:solidFill>
                                      <a:latin typeface="Cambria Math" panose="02040503050406030204" pitchFamily="18" charset="0"/>
                                    </a:rPr>
                                  </m:ctrlPr>
                                </m:sSupPr>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e>
                                <m:sup>
                                  <m:r>
                                    <a:rPr lang="es-ES" sz="3200" b="0" i="1" smtClean="0">
                                      <a:solidFill>
                                        <a:prstClr val="black"/>
                                      </a:solidFill>
                                      <a:latin typeface="Cambria Math" charset="0"/>
                                    </a:rPr>
                                    <m:t>2</m:t>
                                  </m:r>
                                </m:sup>
                              </m:sSup>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r>
                                    <a:rPr lang="es-ES" sz="3200" b="0" i="1" smtClean="0">
                                      <a:solidFill>
                                        <a:prstClr val="black"/>
                                      </a:solidFill>
                                      <a:latin typeface="Cambria Math" charset="0"/>
                                    </a:rPr>
                                    <m:t>2</m:t>
                                  </m:r>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sSup>
                                <m:sSupPr>
                                  <m:ctrlPr>
                                    <a:rPr lang="es-ES" sz="3200" b="0" i="1" smtClean="0">
                                      <a:solidFill>
                                        <a:prstClr val="black"/>
                                      </a:solidFill>
                                      <a:latin typeface="Cambria Math" panose="02040503050406030204" pitchFamily="18" charset="0"/>
                                    </a:rPr>
                                  </m:ctrlPr>
                                </m:sSupPr>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𝐵</m:t>
                                      </m:r>
                                    </m:e>
                                  </m:acc>
                                </m:e>
                                <m:sup>
                                  <m:r>
                                    <a:rPr lang="es-ES" sz="3200" b="0" i="1" smtClean="0">
                                      <a:solidFill>
                                        <a:prstClr val="black"/>
                                      </a:solidFill>
                                      <a:latin typeface="Cambria Math" charset="0"/>
                                    </a:rPr>
                                    <m:t>2</m:t>
                                  </m:r>
                                </m:sup>
                              </m:sSup>
                            </m:e>
                          </m:d>
                          <m:r>
                            <a:rPr lang="es-ES" sz="3200" i="1">
                              <a:solidFill>
                                <a:prstClr val="black"/>
                              </a:solidFill>
                              <a:latin typeface="Cambria Math" charset="0"/>
                            </a:rPr>
                            <m:t> </m:t>
                          </m:r>
                          <m:r>
                            <a:rPr lang="es-ES" sz="3200" i="1">
                              <a:solidFill>
                                <a:prstClr val="black"/>
                              </a:solidFill>
                              <a:latin typeface="Cambria Math" charset="0"/>
                            </a:rPr>
                            <m:t>𝑑𝑉</m:t>
                          </m:r>
                        </m:e>
                      </m:nary>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nary>
                        <m:naryPr>
                          <m:chr m:val="∮"/>
                          <m:limLoc m:val="undOvr"/>
                          <m:subHide m:val="on"/>
                          <m:supHide m:val="on"/>
                          <m:ctrlPr>
                            <a:rPr lang="es-ES" sz="3200" b="0" i="1" smtClean="0">
                              <a:solidFill>
                                <a:prstClr val="black"/>
                              </a:solidFill>
                              <a:latin typeface="Cambria Math" panose="02040503050406030204" pitchFamily="18" charset="0"/>
                            </a:rPr>
                          </m:ctrlPr>
                        </m:naryPr>
                        <m:sub/>
                        <m:sup/>
                        <m:e>
                          <m:d>
                            <m:dPr>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𝐵</m:t>
                                  </m:r>
                                </m:e>
                              </m:acc>
                            </m:e>
                          </m:d>
                          <m:r>
                            <a:rPr lang="es-ES" sz="3200" i="1">
                              <a:solidFill>
                                <a:prstClr val="black"/>
                              </a:solidFill>
                              <a:latin typeface="Cambria Math" charset="0"/>
                            </a:rPr>
                            <m:t>·</m:t>
                          </m:r>
                          <m:r>
                            <a:rPr lang="es-ES" sz="3200" i="1">
                              <a:solidFill>
                                <a:prstClr val="black"/>
                              </a:solidFill>
                              <a:latin typeface="Cambria Math" charset="0"/>
                            </a:rPr>
                            <m:t>𝑑</m:t>
                          </m:r>
                          <m:acc>
                            <m:accPr>
                              <m:chr m:val="⃗"/>
                              <m:ctrlPr>
                                <a:rPr lang="es-ES" sz="3200" i="1">
                                  <a:solidFill>
                                    <a:prstClr val="black"/>
                                  </a:solidFill>
                                  <a:latin typeface="Cambria Math" panose="02040503050406030204" pitchFamily="18" charset="0"/>
                                </a:rPr>
                              </m:ctrlPr>
                            </m:accPr>
                            <m:e>
                              <m:r>
                                <a:rPr lang="es-ES" sz="3200" b="0" i="1" smtClean="0">
                                  <a:solidFill>
                                    <a:prstClr val="black"/>
                                  </a:solidFill>
                                  <a:latin typeface="Cambria Math" charset="0"/>
                                </a:rPr>
                                <m:t>𝑎</m:t>
                              </m:r>
                            </m:e>
                          </m:acc>
                        </m:e>
                      </m:nary>
                    </m:oMath>
                  </m:oMathPara>
                </a14:m>
                <a:endParaRPr lang="es-ES_tradnl" sz="3200"/>
              </a:p>
            </p:txBody>
          </p:sp>
        </mc:Choice>
        <mc:Fallback xmlns="">
          <p:sp>
            <p:nvSpPr>
              <p:cNvPr id="11" name="CuadroTexto 10">
                <a:extLst>
                  <a:ext uri="{FF2B5EF4-FFF2-40B4-BE49-F238E27FC236}">
                    <a16:creationId xmlns:a16="http://schemas.microsoft.com/office/drawing/2014/main" id="{A0F7D813-210C-47FB-A429-2DE93DD87DD6}"/>
                  </a:ext>
                </a:extLst>
              </p:cNvPr>
              <p:cNvSpPr txBox="1">
                <a:spLocks noRot="1" noChangeAspect="1" noMove="1" noResize="1" noEditPoints="1" noAdjustHandles="1" noChangeArrowheads="1" noChangeShapeType="1" noTextEdit="1"/>
              </p:cNvSpPr>
              <p:nvPr/>
            </p:nvSpPr>
            <p:spPr>
              <a:xfrm>
                <a:off x="1311181" y="1700492"/>
                <a:ext cx="9924255" cy="1291572"/>
              </a:xfrm>
              <a:prstGeom prst="rect">
                <a:avLst/>
              </a:prstGeom>
              <a:blipFill>
                <a:blip r:embed="rId2"/>
                <a:stretch>
                  <a:fillRect/>
                </a:stretch>
              </a:blipFill>
            </p:spPr>
            <p:txBody>
              <a:bodyPr/>
              <a:lstStyle/>
              <a:p>
                <a:r>
                  <a:rPr lang="en-US">
                    <a:noFill/>
                  </a:rPr>
                  <a:t> </a:t>
                </a:r>
              </a:p>
            </p:txBody>
          </p:sp>
        </mc:Fallback>
      </mc:AlternateContent>
      <p:grpSp>
        <p:nvGrpSpPr>
          <p:cNvPr id="8" name="Grupo 7">
            <a:extLst>
              <a:ext uri="{FF2B5EF4-FFF2-40B4-BE49-F238E27FC236}">
                <a16:creationId xmlns:a16="http://schemas.microsoft.com/office/drawing/2014/main" id="{1E583FEC-E6C3-F3E6-4B4B-538CE6B0091F}"/>
              </a:ext>
            </a:extLst>
          </p:cNvPr>
          <p:cNvGrpSpPr/>
          <p:nvPr/>
        </p:nvGrpSpPr>
        <p:grpSpPr>
          <a:xfrm>
            <a:off x="3269219" y="2943582"/>
            <a:ext cx="4465344" cy="903005"/>
            <a:chOff x="2278728" y="2788840"/>
            <a:chExt cx="4465344" cy="903005"/>
          </a:xfrm>
        </p:grpSpPr>
        <p:cxnSp>
          <p:nvCxnSpPr>
            <p:cNvPr id="12" name="Conector recto 11">
              <a:extLst>
                <a:ext uri="{FF2B5EF4-FFF2-40B4-BE49-F238E27FC236}">
                  <a16:creationId xmlns:a16="http://schemas.microsoft.com/office/drawing/2014/main" id="{AC712A9B-D021-412A-B3E7-58DE7468F4F7}"/>
                </a:ext>
              </a:extLst>
            </p:cNvPr>
            <p:cNvCxnSpPr>
              <a:cxnSpLocks/>
            </p:cNvCxnSpPr>
            <p:nvPr/>
          </p:nvCxnSpPr>
          <p:spPr>
            <a:xfrm>
              <a:off x="2976525" y="2788840"/>
              <a:ext cx="27783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C651A750-3A28-4DF1-A8DC-2B830AA2D606}"/>
                </a:ext>
              </a:extLst>
            </p:cNvPr>
            <p:cNvSpPr txBox="1"/>
            <p:nvPr/>
          </p:nvSpPr>
          <p:spPr>
            <a:xfrm>
              <a:off x="2278728" y="2860848"/>
              <a:ext cx="4465344" cy="830997"/>
            </a:xfrm>
            <a:prstGeom prst="rect">
              <a:avLst/>
            </a:prstGeom>
            <a:noFill/>
          </p:spPr>
          <p:txBody>
            <a:bodyPr wrap="square" rtlCol="0">
              <a:spAutoFit/>
            </a:bodyPr>
            <a:lstStyle/>
            <a:p>
              <a:pPr algn="ctr"/>
              <a:r>
                <a:rPr lang="es-ES_tradnl" sz="2400" b="1">
                  <a:solidFill>
                    <a:srgbClr val="00B050"/>
                  </a:solidFill>
                </a:rPr>
                <a:t>Densidad de </a:t>
              </a:r>
              <a:r>
                <a:rPr lang="es-ES_tradnl" sz="2400" b="1" err="1">
                  <a:solidFill>
                    <a:srgbClr val="00B050"/>
                  </a:solidFill>
                </a:rPr>
                <a:t>energ</a:t>
              </a:r>
              <a:r>
                <a:rPr lang="es-ES" sz="2400" b="1" err="1">
                  <a:solidFill>
                    <a:srgbClr val="00B050"/>
                  </a:solidFill>
                </a:rPr>
                <a:t>ía</a:t>
              </a:r>
              <a:r>
                <a:rPr lang="es-ES" sz="2400" b="1">
                  <a:solidFill>
                    <a:srgbClr val="00B050"/>
                  </a:solidFill>
                </a:rPr>
                <a:t> almacenada por los campos electrostáticos</a:t>
              </a:r>
              <a:endParaRPr lang="es-ES_tradnl" sz="2400" b="1">
                <a:solidFill>
                  <a:srgbClr val="00B050"/>
                </a:solidFill>
              </a:endParaRPr>
            </a:p>
          </p:txBody>
        </p:sp>
      </p:grpSp>
      <p:grpSp>
        <p:nvGrpSpPr>
          <p:cNvPr id="9" name="Grupo 8">
            <a:extLst>
              <a:ext uri="{FF2B5EF4-FFF2-40B4-BE49-F238E27FC236}">
                <a16:creationId xmlns:a16="http://schemas.microsoft.com/office/drawing/2014/main" id="{6DABA6D5-ED86-0BE6-D4B2-F39A4413F1F4}"/>
              </a:ext>
            </a:extLst>
          </p:cNvPr>
          <p:cNvGrpSpPr/>
          <p:nvPr/>
        </p:nvGrpSpPr>
        <p:grpSpPr>
          <a:xfrm>
            <a:off x="7921828" y="2693405"/>
            <a:ext cx="4115519" cy="970363"/>
            <a:chOff x="6830750" y="2425425"/>
            <a:chExt cx="4115519" cy="970363"/>
          </a:xfrm>
        </p:grpSpPr>
        <p:cxnSp>
          <p:nvCxnSpPr>
            <p:cNvPr id="13" name="Conector recto 12">
              <a:extLst>
                <a:ext uri="{FF2B5EF4-FFF2-40B4-BE49-F238E27FC236}">
                  <a16:creationId xmlns:a16="http://schemas.microsoft.com/office/drawing/2014/main" id="{F5D06976-4D0E-424C-8B2A-DCD26A195DB6}"/>
                </a:ext>
              </a:extLst>
            </p:cNvPr>
            <p:cNvCxnSpPr>
              <a:cxnSpLocks/>
            </p:cNvCxnSpPr>
            <p:nvPr/>
          </p:nvCxnSpPr>
          <p:spPr>
            <a:xfrm>
              <a:off x="7806433" y="2425425"/>
              <a:ext cx="1179189"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ED5839E6-3D31-4190-8383-754D267415D4}"/>
                </a:ext>
              </a:extLst>
            </p:cNvPr>
            <p:cNvSpPr txBox="1"/>
            <p:nvPr/>
          </p:nvSpPr>
          <p:spPr>
            <a:xfrm>
              <a:off x="6830750" y="2564791"/>
              <a:ext cx="4115519" cy="830997"/>
            </a:xfrm>
            <a:prstGeom prst="rect">
              <a:avLst/>
            </a:prstGeom>
            <a:noFill/>
          </p:spPr>
          <p:txBody>
            <a:bodyPr wrap="square" rtlCol="0">
              <a:spAutoFit/>
            </a:bodyPr>
            <a:lstStyle/>
            <a:p>
              <a:pPr algn="ctr"/>
              <a:r>
                <a:rPr lang="es-ES_tradnl" sz="2400" b="1">
                  <a:solidFill>
                    <a:srgbClr val="7030A0"/>
                  </a:solidFill>
                </a:rPr>
                <a:t>Flujo de </a:t>
              </a:r>
              <a:r>
                <a:rPr lang="es-ES_tradnl" sz="2400" b="1" err="1">
                  <a:solidFill>
                    <a:srgbClr val="7030A0"/>
                  </a:solidFill>
                </a:rPr>
                <a:t>energ</a:t>
              </a:r>
              <a:r>
                <a:rPr lang="es-ES" sz="2400" b="1" err="1">
                  <a:solidFill>
                    <a:srgbClr val="7030A0"/>
                  </a:solidFill>
                </a:rPr>
                <a:t>ía</a:t>
              </a:r>
              <a:r>
                <a:rPr lang="es-ES" sz="2400" b="1">
                  <a:solidFill>
                    <a:srgbClr val="7030A0"/>
                  </a:solidFill>
                </a:rPr>
                <a:t> por unidad de tiempo por unidad de área</a:t>
              </a:r>
              <a:endParaRPr lang="es-ES_tradnl" sz="2400" b="1">
                <a:solidFill>
                  <a:srgbClr val="7030A0"/>
                </a:solidFill>
              </a:endParaRPr>
            </a:p>
          </p:txBody>
        </p:sp>
      </p:grpSp>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CEDC310B-CBAE-466E-BA94-6709C0F81410}"/>
                  </a:ext>
                </a:extLst>
              </p14:cNvPr>
              <p14:cNvContentPartPr/>
              <p14:nvPr/>
            </p14:nvContentPartPr>
            <p14:xfrm>
              <a:off x="-99900" y="305265"/>
              <a:ext cx="11880" cy="10080"/>
            </p14:xfrm>
          </p:contentPart>
        </mc:Choice>
        <mc:Fallback xmlns="">
          <p:pic>
            <p:nvPicPr>
              <p:cNvPr id="3" name="Entrada de lápiz 2">
                <a:extLst>
                  <a:ext uri="{FF2B5EF4-FFF2-40B4-BE49-F238E27FC236}">
                    <a16:creationId xmlns:a16="http://schemas.microsoft.com/office/drawing/2014/main" id="{CEDC310B-CBAE-466E-BA94-6709C0F81410}"/>
                  </a:ext>
                </a:extLst>
              </p:cNvPr>
              <p:cNvPicPr/>
              <p:nvPr/>
            </p:nvPicPr>
            <p:blipFill>
              <a:blip r:embed="rId4"/>
              <a:stretch>
                <a:fillRect/>
              </a:stretch>
            </p:blipFill>
            <p:spPr>
              <a:xfrm>
                <a:off x="-108635" y="296265"/>
                <a:ext cx="29001" cy="27720"/>
              </a:xfrm>
              <a:prstGeom prst="rect">
                <a:avLst/>
              </a:prstGeom>
            </p:spPr>
          </p:pic>
        </mc:Fallback>
      </mc:AlternateContent>
      <p:grpSp>
        <p:nvGrpSpPr>
          <p:cNvPr id="7" name="Grupo 6">
            <a:extLst>
              <a:ext uri="{FF2B5EF4-FFF2-40B4-BE49-F238E27FC236}">
                <a16:creationId xmlns:a16="http://schemas.microsoft.com/office/drawing/2014/main" id="{A8F6B6C6-8319-FDA3-65E9-5D2AD5AFF099}"/>
              </a:ext>
            </a:extLst>
          </p:cNvPr>
          <p:cNvGrpSpPr/>
          <p:nvPr/>
        </p:nvGrpSpPr>
        <p:grpSpPr>
          <a:xfrm>
            <a:off x="137492" y="2977497"/>
            <a:ext cx="2847876" cy="903005"/>
            <a:chOff x="658463" y="1348680"/>
            <a:chExt cx="2847876" cy="903005"/>
          </a:xfrm>
        </p:grpSpPr>
        <p:cxnSp>
          <p:nvCxnSpPr>
            <p:cNvPr id="18" name="Conector recto 17">
              <a:extLst>
                <a:ext uri="{FF2B5EF4-FFF2-40B4-BE49-F238E27FC236}">
                  <a16:creationId xmlns:a16="http://schemas.microsoft.com/office/drawing/2014/main" id="{9EBB152B-E524-9EFB-D4F6-ACF86E49EEC0}"/>
                </a:ext>
              </a:extLst>
            </p:cNvPr>
            <p:cNvCxnSpPr>
              <a:cxnSpLocks/>
            </p:cNvCxnSpPr>
            <p:nvPr/>
          </p:nvCxnSpPr>
          <p:spPr>
            <a:xfrm>
              <a:off x="1234951" y="1348680"/>
              <a:ext cx="16949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04F6F388-A8AD-BA9B-91EB-9B1233023EDF}"/>
                </a:ext>
              </a:extLst>
            </p:cNvPr>
            <p:cNvSpPr txBox="1"/>
            <p:nvPr/>
          </p:nvSpPr>
          <p:spPr>
            <a:xfrm>
              <a:off x="658463" y="1420688"/>
              <a:ext cx="2847876" cy="830997"/>
            </a:xfrm>
            <a:prstGeom prst="rect">
              <a:avLst/>
            </a:prstGeom>
            <a:noFill/>
          </p:spPr>
          <p:txBody>
            <a:bodyPr wrap="square" rtlCol="0">
              <a:spAutoFit/>
            </a:bodyPr>
            <a:lstStyle/>
            <a:p>
              <a:pPr algn="ctr"/>
              <a:r>
                <a:rPr lang="es-CL" sz="2400" b="1">
                  <a:solidFill>
                    <a:schemeClr val="accent4"/>
                  </a:solidFill>
                </a:rPr>
                <a:t>Potencia entregada a la carga eléctrica</a:t>
              </a:r>
              <a:endParaRPr lang="es-ES_tradnl" sz="2400" b="1">
                <a:solidFill>
                  <a:schemeClr val="accent4"/>
                </a:solidFill>
              </a:endParaRPr>
            </a:p>
          </p:txBody>
        </p:sp>
      </p:grpSp>
      <p:sp>
        <p:nvSpPr>
          <p:cNvPr id="21" name="CuadroTexto 20">
            <a:extLst>
              <a:ext uri="{FF2B5EF4-FFF2-40B4-BE49-F238E27FC236}">
                <a16:creationId xmlns:a16="http://schemas.microsoft.com/office/drawing/2014/main" id="{F10A7E8E-C83D-D820-2F69-793F7F145478}"/>
              </a:ext>
            </a:extLst>
          </p:cNvPr>
          <p:cNvSpPr txBox="1"/>
          <p:nvPr/>
        </p:nvSpPr>
        <p:spPr>
          <a:xfrm>
            <a:off x="574431" y="4552206"/>
            <a:ext cx="11101753" cy="1200329"/>
          </a:xfrm>
          <a:prstGeom prst="rect">
            <a:avLst/>
          </a:prstGeom>
          <a:noFill/>
        </p:spPr>
        <p:txBody>
          <a:bodyPr wrap="square" rtlCol="0">
            <a:spAutoFit/>
          </a:bodyPr>
          <a:lstStyle/>
          <a:p>
            <a:pPr algn="ctr"/>
            <a:r>
              <a:rPr lang="es-CL" sz="2400">
                <a:solidFill>
                  <a:srgbClr val="FFC000"/>
                </a:solidFill>
              </a:rPr>
              <a:t>La potencia entregada a las cargas eléctricas </a:t>
            </a:r>
            <a:r>
              <a:rPr lang="es-CL" sz="2400"/>
              <a:t>contenidas en el volumen V ocurre a expensas de la disminución </a:t>
            </a:r>
            <a:r>
              <a:rPr lang="es-CL" sz="2400">
                <a:solidFill>
                  <a:srgbClr val="00B050"/>
                </a:solidFill>
              </a:rPr>
              <a:t>de la energía EM contenida en V </a:t>
            </a:r>
            <a:r>
              <a:rPr lang="es-CL" sz="2400"/>
              <a:t>y el </a:t>
            </a:r>
            <a:r>
              <a:rPr lang="es-CL" sz="2400">
                <a:solidFill>
                  <a:srgbClr val="7030A0"/>
                </a:solidFill>
              </a:rPr>
              <a:t>flujo de Potencia que ingresa al volumen V. </a:t>
            </a:r>
          </a:p>
        </p:txBody>
      </p:sp>
    </p:spTree>
    <p:extLst>
      <p:ext uri="{BB962C8B-B14F-4D97-AF65-F5344CB8AC3E}">
        <p14:creationId xmlns:p14="http://schemas.microsoft.com/office/powerpoint/2010/main" val="25696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a:extLst>
              <a:ext uri="{FF2B5EF4-FFF2-40B4-BE49-F238E27FC236}">
                <a16:creationId xmlns:a16="http://schemas.microsoft.com/office/drawing/2014/main" id="{C84A6E39-FD5E-5732-7B16-2045E89757BF}"/>
              </a:ext>
            </a:extLst>
          </p:cNvPr>
          <p:cNvGrpSpPr/>
          <p:nvPr/>
        </p:nvGrpSpPr>
        <p:grpSpPr>
          <a:xfrm>
            <a:off x="1596241" y="3641145"/>
            <a:ext cx="2999283" cy="1831547"/>
            <a:chOff x="7622512" y="4145139"/>
            <a:chExt cx="2999283" cy="1831547"/>
          </a:xfrm>
        </p:grpSpPr>
        <mc:AlternateContent xmlns:mc="http://schemas.openxmlformats.org/markup-compatibility/2006" xmlns:a14="http://schemas.microsoft.com/office/drawing/2010/main">
          <mc:Choice Requires="a14">
            <p:sp>
              <p:nvSpPr>
                <p:cNvPr id="23" name="Rectángulo 22"/>
                <p:cNvSpPr/>
                <p:nvPr/>
              </p:nvSpPr>
              <p:spPr>
                <a:xfrm>
                  <a:off x="7964565" y="4875551"/>
                  <a:ext cx="2367058" cy="1101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3200" i="1" smtClean="0">
                                <a:solidFill>
                                  <a:prstClr val="black"/>
                                </a:solidFill>
                                <a:latin typeface="Cambria Math" panose="02040503050406030204" pitchFamily="18" charset="0"/>
                              </a:rPr>
                            </m:ctrlPr>
                          </m:accPr>
                          <m:e>
                            <m:r>
                              <a:rPr lang="es-ES" sz="3200" i="1">
                                <a:solidFill>
                                  <a:prstClr val="black"/>
                                </a:solidFill>
                                <a:latin typeface="Cambria Math" charset="0"/>
                              </a:rPr>
                              <m:t>𝑆</m:t>
                            </m:r>
                          </m:e>
                        </m:acc>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r>
                          <a:rPr lang="es-ES" sz="3200" b="0" i="1" smtClean="0">
                            <a:solidFill>
                              <a:prstClr val="black"/>
                            </a:solidFill>
                            <a:latin typeface="Cambria Math" charset="0"/>
                          </a:rPr>
                          <m:t>×</m:t>
                        </m:r>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𝐵</m:t>
                            </m:r>
                          </m:e>
                        </m:acc>
                      </m:oMath>
                    </m:oMathPara>
                  </a14:m>
                  <a:endParaRPr lang="es-ES_tradnl"/>
                </a:p>
              </p:txBody>
            </p:sp>
          </mc:Choice>
          <mc:Fallback xmlns="">
            <p:sp>
              <p:nvSpPr>
                <p:cNvPr id="23" name="Rectángulo 22"/>
                <p:cNvSpPr>
                  <a:spLocks noRot="1" noChangeAspect="1" noMove="1" noResize="1" noEditPoints="1" noAdjustHandles="1" noChangeArrowheads="1" noChangeShapeType="1" noTextEdit="1"/>
                </p:cNvSpPr>
                <p:nvPr/>
              </p:nvSpPr>
              <p:spPr>
                <a:xfrm>
                  <a:off x="7964565" y="4875551"/>
                  <a:ext cx="2367058" cy="1101135"/>
                </a:xfrm>
                <a:prstGeom prst="rect">
                  <a:avLst/>
                </a:prstGeom>
                <a:blipFill>
                  <a:blip r:embed="rId2"/>
                  <a:stretch>
                    <a:fillRect/>
                  </a:stretch>
                </a:blipFill>
              </p:spPr>
              <p:txBody>
                <a:bodyPr/>
                <a:lstStyle/>
                <a:p>
                  <a:r>
                    <a:rPr lang="en-US">
                      <a:noFill/>
                    </a:rPr>
                    <a:t> </a:t>
                  </a:r>
                </a:p>
              </p:txBody>
            </p:sp>
          </mc:Fallback>
        </mc:AlternateContent>
        <p:sp>
          <p:nvSpPr>
            <p:cNvPr id="24" name="CuadroTexto 23"/>
            <p:cNvSpPr txBox="1"/>
            <p:nvPr/>
          </p:nvSpPr>
          <p:spPr>
            <a:xfrm>
              <a:off x="7622512" y="4145139"/>
              <a:ext cx="2999283" cy="523220"/>
            </a:xfrm>
            <a:prstGeom prst="rect">
              <a:avLst/>
            </a:prstGeom>
            <a:noFill/>
          </p:spPr>
          <p:txBody>
            <a:bodyPr wrap="none" rtlCol="0">
              <a:spAutoFit/>
            </a:bodyPr>
            <a:lstStyle/>
            <a:p>
              <a:r>
                <a:rPr lang="es-ES_tradnl" sz="2800" b="1">
                  <a:solidFill>
                    <a:srgbClr val="FF0000"/>
                  </a:solidFill>
                </a:rPr>
                <a:t>Vector de </a:t>
              </a:r>
              <a:r>
                <a:rPr lang="es-ES_tradnl" sz="2800" b="1" err="1">
                  <a:solidFill>
                    <a:srgbClr val="FF0000"/>
                  </a:solidFill>
                </a:rPr>
                <a:t>Poynting</a:t>
              </a:r>
              <a:endParaRPr lang="es-ES_tradnl" sz="2800" b="1">
                <a:solidFill>
                  <a:srgbClr val="FF0000"/>
                </a:solidFill>
              </a:endParaRPr>
            </a:p>
          </p:txBody>
        </p:sp>
      </p:gr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A0F7D813-210C-47FB-A429-2DE93DD87DD6}"/>
                  </a:ext>
                </a:extLst>
              </p:cNvPr>
              <p:cNvSpPr txBox="1"/>
              <p:nvPr/>
            </p:nvSpPr>
            <p:spPr>
              <a:xfrm>
                <a:off x="1450465" y="1315752"/>
                <a:ext cx="9291070" cy="12915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ES" sz="3200" b="0" i="1" smtClean="0">
                          <a:latin typeface="Cambria Math" panose="02040503050406030204" pitchFamily="18" charset="0"/>
                        </a:rPr>
                        <m:t>0</m:t>
                      </m:r>
                      <m:r>
                        <a:rPr lang="es-ES" sz="3200" b="0" i="1" smtClean="0">
                          <a:latin typeface="Cambria Math" charset="0"/>
                        </a:rPr>
                        <m:t>=−</m:t>
                      </m:r>
                      <m:f>
                        <m:fPr>
                          <m:ctrlPr>
                            <a:rPr lang="es-ES" sz="3200" b="0" i="1" smtClean="0">
                              <a:latin typeface="Cambria Math" panose="02040503050406030204" pitchFamily="18" charset="0"/>
                            </a:rPr>
                          </m:ctrlPr>
                        </m:fPr>
                        <m:num>
                          <m:r>
                            <a:rPr lang="es-ES" sz="3200" b="0" i="1" smtClean="0">
                              <a:latin typeface="Cambria Math" charset="0"/>
                            </a:rPr>
                            <m:t>𝑑</m:t>
                          </m:r>
                        </m:num>
                        <m:den>
                          <m:r>
                            <a:rPr lang="es-ES" sz="3200" b="0" i="1" smtClean="0">
                              <a:latin typeface="Cambria Math" charset="0"/>
                            </a:rPr>
                            <m:t>𝑑𝑡</m:t>
                          </m:r>
                        </m:den>
                      </m:f>
                      <m:nary>
                        <m:naryPr>
                          <m:limLoc m:val="undOvr"/>
                          <m:subHide m:val="on"/>
                          <m:supHide m:val="on"/>
                          <m:ctrlPr>
                            <a:rPr lang="es-ES" sz="3200" i="1">
                              <a:solidFill>
                                <a:prstClr val="black"/>
                              </a:solidFill>
                              <a:latin typeface="Cambria Math" panose="02040503050406030204" pitchFamily="18" charset="0"/>
                            </a:rPr>
                          </m:ctrlPr>
                        </m:naryPr>
                        <m:sub/>
                        <m:sup/>
                        <m:e>
                          <m:d>
                            <m:dPr>
                              <m:ctrlPr>
                                <a:rPr lang="es-ES" sz="3200" b="0" i="1" smtClean="0">
                                  <a:solidFill>
                                    <a:prstClr val="black"/>
                                  </a:solidFill>
                                  <a:latin typeface="Cambria Math" panose="02040503050406030204" pitchFamily="18" charset="0"/>
                                </a:rPr>
                              </m:ctrlPr>
                            </m:dPr>
                            <m:e>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r>
                                    <a:rPr lang="es-ES" sz="3200" b="0" i="1" smtClean="0">
                                      <a:solidFill>
                                        <a:prstClr val="black"/>
                                      </a:solidFill>
                                      <a:latin typeface="Cambria Math" charset="0"/>
                                    </a:rPr>
                                    <m:t>2</m:t>
                                  </m:r>
                                </m:den>
                              </m:f>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𝜖</m:t>
                                  </m:r>
                                </m:e>
                                <m:sub>
                                  <m:r>
                                    <a:rPr lang="es-ES" sz="3200" b="0" i="1" smtClean="0">
                                      <a:solidFill>
                                        <a:prstClr val="black"/>
                                      </a:solidFill>
                                      <a:latin typeface="Cambria Math" charset="0"/>
                                    </a:rPr>
                                    <m:t>0</m:t>
                                  </m:r>
                                </m:sub>
                              </m:sSub>
                              <m:sSup>
                                <m:sSupPr>
                                  <m:ctrlPr>
                                    <a:rPr lang="es-ES" sz="3200" b="0" i="1" smtClean="0">
                                      <a:solidFill>
                                        <a:prstClr val="black"/>
                                      </a:solidFill>
                                      <a:latin typeface="Cambria Math" panose="02040503050406030204" pitchFamily="18" charset="0"/>
                                    </a:rPr>
                                  </m:ctrlPr>
                                </m:sSupPr>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𝐸</m:t>
                                      </m:r>
                                    </m:e>
                                  </m:acc>
                                </m:e>
                                <m:sup>
                                  <m:r>
                                    <a:rPr lang="es-ES" sz="3200" b="0" i="1" smtClean="0">
                                      <a:solidFill>
                                        <a:prstClr val="black"/>
                                      </a:solidFill>
                                      <a:latin typeface="Cambria Math" charset="0"/>
                                    </a:rPr>
                                    <m:t>2</m:t>
                                  </m:r>
                                </m:sup>
                              </m:sSup>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r>
                                    <a:rPr lang="es-ES" sz="3200" b="0" i="1" smtClean="0">
                                      <a:solidFill>
                                        <a:prstClr val="black"/>
                                      </a:solidFill>
                                      <a:latin typeface="Cambria Math" charset="0"/>
                                    </a:rPr>
                                    <m:t>2</m:t>
                                  </m:r>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sSup>
                                <m:sSupPr>
                                  <m:ctrlPr>
                                    <a:rPr lang="es-ES" sz="3200" b="0" i="1" smtClean="0">
                                      <a:solidFill>
                                        <a:prstClr val="black"/>
                                      </a:solidFill>
                                      <a:latin typeface="Cambria Math" panose="02040503050406030204" pitchFamily="18" charset="0"/>
                                    </a:rPr>
                                  </m:ctrlPr>
                                </m:sSupPr>
                                <m:e>
                                  <m:acc>
                                    <m:accPr>
                                      <m:chr m:val="⃗"/>
                                      <m:ctrlPr>
                                        <a:rPr lang="es-ES" sz="3200" b="0" i="1" smtClean="0">
                                          <a:solidFill>
                                            <a:prstClr val="black"/>
                                          </a:solidFill>
                                          <a:latin typeface="Cambria Math" panose="02040503050406030204" pitchFamily="18" charset="0"/>
                                        </a:rPr>
                                      </m:ctrlPr>
                                    </m:accPr>
                                    <m:e>
                                      <m:r>
                                        <a:rPr lang="es-ES" sz="3200" b="0" i="1" smtClean="0">
                                          <a:solidFill>
                                            <a:prstClr val="black"/>
                                          </a:solidFill>
                                          <a:latin typeface="Cambria Math" charset="0"/>
                                        </a:rPr>
                                        <m:t>𝐵</m:t>
                                      </m:r>
                                    </m:e>
                                  </m:acc>
                                </m:e>
                                <m:sup>
                                  <m:r>
                                    <a:rPr lang="es-ES" sz="3200" b="0" i="1" smtClean="0">
                                      <a:solidFill>
                                        <a:prstClr val="black"/>
                                      </a:solidFill>
                                      <a:latin typeface="Cambria Math" charset="0"/>
                                    </a:rPr>
                                    <m:t>2</m:t>
                                  </m:r>
                                </m:sup>
                              </m:sSup>
                            </m:e>
                          </m:d>
                          <m:r>
                            <a:rPr lang="es-ES" sz="3200" i="1">
                              <a:solidFill>
                                <a:prstClr val="black"/>
                              </a:solidFill>
                              <a:latin typeface="Cambria Math" charset="0"/>
                            </a:rPr>
                            <m:t> </m:t>
                          </m:r>
                          <m:r>
                            <a:rPr lang="es-ES" sz="3200" i="1">
                              <a:solidFill>
                                <a:prstClr val="black"/>
                              </a:solidFill>
                              <a:latin typeface="Cambria Math" charset="0"/>
                            </a:rPr>
                            <m:t>𝑑𝑉</m:t>
                          </m:r>
                        </m:e>
                      </m:nary>
                      <m:r>
                        <a:rPr lang="es-ES" sz="3200" b="0" i="1" smtClean="0">
                          <a:solidFill>
                            <a:prstClr val="black"/>
                          </a:solidFill>
                          <a:latin typeface="Cambria Math" charset="0"/>
                        </a:rPr>
                        <m:t>−</m:t>
                      </m:r>
                      <m:f>
                        <m:fPr>
                          <m:ctrlPr>
                            <a:rPr lang="es-ES" sz="3200" b="0" i="1" smtClean="0">
                              <a:solidFill>
                                <a:prstClr val="black"/>
                              </a:solidFill>
                              <a:latin typeface="Cambria Math" panose="02040503050406030204" pitchFamily="18" charset="0"/>
                            </a:rPr>
                          </m:ctrlPr>
                        </m:fPr>
                        <m:num>
                          <m:r>
                            <a:rPr lang="es-ES" sz="3200" b="0" i="1" smtClean="0">
                              <a:solidFill>
                                <a:prstClr val="black"/>
                              </a:solidFill>
                              <a:latin typeface="Cambria Math" charset="0"/>
                            </a:rPr>
                            <m:t>1</m:t>
                          </m:r>
                        </m:num>
                        <m:den>
                          <m:sSub>
                            <m:sSubPr>
                              <m:ctrlPr>
                                <a:rPr lang="es-ES" sz="3200" b="0" i="1" smtClean="0">
                                  <a:solidFill>
                                    <a:prstClr val="black"/>
                                  </a:solidFill>
                                  <a:latin typeface="Cambria Math" panose="02040503050406030204" pitchFamily="18" charset="0"/>
                                </a:rPr>
                              </m:ctrlPr>
                            </m:sSubPr>
                            <m:e>
                              <m:r>
                                <a:rPr lang="es-ES" sz="3200" b="0" i="1" smtClean="0">
                                  <a:solidFill>
                                    <a:prstClr val="black"/>
                                  </a:solidFill>
                                  <a:latin typeface="Cambria Math" charset="0"/>
                                </a:rPr>
                                <m:t>𝜇</m:t>
                              </m:r>
                            </m:e>
                            <m:sub>
                              <m:r>
                                <a:rPr lang="es-ES" sz="3200" b="0" i="1" smtClean="0">
                                  <a:solidFill>
                                    <a:prstClr val="black"/>
                                  </a:solidFill>
                                  <a:latin typeface="Cambria Math" charset="0"/>
                                </a:rPr>
                                <m:t>0</m:t>
                              </m:r>
                            </m:sub>
                          </m:sSub>
                        </m:den>
                      </m:f>
                      <m:nary>
                        <m:naryPr>
                          <m:chr m:val="∮"/>
                          <m:limLoc m:val="undOvr"/>
                          <m:subHide m:val="on"/>
                          <m:supHide m:val="on"/>
                          <m:ctrlPr>
                            <a:rPr lang="es-ES" sz="3200" b="0" i="1" smtClean="0">
                              <a:solidFill>
                                <a:prstClr val="black"/>
                              </a:solidFill>
                              <a:latin typeface="Cambria Math" panose="02040503050406030204" pitchFamily="18" charset="0"/>
                            </a:rPr>
                          </m:ctrlPr>
                        </m:naryPr>
                        <m:sub/>
                        <m:sup/>
                        <m:e>
                          <m:d>
                            <m:dPr>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𝐸</m:t>
                                  </m:r>
                                </m:e>
                              </m:acc>
                              <m:r>
                                <a:rPr lang="es-ES" sz="3200" i="1">
                                  <a:solidFill>
                                    <a:prstClr val="black"/>
                                  </a:solidFill>
                                  <a:latin typeface="Cambria Math" charset="0"/>
                                </a:rPr>
                                <m:t>×</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𝐵</m:t>
                                  </m:r>
                                </m:e>
                              </m:acc>
                            </m:e>
                          </m:d>
                          <m:r>
                            <a:rPr lang="es-ES" sz="3200" i="1">
                              <a:solidFill>
                                <a:prstClr val="black"/>
                              </a:solidFill>
                              <a:latin typeface="Cambria Math" charset="0"/>
                            </a:rPr>
                            <m:t>·</m:t>
                          </m:r>
                          <m:r>
                            <a:rPr lang="es-ES" sz="3200" i="1">
                              <a:solidFill>
                                <a:prstClr val="black"/>
                              </a:solidFill>
                              <a:latin typeface="Cambria Math" charset="0"/>
                            </a:rPr>
                            <m:t>𝑑</m:t>
                          </m:r>
                          <m:acc>
                            <m:accPr>
                              <m:chr m:val="⃗"/>
                              <m:ctrlPr>
                                <a:rPr lang="es-ES" sz="3200" i="1">
                                  <a:solidFill>
                                    <a:prstClr val="black"/>
                                  </a:solidFill>
                                  <a:latin typeface="Cambria Math" panose="02040503050406030204" pitchFamily="18" charset="0"/>
                                </a:rPr>
                              </m:ctrlPr>
                            </m:accPr>
                            <m:e>
                              <m:r>
                                <a:rPr lang="es-ES" sz="3200" b="0" i="1" smtClean="0">
                                  <a:solidFill>
                                    <a:prstClr val="black"/>
                                  </a:solidFill>
                                  <a:latin typeface="Cambria Math" charset="0"/>
                                </a:rPr>
                                <m:t>𝑎</m:t>
                              </m:r>
                            </m:e>
                          </m:acc>
                        </m:e>
                      </m:nary>
                    </m:oMath>
                  </m:oMathPara>
                </a14:m>
                <a:endParaRPr lang="es-ES_tradnl" sz="3200"/>
              </a:p>
            </p:txBody>
          </p:sp>
        </mc:Choice>
        <mc:Fallback xmlns="">
          <p:sp>
            <p:nvSpPr>
              <p:cNvPr id="11" name="CuadroTexto 10">
                <a:extLst>
                  <a:ext uri="{FF2B5EF4-FFF2-40B4-BE49-F238E27FC236}">
                    <a16:creationId xmlns:a16="http://schemas.microsoft.com/office/drawing/2014/main" id="{A0F7D813-210C-47FB-A429-2DE93DD87DD6}"/>
                  </a:ext>
                </a:extLst>
              </p:cNvPr>
              <p:cNvSpPr txBox="1">
                <a:spLocks noRot="1" noChangeAspect="1" noMove="1" noResize="1" noEditPoints="1" noAdjustHandles="1" noChangeArrowheads="1" noChangeShapeType="1" noTextEdit="1"/>
              </p:cNvSpPr>
              <p:nvPr/>
            </p:nvSpPr>
            <p:spPr>
              <a:xfrm>
                <a:off x="1450465" y="1315752"/>
                <a:ext cx="9291070" cy="1291572"/>
              </a:xfrm>
              <a:prstGeom prst="rect">
                <a:avLst/>
              </a:prstGeom>
              <a:blipFill>
                <a:blip r:embed="rId3"/>
                <a:stretch>
                  <a:fillRect r="-591"/>
                </a:stretch>
              </a:blipFill>
            </p:spPr>
            <p:txBody>
              <a:bodyPr/>
              <a:lstStyle/>
              <a:p>
                <a:r>
                  <a:rPr lang="en-US">
                    <a:noFill/>
                  </a:rPr>
                  <a:t> </a:t>
                </a:r>
              </a:p>
            </p:txBody>
          </p:sp>
        </mc:Fallback>
      </mc:AlternateContent>
      <p:sp>
        <p:nvSpPr>
          <p:cNvPr id="14" name="CuadroTexto 13">
            <a:extLst>
              <a:ext uri="{FF2B5EF4-FFF2-40B4-BE49-F238E27FC236}">
                <a16:creationId xmlns:a16="http://schemas.microsoft.com/office/drawing/2014/main" id="{C651A750-3A28-4DF1-A8DC-2B830AA2D606}"/>
              </a:ext>
            </a:extLst>
          </p:cNvPr>
          <p:cNvSpPr txBox="1"/>
          <p:nvPr/>
        </p:nvSpPr>
        <p:spPr>
          <a:xfrm>
            <a:off x="174099" y="2457147"/>
            <a:ext cx="11642486" cy="1200329"/>
          </a:xfrm>
          <a:prstGeom prst="rect">
            <a:avLst/>
          </a:prstGeom>
          <a:noFill/>
        </p:spPr>
        <p:txBody>
          <a:bodyPr wrap="square" rtlCol="0">
            <a:spAutoFit/>
          </a:bodyPr>
          <a:lstStyle/>
          <a:p>
            <a:pPr algn="ctr"/>
            <a:r>
              <a:rPr lang="es-ES" sz="2400" b="1">
                <a:solidFill>
                  <a:srgbClr val="00B050"/>
                </a:solidFill>
              </a:rPr>
              <a:t>Cuando la carga en el espacio es nula, la rapidez de cambio en la energía (potencia) contenida en el campo EM es igual al flujo de energía por unidad de tiempo que ingresa al volumen  (conservación de la energía) </a:t>
            </a:r>
            <a:endParaRPr lang="es-ES_tradnl" sz="2400" b="1">
              <a:solidFill>
                <a:srgbClr val="00B050"/>
              </a:solidFill>
            </a:endParaRPr>
          </a:p>
        </p:txBody>
      </p:sp>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CEDC310B-CBAE-466E-BA94-6709C0F81410}"/>
                  </a:ext>
                </a:extLst>
              </p14:cNvPr>
              <p14:cNvContentPartPr/>
              <p14:nvPr/>
            </p14:nvContentPartPr>
            <p14:xfrm>
              <a:off x="-99900" y="305265"/>
              <a:ext cx="11880" cy="10080"/>
            </p14:xfrm>
          </p:contentPart>
        </mc:Choice>
        <mc:Fallback xmlns="">
          <p:pic>
            <p:nvPicPr>
              <p:cNvPr id="3" name="Entrada de lápiz 2">
                <a:extLst>
                  <a:ext uri="{FF2B5EF4-FFF2-40B4-BE49-F238E27FC236}">
                    <a16:creationId xmlns:a16="http://schemas.microsoft.com/office/drawing/2014/main" id="{CEDC310B-CBAE-466E-BA94-6709C0F81410}"/>
                  </a:ext>
                </a:extLst>
              </p:cNvPr>
              <p:cNvPicPr/>
              <p:nvPr/>
            </p:nvPicPr>
            <p:blipFill>
              <a:blip r:embed="rId5"/>
              <a:stretch>
                <a:fillRect/>
              </a:stretch>
            </p:blipFill>
            <p:spPr>
              <a:xfrm>
                <a:off x="-108635" y="296265"/>
                <a:ext cx="29001" cy="27720"/>
              </a:xfrm>
              <a:prstGeom prst="rect">
                <a:avLst/>
              </a:prstGeom>
            </p:spPr>
          </p:pic>
        </mc:Fallback>
      </mc:AlternateContent>
      <p:grpSp>
        <p:nvGrpSpPr>
          <p:cNvPr id="17" name="Grupo 16">
            <a:extLst>
              <a:ext uri="{FF2B5EF4-FFF2-40B4-BE49-F238E27FC236}">
                <a16:creationId xmlns:a16="http://schemas.microsoft.com/office/drawing/2014/main" id="{A49BA0EF-4991-3E4D-2AB7-C8C09E10DAA9}"/>
              </a:ext>
            </a:extLst>
          </p:cNvPr>
          <p:cNvGrpSpPr/>
          <p:nvPr/>
        </p:nvGrpSpPr>
        <p:grpSpPr>
          <a:xfrm>
            <a:off x="6866965" y="3677003"/>
            <a:ext cx="4130863" cy="2833432"/>
            <a:chOff x="1359997" y="3929695"/>
            <a:chExt cx="3480929" cy="2833432"/>
          </a:xfrm>
        </p:grpSpPr>
        <p:grpSp>
          <p:nvGrpSpPr>
            <p:cNvPr id="10" name="Grupo 9">
              <a:extLst>
                <a:ext uri="{FF2B5EF4-FFF2-40B4-BE49-F238E27FC236}">
                  <a16:creationId xmlns:a16="http://schemas.microsoft.com/office/drawing/2014/main" id="{C428FADA-AB30-E1AA-D37A-90F0F9949A5B}"/>
                </a:ext>
              </a:extLst>
            </p:cNvPr>
            <p:cNvGrpSpPr/>
            <p:nvPr/>
          </p:nvGrpSpPr>
          <p:grpSpPr>
            <a:xfrm>
              <a:off x="1775520" y="4670125"/>
              <a:ext cx="2999283" cy="2093002"/>
              <a:chOff x="1775520" y="4670125"/>
              <a:chExt cx="2999283" cy="2093002"/>
            </a:xfrm>
          </p:grpSpPr>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8904B60E-B5E8-1CED-FCF1-F29FBB691FD2}"/>
                      </a:ext>
                    </a:extLst>
                  </p:cNvPr>
                  <p:cNvSpPr txBox="1"/>
                  <p:nvPr/>
                </p:nvSpPr>
                <p:spPr>
                  <a:xfrm>
                    <a:off x="1775520" y="4670125"/>
                    <a:ext cx="2999283" cy="13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s-E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s-E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𝑑</m:t>
                                  </m:r>
                                  <m:r>
                                    <a:rPr lang="es-ES" sz="3200" b="0" i="1" smtClean="0">
                                      <a:solidFill>
                                        <a:prstClr val="black"/>
                                      </a:solidFill>
                                      <a:latin typeface="Cambria Math" panose="02040503050406030204" pitchFamily="18" charset="0"/>
                                    </a:rPr>
                                    <m:t>𝑈</m:t>
                                  </m:r>
                                </m:num>
                                <m:den>
                                  <m:r>
                                    <a:rPr lang="es-ES" sz="3200" i="1">
                                      <a:solidFill>
                                        <a:prstClr val="black"/>
                                      </a:solidFill>
                                      <a:latin typeface="Cambria Math" charset="0"/>
                                    </a:rPr>
                                    <m:t>𝑑𝑡</m:t>
                                  </m:r>
                                </m:den>
                              </m:f>
                            </m:e>
                          </m:d>
                          <m:r>
                            <a:rPr kumimoji="0" lang="es-ES" sz="3200" b="0" i="1" u="none" strike="noStrike" kern="1200" cap="none" spc="0" normalizeH="0" baseline="0" noProof="0" smtClean="0">
                              <a:ln>
                                <a:noFill/>
                              </a:ln>
                              <a:solidFill>
                                <a:prstClr val="black"/>
                              </a:solidFill>
                              <a:effectLst/>
                              <a:uLnTx/>
                              <a:uFillTx/>
                              <a:latin typeface="Cambria Math" charset="0"/>
                              <a:ea typeface="+mn-ea"/>
                              <a:cs typeface="+mn-cs"/>
                            </a:rPr>
                            <m:t>=</m:t>
                          </m:r>
                          <m:nary>
                            <m:naryPr>
                              <m:chr m:val="∮"/>
                              <m:limLoc m:val="undOvr"/>
                              <m:subHide m:val="on"/>
                              <m:supHide m:val="on"/>
                              <m:ctrlPr>
                                <a:rPr kumimoji="0" lang="es-E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sup/>
                            <m:e>
                              <m:d>
                                <m:dPr>
                                  <m:begChr m:val="⟨"/>
                                  <m:endChr m:val="⟩"/>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𝑆</m:t>
                                      </m:r>
                                    </m:e>
                                  </m:acc>
                                </m:e>
                              </m:d>
                              <m:r>
                                <a:rPr lang="es-ES" sz="3200" b="0" i="1" smtClean="0">
                                  <a:solidFill>
                                    <a:prstClr val="black"/>
                                  </a:solidFill>
                                  <a:latin typeface="Cambria Math" panose="02040503050406030204" pitchFamily="18" charset="0"/>
                                </a:rPr>
                                <m:t>·</m:t>
                              </m:r>
                              <m:r>
                                <a:rPr lang="es-ES" sz="3200" i="1">
                                  <a:solidFill>
                                    <a:prstClr val="black"/>
                                  </a:solidFill>
                                  <a:latin typeface="Cambria Math" charset="0"/>
                                </a:rPr>
                                <m:t>𝑑</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𝑎</m:t>
                                  </m:r>
                                </m:e>
                              </m:acc>
                            </m:e>
                          </m:nary>
                        </m:oMath>
                      </m:oMathPara>
                    </a14:m>
                    <a:endParaRPr lang="es-CL"/>
                  </a:p>
                </p:txBody>
              </p:sp>
            </mc:Choice>
            <mc:Fallback xmlns="">
              <p:sp>
                <p:nvSpPr>
                  <p:cNvPr id="4" name="CuadroTexto 3">
                    <a:extLst>
                      <a:ext uri="{FF2B5EF4-FFF2-40B4-BE49-F238E27FC236}">
                        <a16:creationId xmlns:a16="http://schemas.microsoft.com/office/drawing/2014/main" id="{8904B60E-B5E8-1CED-FCF1-F29FBB691FD2}"/>
                      </a:ext>
                    </a:extLst>
                  </p:cNvPr>
                  <p:cNvSpPr txBox="1">
                    <a:spLocks noRot="1" noChangeAspect="1" noMove="1" noResize="1" noEditPoints="1" noAdjustHandles="1" noChangeArrowheads="1" noChangeShapeType="1" noTextEdit="1"/>
                  </p:cNvSpPr>
                  <p:nvPr/>
                </p:nvSpPr>
                <p:spPr>
                  <a:xfrm>
                    <a:off x="1775520" y="4670125"/>
                    <a:ext cx="2999283" cy="13839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E8EB716A-1B21-9F9B-454A-A2C5655BA79E}"/>
                      </a:ext>
                    </a:extLst>
                  </p:cNvPr>
                  <p:cNvSpPr txBox="1"/>
                  <p:nvPr/>
                </p:nvSpPr>
                <p:spPr>
                  <a:xfrm>
                    <a:off x="2106687" y="6178352"/>
                    <a:ext cx="233694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r>
                            <a:rPr kumimoji="0" lang="es-ES" sz="32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oMath>
                      </m:oMathPara>
                    </a14:m>
                    <a:endParaRPr lang="es-CL"/>
                  </a:p>
                </p:txBody>
              </p:sp>
            </mc:Choice>
            <mc:Fallback xmlns="">
              <p:sp>
                <p:nvSpPr>
                  <p:cNvPr id="5" name="CuadroTexto 4">
                    <a:extLst>
                      <a:ext uri="{FF2B5EF4-FFF2-40B4-BE49-F238E27FC236}">
                        <a16:creationId xmlns:a16="http://schemas.microsoft.com/office/drawing/2014/main" id="{E8EB716A-1B21-9F9B-454A-A2C5655BA79E}"/>
                      </a:ext>
                    </a:extLst>
                  </p:cNvPr>
                  <p:cNvSpPr txBox="1">
                    <a:spLocks noRot="1" noChangeAspect="1" noMove="1" noResize="1" noEditPoints="1" noAdjustHandles="1" noChangeArrowheads="1" noChangeShapeType="1" noTextEdit="1"/>
                  </p:cNvSpPr>
                  <p:nvPr/>
                </p:nvSpPr>
                <p:spPr>
                  <a:xfrm>
                    <a:off x="2106687" y="6178352"/>
                    <a:ext cx="2336948" cy="584775"/>
                  </a:xfrm>
                  <a:prstGeom prst="rect">
                    <a:avLst/>
                  </a:prstGeom>
                  <a:blipFill>
                    <a:blip r:embed="rId7"/>
                    <a:stretch>
                      <a:fillRect/>
                    </a:stretch>
                  </a:blipFill>
                </p:spPr>
                <p:txBody>
                  <a:bodyPr/>
                  <a:lstStyle/>
                  <a:p>
                    <a:r>
                      <a:rPr lang="en-US">
                        <a:noFill/>
                      </a:rPr>
                      <a:t> </a:t>
                    </a:r>
                  </a:p>
                </p:txBody>
              </p:sp>
            </mc:Fallback>
          </mc:AlternateContent>
        </p:grpSp>
        <p:sp>
          <p:nvSpPr>
            <p:cNvPr id="6" name="CuadroTexto 5">
              <a:extLst>
                <a:ext uri="{FF2B5EF4-FFF2-40B4-BE49-F238E27FC236}">
                  <a16:creationId xmlns:a16="http://schemas.microsoft.com/office/drawing/2014/main" id="{81CDB680-31EC-6B05-AFCB-7607FC1247C5}"/>
                </a:ext>
              </a:extLst>
            </p:cNvPr>
            <p:cNvSpPr txBox="1"/>
            <p:nvPr/>
          </p:nvSpPr>
          <p:spPr>
            <a:xfrm>
              <a:off x="1359997" y="3929695"/>
              <a:ext cx="3480929" cy="954107"/>
            </a:xfrm>
            <a:prstGeom prst="rect">
              <a:avLst/>
            </a:prstGeom>
            <a:noFill/>
          </p:spPr>
          <p:txBody>
            <a:bodyPr wrap="square" rtlCol="0">
              <a:spAutoFit/>
            </a:bodyPr>
            <a:lstStyle/>
            <a:p>
              <a:r>
                <a:rPr lang="es-ES_tradnl" sz="2800" b="1">
                  <a:solidFill>
                    <a:srgbClr val="FF0000"/>
                  </a:solidFill>
                </a:rPr>
                <a:t>Potencia promedio OEM</a:t>
              </a:r>
            </a:p>
          </p:txBody>
        </p:sp>
      </p:grpSp>
      <p:sp>
        <p:nvSpPr>
          <p:cNvPr id="21" name="Título 1">
            <a:extLst>
              <a:ext uri="{FF2B5EF4-FFF2-40B4-BE49-F238E27FC236}">
                <a16:creationId xmlns:a16="http://schemas.microsoft.com/office/drawing/2014/main" id="{D6C99AC6-5979-F34B-AB4E-F3A96556BA57}"/>
              </a:ext>
            </a:extLst>
          </p:cNvPr>
          <p:cNvSpPr txBox="1">
            <a:spLocks/>
          </p:cNvSpPr>
          <p:nvPr/>
        </p:nvSpPr>
        <p:spPr>
          <a:xfrm>
            <a:off x="838200" y="235484"/>
            <a:ext cx="10515600" cy="821634"/>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b="1"/>
              <a:t>Trabajo, </a:t>
            </a:r>
            <a:r>
              <a:rPr lang="es-ES_tradnl" b="1" err="1"/>
              <a:t>Energ</a:t>
            </a:r>
            <a:r>
              <a:rPr lang="es-ES" b="1" err="1"/>
              <a:t>ía</a:t>
            </a:r>
            <a:r>
              <a:rPr lang="es-ES" b="1"/>
              <a:t> y Potencia - </a:t>
            </a:r>
            <a:r>
              <a:rPr lang="es-ES_tradnl" b="1"/>
              <a:t>Teorema de </a:t>
            </a:r>
            <a:r>
              <a:rPr lang="es-ES_tradnl" b="1" err="1"/>
              <a:t>Poynting</a:t>
            </a:r>
            <a:endParaRPr lang="es-ES_tradnl"/>
          </a:p>
        </p:txBody>
      </p:sp>
      <mc:AlternateContent xmlns:mc="http://schemas.openxmlformats.org/markup-compatibility/2006" xmlns:a14="http://schemas.microsoft.com/office/drawing/2010/main">
        <mc:Choice Requires="a14">
          <p:sp>
            <p:nvSpPr>
              <p:cNvPr id="15" name="CuadroTexto 2">
                <a:extLst>
                  <a:ext uri="{FF2B5EF4-FFF2-40B4-BE49-F238E27FC236}">
                    <a16:creationId xmlns:a16="http://schemas.microsoft.com/office/drawing/2014/main" id="{90DDE030-6428-4847-BA1F-E353FA373489}"/>
                  </a:ext>
                </a:extLst>
              </p:cNvPr>
              <p:cNvSpPr txBox="1"/>
              <p:nvPr/>
            </p:nvSpPr>
            <p:spPr>
              <a:xfrm>
                <a:off x="1450465" y="5728623"/>
                <a:ext cx="4052456" cy="1107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3200" b="0" i="1" smtClean="0">
                              <a:latin typeface="Cambria Math" panose="02040503050406030204" pitchFamily="18" charset="0"/>
                            </a:rPr>
                          </m:ctrlPr>
                        </m:sSubPr>
                        <m:e>
                          <m:r>
                            <a:rPr lang="es-CL" sz="3200" b="0" i="1" smtClean="0">
                              <a:latin typeface="Cambria Math" panose="02040503050406030204" pitchFamily="18" charset="0"/>
                            </a:rPr>
                            <m:t>𝑓</m:t>
                          </m:r>
                        </m:e>
                        <m:sub>
                          <m:r>
                            <a:rPr lang="es-CL" sz="3200" b="0" i="1" smtClean="0">
                              <a:latin typeface="Cambria Math" panose="02040503050406030204" pitchFamily="18" charset="0"/>
                            </a:rPr>
                            <m:t>𝑝𝑟𝑜𝑚</m:t>
                          </m:r>
                        </m:sub>
                      </m:sSub>
                      <m:r>
                        <a:rPr lang="es-CL" sz="3200" b="0" i="1" smtClean="0">
                          <a:latin typeface="Cambria Math" panose="02040503050406030204" pitchFamily="18" charset="0"/>
                        </a:rPr>
                        <m:t>=</m:t>
                      </m:r>
                      <m:f>
                        <m:fPr>
                          <m:ctrlPr>
                            <a:rPr lang="es-CL" sz="3200" b="0" i="1" smtClean="0">
                              <a:latin typeface="Cambria Math" panose="02040503050406030204" pitchFamily="18" charset="0"/>
                            </a:rPr>
                          </m:ctrlPr>
                        </m:fPr>
                        <m:num>
                          <m:r>
                            <a:rPr lang="es-CL" sz="3200" b="0" i="1" smtClean="0">
                              <a:latin typeface="Cambria Math" panose="02040503050406030204" pitchFamily="18" charset="0"/>
                            </a:rPr>
                            <m:t>1</m:t>
                          </m:r>
                        </m:num>
                        <m:den>
                          <m:r>
                            <a:rPr lang="es-CL" sz="3200" b="0" i="1" smtClean="0">
                              <a:latin typeface="Cambria Math" panose="02040503050406030204" pitchFamily="18" charset="0"/>
                            </a:rPr>
                            <m:t>𝑇</m:t>
                          </m:r>
                        </m:den>
                      </m:f>
                      <m:nary>
                        <m:naryPr>
                          <m:ctrlPr>
                            <a:rPr lang="es-CL" sz="3200" b="0" i="1" smtClean="0">
                              <a:latin typeface="Cambria Math" panose="02040503050406030204" pitchFamily="18" charset="0"/>
                            </a:rPr>
                          </m:ctrlPr>
                        </m:naryPr>
                        <m:sub>
                          <m:r>
                            <m:rPr>
                              <m:brk m:alnAt="23"/>
                            </m:rPr>
                            <a:rPr lang="es-CL" sz="3200" b="0" i="1" smtClean="0">
                              <a:latin typeface="Cambria Math" panose="02040503050406030204" pitchFamily="18" charset="0"/>
                            </a:rPr>
                            <m:t>𝑡</m:t>
                          </m:r>
                        </m:sub>
                        <m:sup>
                          <m:r>
                            <a:rPr lang="es-CL" sz="3200" b="0" i="1" smtClean="0">
                              <a:latin typeface="Cambria Math" panose="02040503050406030204" pitchFamily="18" charset="0"/>
                            </a:rPr>
                            <m:t>𝑡</m:t>
                          </m:r>
                          <m:r>
                            <a:rPr lang="es-CL" sz="3200" b="0" i="1" smtClean="0">
                              <a:latin typeface="Cambria Math" panose="02040503050406030204" pitchFamily="18" charset="0"/>
                            </a:rPr>
                            <m:t>+</m:t>
                          </m:r>
                          <m:r>
                            <a:rPr lang="es-CL" sz="3200" b="0" i="1" smtClean="0">
                              <a:latin typeface="Cambria Math" panose="02040503050406030204" pitchFamily="18" charset="0"/>
                            </a:rPr>
                            <m:t>𝑇</m:t>
                          </m:r>
                        </m:sup>
                        <m:e>
                          <m:r>
                            <a:rPr lang="es-CL" sz="3200" b="0" i="1" smtClean="0">
                              <a:latin typeface="Cambria Math" panose="02040503050406030204" pitchFamily="18" charset="0"/>
                            </a:rPr>
                            <m:t>𝑓</m:t>
                          </m:r>
                          <m:d>
                            <m:dPr>
                              <m:ctrlPr>
                                <a:rPr lang="es-CL" sz="3200" b="0" i="1" smtClean="0">
                                  <a:latin typeface="Cambria Math" panose="02040503050406030204" pitchFamily="18" charset="0"/>
                                </a:rPr>
                              </m:ctrlPr>
                            </m:dPr>
                            <m:e>
                              <m:r>
                                <a:rPr lang="es-CL" sz="3200" b="0" i="1" smtClean="0">
                                  <a:latin typeface="Cambria Math" panose="02040503050406030204" pitchFamily="18" charset="0"/>
                                </a:rPr>
                                <m:t>𝑡</m:t>
                              </m:r>
                            </m:e>
                          </m:d>
                          <m:r>
                            <a:rPr lang="es-CL" sz="3200" b="0" i="1" smtClean="0">
                              <a:latin typeface="Cambria Math" panose="02040503050406030204" pitchFamily="18" charset="0"/>
                            </a:rPr>
                            <m:t> </m:t>
                          </m:r>
                          <m:r>
                            <a:rPr lang="es-CL" sz="3200" b="0" i="1" smtClean="0">
                              <a:latin typeface="Cambria Math" panose="02040503050406030204" pitchFamily="18" charset="0"/>
                            </a:rPr>
                            <m:t>𝑑𝑡</m:t>
                          </m:r>
                        </m:e>
                      </m:nary>
                    </m:oMath>
                  </m:oMathPara>
                </a14:m>
                <a:endParaRPr lang="es-CL" sz="3200"/>
              </a:p>
            </p:txBody>
          </p:sp>
        </mc:Choice>
        <mc:Fallback xmlns="">
          <p:sp>
            <p:nvSpPr>
              <p:cNvPr id="15" name="CuadroTexto 2">
                <a:extLst>
                  <a:ext uri="{FF2B5EF4-FFF2-40B4-BE49-F238E27FC236}">
                    <a16:creationId xmlns:a16="http://schemas.microsoft.com/office/drawing/2014/main" id="{90DDE030-6428-4847-BA1F-E353FA373489}"/>
                  </a:ext>
                </a:extLst>
              </p:cNvPr>
              <p:cNvSpPr txBox="1">
                <a:spLocks noRot="1" noChangeAspect="1" noMove="1" noResize="1" noEditPoints="1" noAdjustHandles="1" noChangeArrowheads="1" noChangeShapeType="1" noTextEdit="1"/>
              </p:cNvSpPr>
              <p:nvPr/>
            </p:nvSpPr>
            <p:spPr>
              <a:xfrm>
                <a:off x="1450465" y="5728623"/>
                <a:ext cx="4052456" cy="110709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682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980661"/>
            <a:ext cx="12192000" cy="288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973034" y="38363"/>
            <a:ext cx="8208912" cy="6781275"/>
          </a:xfrm>
        </p:spPr>
      </p:pic>
      <p:sp>
        <p:nvSpPr>
          <p:cNvPr id="6" name="CuadroTexto 5"/>
          <p:cNvSpPr txBox="1"/>
          <p:nvPr/>
        </p:nvSpPr>
        <p:spPr>
          <a:xfrm>
            <a:off x="255871" y="5584295"/>
            <a:ext cx="3456384" cy="1200329"/>
          </a:xfrm>
          <a:prstGeom prst="rect">
            <a:avLst/>
          </a:prstGeom>
          <a:noFill/>
        </p:spPr>
        <p:txBody>
          <a:bodyPr wrap="square" rtlCol="0">
            <a:spAutoFit/>
          </a:bodyPr>
          <a:lstStyle/>
          <a:p>
            <a:pPr algn="just"/>
            <a:r>
              <a:rPr lang="es-ES_tradnl"/>
              <a:t>Los colores muestran la intensidad del campo el</a:t>
            </a:r>
            <a:r>
              <a:rPr lang="es-ES" err="1"/>
              <a:t>éctrico</a:t>
            </a:r>
            <a:r>
              <a:rPr lang="es-ES"/>
              <a:t> y las fechas negras la dirección del vector de </a:t>
            </a:r>
            <a:r>
              <a:rPr lang="es-ES" err="1"/>
              <a:t>Poynting</a:t>
            </a:r>
            <a:endParaRPr lang="es-ES_tradnl"/>
          </a:p>
        </p:txBody>
      </p:sp>
      <p:sp>
        <p:nvSpPr>
          <p:cNvPr id="2" name="Título 1"/>
          <p:cNvSpPr>
            <a:spLocks noGrp="1"/>
          </p:cNvSpPr>
          <p:nvPr>
            <p:ph type="title"/>
          </p:nvPr>
        </p:nvSpPr>
        <p:spPr>
          <a:xfrm>
            <a:off x="263352" y="116632"/>
            <a:ext cx="10515600" cy="2088232"/>
          </a:xfrm>
        </p:spPr>
        <p:txBody>
          <a:bodyPr>
            <a:normAutofit/>
          </a:bodyPr>
          <a:lstStyle/>
          <a:p>
            <a:r>
              <a:rPr lang="es-ES_tradnl"/>
              <a:t>Radiación</a:t>
            </a:r>
            <a:br>
              <a:rPr lang="es-ES"/>
            </a:br>
            <a:r>
              <a:rPr lang="es-ES"/>
              <a:t>Dipolo</a:t>
            </a:r>
            <a:br>
              <a:rPr lang="es-ES"/>
            </a:br>
            <a:r>
              <a:rPr lang="es-ES"/>
              <a:t>Eléctrico</a:t>
            </a:r>
            <a:endParaRPr lang="es-ES_tradnl"/>
          </a:p>
        </p:txBody>
      </p:sp>
      <p:sp>
        <p:nvSpPr>
          <p:cNvPr id="7" name="Elipse 6">
            <a:extLst>
              <a:ext uri="{FF2B5EF4-FFF2-40B4-BE49-F238E27FC236}">
                <a16:creationId xmlns:a16="http://schemas.microsoft.com/office/drawing/2014/main" id="{2FBD2305-FFC4-815F-74A4-9B1AAD3F4404}"/>
              </a:ext>
            </a:extLst>
          </p:cNvPr>
          <p:cNvSpPr/>
          <p:nvPr/>
        </p:nvSpPr>
        <p:spPr>
          <a:xfrm>
            <a:off x="1428931" y="2661215"/>
            <a:ext cx="459508" cy="459508"/>
          </a:xfrm>
          <a:prstGeom prst="ellipse">
            <a:avLst/>
          </a:prstGeom>
          <a:solidFill>
            <a:srgbClr val="00206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a:t>-</a:t>
            </a:r>
          </a:p>
        </p:txBody>
      </p:sp>
      <p:sp>
        <p:nvSpPr>
          <p:cNvPr id="8" name="Elipse 7">
            <a:extLst>
              <a:ext uri="{FF2B5EF4-FFF2-40B4-BE49-F238E27FC236}">
                <a16:creationId xmlns:a16="http://schemas.microsoft.com/office/drawing/2014/main" id="{FE378C26-AE39-FF31-C57D-462AF63200C7}"/>
              </a:ext>
            </a:extLst>
          </p:cNvPr>
          <p:cNvSpPr/>
          <p:nvPr/>
        </p:nvSpPr>
        <p:spPr>
          <a:xfrm>
            <a:off x="1428931" y="4291041"/>
            <a:ext cx="459508" cy="459508"/>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a:t>+</a:t>
            </a:r>
          </a:p>
        </p:txBody>
      </p:sp>
      <p:cxnSp>
        <p:nvCxnSpPr>
          <p:cNvPr id="10" name="Conector recto de flecha 9">
            <a:extLst>
              <a:ext uri="{FF2B5EF4-FFF2-40B4-BE49-F238E27FC236}">
                <a16:creationId xmlns:a16="http://schemas.microsoft.com/office/drawing/2014/main" id="{A13CFD47-0B90-B6C6-0034-8B11D58200BA}"/>
              </a:ext>
            </a:extLst>
          </p:cNvPr>
          <p:cNvCxnSpPr/>
          <p:nvPr/>
        </p:nvCxnSpPr>
        <p:spPr>
          <a:xfrm>
            <a:off x="2435192" y="2890969"/>
            <a:ext cx="0" cy="1700593"/>
          </a:xfrm>
          <a:prstGeom prst="straightConnector1">
            <a:avLst/>
          </a:prstGeom>
          <a:ln w="571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559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err="1"/>
              <a:t>Momentum</a:t>
            </a:r>
            <a:r>
              <a:rPr lang="es-ES_tradnl" b="1"/>
              <a:t> en OEM</a:t>
            </a:r>
          </a:p>
        </p:txBody>
      </p:sp>
      <p:sp>
        <p:nvSpPr>
          <p:cNvPr id="5" name="CuadroTexto 4"/>
          <p:cNvSpPr txBox="1"/>
          <p:nvPr/>
        </p:nvSpPr>
        <p:spPr>
          <a:xfrm>
            <a:off x="3791744" y="2355760"/>
            <a:ext cx="6373091" cy="523220"/>
          </a:xfrm>
          <a:prstGeom prst="rect">
            <a:avLst/>
          </a:prstGeom>
          <a:noFill/>
        </p:spPr>
        <p:txBody>
          <a:bodyPr wrap="none" rtlCol="0">
            <a:spAutoFit/>
          </a:bodyPr>
          <a:lstStyle/>
          <a:p>
            <a:r>
              <a:rPr lang="es-ES_tradnl" sz="2800" err="1"/>
              <a:t>Momentum</a:t>
            </a:r>
            <a:r>
              <a:rPr lang="es-ES_tradnl" sz="2800"/>
              <a:t> Lineal por unidad de Volumen</a:t>
            </a:r>
          </a:p>
        </p:txBody>
      </p:sp>
      <p:sp>
        <p:nvSpPr>
          <p:cNvPr id="8" name="CuadroTexto 7"/>
          <p:cNvSpPr txBox="1"/>
          <p:nvPr/>
        </p:nvSpPr>
        <p:spPr>
          <a:xfrm>
            <a:off x="407369" y="3501008"/>
            <a:ext cx="10153127" cy="954107"/>
          </a:xfrm>
          <a:prstGeom prst="rect">
            <a:avLst/>
          </a:prstGeom>
          <a:noFill/>
        </p:spPr>
        <p:txBody>
          <a:bodyPr wrap="square" rtlCol="0">
            <a:spAutoFit/>
          </a:bodyPr>
          <a:lstStyle/>
          <a:p>
            <a:pPr algn="just"/>
            <a:r>
              <a:rPr lang="es-ES_tradnl" sz="2800"/>
              <a:t>En el caso de la luz, los órdenes de magnitud asociado a la longitud de ondas y al período de oscilación son:</a:t>
            </a:r>
          </a:p>
        </p:txBody>
      </p:sp>
      <p:grpSp>
        <p:nvGrpSpPr>
          <p:cNvPr id="10" name="Agrupar 9"/>
          <p:cNvGrpSpPr/>
          <p:nvPr/>
        </p:nvGrpSpPr>
        <p:grpSpPr>
          <a:xfrm>
            <a:off x="583832" y="5350166"/>
            <a:ext cx="2352532" cy="1008056"/>
            <a:chOff x="623392" y="4885412"/>
            <a:chExt cx="2352532" cy="1008056"/>
          </a:xfrm>
        </p:grpSpPr>
        <p:pic>
          <p:nvPicPr>
            <p:cNvPr id="7" name="Imagen 6"/>
            <p:cNvPicPr>
              <a:picLocks noChangeAspect="1"/>
            </p:cNvPicPr>
            <p:nvPr/>
          </p:nvPicPr>
          <p:blipFill rotWithShape="1">
            <a:blip r:embed="rId2" cstate="print">
              <a:extLst>
                <a:ext uri="{28A0092B-C50C-407E-A947-70E740481C1C}">
                  <a14:useLocalDpi xmlns:a14="http://schemas.microsoft.com/office/drawing/2010/main"/>
                </a:ext>
              </a:extLst>
            </a:blip>
            <a:srcRect t="-28"/>
            <a:stretch/>
          </p:blipFill>
          <p:spPr>
            <a:xfrm>
              <a:off x="623392" y="4885412"/>
              <a:ext cx="2352532" cy="504000"/>
            </a:xfrm>
            <a:prstGeom prst="rect">
              <a:avLst/>
            </a:prstGeom>
          </p:spPr>
        </p:pic>
        <p:pic>
          <p:nvPicPr>
            <p:cNvPr id="9" name="Imagen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392" y="5389468"/>
              <a:ext cx="2230984" cy="504000"/>
            </a:xfrm>
            <a:prstGeom prst="rect">
              <a:avLst/>
            </a:prstGeom>
          </p:spPr>
        </p:pic>
      </p:grpSp>
      <p:grpSp>
        <p:nvGrpSpPr>
          <p:cNvPr id="14" name="Agrupar 13"/>
          <p:cNvGrpSpPr/>
          <p:nvPr/>
        </p:nvGrpSpPr>
        <p:grpSpPr>
          <a:xfrm>
            <a:off x="4856996" y="4962906"/>
            <a:ext cx="1401217" cy="1614081"/>
            <a:chOff x="4151784" y="5166196"/>
            <a:chExt cx="1401217" cy="1614081"/>
          </a:xfrm>
        </p:grpSpPr>
        <p:pic>
          <p:nvPicPr>
            <p:cNvPr id="12" name="Imagen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30092" y="5166196"/>
              <a:ext cx="1244600" cy="927100"/>
            </a:xfrm>
            <a:prstGeom prst="rect">
              <a:avLst/>
            </a:prstGeom>
          </p:spPr>
        </p:pic>
        <p:sp>
          <p:nvSpPr>
            <p:cNvPr id="13" name="CuadroTexto 12"/>
            <p:cNvSpPr txBox="1"/>
            <p:nvPr/>
          </p:nvSpPr>
          <p:spPr>
            <a:xfrm>
              <a:off x="4151784" y="5949280"/>
              <a:ext cx="1401217" cy="830997"/>
            </a:xfrm>
            <a:prstGeom prst="rect">
              <a:avLst/>
            </a:prstGeom>
            <a:noFill/>
          </p:spPr>
          <p:txBody>
            <a:bodyPr wrap="none" rtlCol="0">
              <a:spAutoFit/>
            </a:bodyPr>
            <a:lstStyle/>
            <a:p>
              <a:pPr algn="ctr"/>
              <a:r>
                <a:rPr lang="es-ES_tradnl" sz="2400"/>
                <a:t>Promedio</a:t>
              </a:r>
            </a:p>
            <a:p>
              <a:pPr algn="ctr"/>
              <a:r>
                <a:rPr lang="es-ES_tradnl" sz="2400"/>
                <a:t>Temporal</a:t>
              </a:r>
            </a:p>
          </p:txBody>
        </p:sp>
      </p:grpSp>
      <p:sp>
        <p:nvSpPr>
          <p:cNvPr id="15" name="CuadroTexto 14"/>
          <p:cNvSpPr txBox="1"/>
          <p:nvPr/>
        </p:nvSpPr>
        <p:spPr>
          <a:xfrm>
            <a:off x="590712" y="1588204"/>
            <a:ext cx="4767524" cy="523220"/>
          </a:xfrm>
          <a:prstGeom prst="rect">
            <a:avLst/>
          </a:prstGeom>
          <a:noFill/>
        </p:spPr>
        <p:txBody>
          <a:bodyPr wrap="none" rtlCol="0">
            <a:spAutoFit/>
          </a:bodyPr>
          <a:lstStyle/>
          <a:p>
            <a:r>
              <a:rPr lang="es-ES_tradnl" sz="2800" b="1"/>
              <a:t>Densidad de </a:t>
            </a:r>
            <a:r>
              <a:rPr lang="es-ES_tradnl" sz="2800" b="1" err="1"/>
              <a:t>momentum</a:t>
            </a:r>
            <a:r>
              <a:rPr lang="es-ES_tradnl" sz="2800" b="1"/>
              <a:t> lineal</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54948C3C-FA06-4795-8E23-35BB64B2F630}"/>
                  </a:ext>
                </a:extLst>
              </p:cNvPr>
              <p:cNvSpPr txBox="1"/>
              <p:nvPr/>
            </p:nvSpPr>
            <p:spPr>
              <a:xfrm>
                <a:off x="7411899" y="5101517"/>
                <a:ext cx="4558171" cy="1245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3600" b="0" i="1" smtClean="0">
                              <a:latin typeface="Cambria Math" panose="02040503050406030204" pitchFamily="18" charset="0"/>
                            </a:rPr>
                          </m:ctrlPr>
                        </m:sSubPr>
                        <m:e>
                          <m:r>
                            <a:rPr lang="es-CL" sz="3600" b="0" i="1" smtClean="0">
                              <a:latin typeface="Cambria Math" panose="02040503050406030204" pitchFamily="18" charset="0"/>
                            </a:rPr>
                            <m:t>𝑓</m:t>
                          </m:r>
                        </m:e>
                        <m:sub>
                          <m:r>
                            <a:rPr lang="es-CL" sz="3600" b="0" i="1" smtClean="0">
                              <a:latin typeface="Cambria Math" panose="02040503050406030204" pitchFamily="18" charset="0"/>
                            </a:rPr>
                            <m:t>𝑝𝑟𝑜𝑚</m:t>
                          </m:r>
                        </m:sub>
                      </m:sSub>
                      <m:r>
                        <a:rPr lang="es-CL" sz="3600" b="0" i="1" smtClean="0">
                          <a:latin typeface="Cambria Math" panose="02040503050406030204" pitchFamily="18" charset="0"/>
                        </a:rPr>
                        <m:t>=</m:t>
                      </m:r>
                      <m:f>
                        <m:fPr>
                          <m:ctrlPr>
                            <a:rPr lang="es-CL" sz="3600" b="0" i="1" smtClean="0">
                              <a:latin typeface="Cambria Math" panose="02040503050406030204" pitchFamily="18" charset="0"/>
                            </a:rPr>
                          </m:ctrlPr>
                        </m:fPr>
                        <m:num>
                          <m:r>
                            <a:rPr lang="es-CL" sz="3600" b="0" i="1" smtClean="0">
                              <a:latin typeface="Cambria Math" panose="02040503050406030204" pitchFamily="18" charset="0"/>
                            </a:rPr>
                            <m:t>1</m:t>
                          </m:r>
                        </m:num>
                        <m:den>
                          <m:r>
                            <a:rPr lang="es-CL" sz="3600" b="0" i="1" smtClean="0">
                              <a:latin typeface="Cambria Math" panose="02040503050406030204" pitchFamily="18" charset="0"/>
                            </a:rPr>
                            <m:t>𝑇</m:t>
                          </m:r>
                        </m:den>
                      </m:f>
                      <m:nary>
                        <m:naryPr>
                          <m:ctrlPr>
                            <a:rPr lang="es-CL" sz="3600" b="0" i="1" smtClean="0">
                              <a:latin typeface="Cambria Math" panose="02040503050406030204" pitchFamily="18" charset="0"/>
                            </a:rPr>
                          </m:ctrlPr>
                        </m:naryPr>
                        <m:sub>
                          <m:r>
                            <m:rPr>
                              <m:brk m:alnAt="23"/>
                            </m:rPr>
                            <a:rPr lang="es-CL" sz="3600" b="0" i="1" smtClean="0">
                              <a:latin typeface="Cambria Math" panose="02040503050406030204" pitchFamily="18" charset="0"/>
                            </a:rPr>
                            <m:t>𝑡</m:t>
                          </m:r>
                        </m:sub>
                        <m:sup>
                          <m:r>
                            <a:rPr lang="es-CL" sz="3600" b="0" i="1" smtClean="0">
                              <a:latin typeface="Cambria Math" panose="02040503050406030204" pitchFamily="18" charset="0"/>
                            </a:rPr>
                            <m:t>𝑡</m:t>
                          </m:r>
                          <m:r>
                            <a:rPr lang="es-CL" sz="3600" b="0" i="1" smtClean="0">
                              <a:latin typeface="Cambria Math" panose="02040503050406030204" pitchFamily="18" charset="0"/>
                            </a:rPr>
                            <m:t>+</m:t>
                          </m:r>
                          <m:r>
                            <a:rPr lang="es-CL" sz="3600" b="0" i="1" smtClean="0">
                              <a:latin typeface="Cambria Math" panose="02040503050406030204" pitchFamily="18" charset="0"/>
                            </a:rPr>
                            <m:t>𝑇</m:t>
                          </m:r>
                        </m:sup>
                        <m:e>
                          <m:r>
                            <a:rPr lang="es-CL" sz="3600" b="0" i="1" smtClean="0">
                              <a:latin typeface="Cambria Math" panose="02040503050406030204" pitchFamily="18" charset="0"/>
                            </a:rPr>
                            <m:t>𝑓</m:t>
                          </m:r>
                          <m:d>
                            <m:dPr>
                              <m:ctrlPr>
                                <a:rPr lang="es-CL" sz="3600" b="0" i="1" smtClean="0">
                                  <a:latin typeface="Cambria Math" panose="02040503050406030204" pitchFamily="18" charset="0"/>
                                </a:rPr>
                              </m:ctrlPr>
                            </m:dPr>
                            <m:e>
                              <m:r>
                                <a:rPr lang="es-CL" sz="3600" b="0" i="1" smtClean="0">
                                  <a:latin typeface="Cambria Math" panose="02040503050406030204" pitchFamily="18" charset="0"/>
                                </a:rPr>
                                <m:t>𝑡</m:t>
                              </m:r>
                            </m:e>
                          </m:d>
                          <m:r>
                            <a:rPr lang="es-CL" sz="3600" b="0" i="1" smtClean="0">
                              <a:latin typeface="Cambria Math" panose="02040503050406030204" pitchFamily="18" charset="0"/>
                            </a:rPr>
                            <m:t> </m:t>
                          </m:r>
                          <m:r>
                            <a:rPr lang="es-CL" sz="3600" b="0" i="1" smtClean="0">
                              <a:latin typeface="Cambria Math" panose="02040503050406030204" pitchFamily="18" charset="0"/>
                            </a:rPr>
                            <m:t>𝑑𝑡</m:t>
                          </m:r>
                        </m:e>
                      </m:nary>
                    </m:oMath>
                  </m:oMathPara>
                </a14:m>
                <a:endParaRPr lang="es-CL" sz="3600"/>
              </a:p>
            </p:txBody>
          </p:sp>
        </mc:Choice>
        <mc:Fallback xmlns="">
          <p:sp>
            <p:nvSpPr>
              <p:cNvPr id="3" name="CuadroTexto 2">
                <a:extLst>
                  <a:ext uri="{FF2B5EF4-FFF2-40B4-BE49-F238E27FC236}">
                    <a16:creationId xmlns:a16="http://schemas.microsoft.com/office/drawing/2014/main" id="{54948C3C-FA06-4795-8E23-35BB64B2F630}"/>
                  </a:ext>
                </a:extLst>
              </p:cNvPr>
              <p:cNvSpPr txBox="1">
                <a:spLocks noRot="1" noChangeAspect="1" noMove="1" noResize="1" noEditPoints="1" noAdjustHandles="1" noChangeArrowheads="1" noChangeShapeType="1" noTextEdit="1"/>
              </p:cNvSpPr>
              <p:nvPr/>
            </p:nvSpPr>
            <p:spPr>
              <a:xfrm>
                <a:off x="7411899" y="5101517"/>
                <a:ext cx="4558171" cy="12454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4F063234-0544-4C13-B6D2-60BE1EAB00B6}"/>
                  </a:ext>
                </a:extLst>
              </p:cNvPr>
              <p:cNvSpPr txBox="1"/>
              <p:nvPr/>
            </p:nvSpPr>
            <p:spPr>
              <a:xfrm>
                <a:off x="1127448" y="2198471"/>
                <a:ext cx="1903855" cy="10409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sz="3600" b="0" i="1" smtClean="0">
                              <a:latin typeface="Cambria Math" panose="02040503050406030204" pitchFamily="18" charset="0"/>
                              <a:ea typeface="Cambria Math" panose="02040503050406030204" pitchFamily="18" charset="0"/>
                            </a:rPr>
                          </m:ctrlPr>
                        </m:accPr>
                        <m:e>
                          <m:r>
                            <a:rPr lang="es-CL" sz="3600" b="0" i="1" smtClean="0">
                              <a:latin typeface="Cambria Math" panose="02040503050406030204" pitchFamily="18" charset="0"/>
                              <a:ea typeface="Cambria Math" panose="02040503050406030204" pitchFamily="18" charset="0"/>
                            </a:rPr>
                            <m:t>ℙ</m:t>
                          </m:r>
                        </m:e>
                      </m:acc>
                      <m:r>
                        <a:rPr lang="es-CL" sz="3600" b="0" i="1" smtClean="0">
                          <a:latin typeface="Cambria Math" panose="02040503050406030204" pitchFamily="18" charset="0"/>
                        </a:rPr>
                        <m:t>=</m:t>
                      </m:r>
                      <m:f>
                        <m:fPr>
                          <m:ctrlPr>
                            <a:rPr lang="es-CL" sz="3600" b="0" i="1" smtClean="0">
                              <a:latin typeface="Cambria Math" panose="02040503050406030204" pitchFamily="18" charset="0"/>
                            </a:rPr>
                          </m:ctrlPr>
                        </m:fPr>
                        <m:num>
                          <m:r>
                            <a:rPr lang="es-CL" sz="3600" b="0" i="1" smtClean="0">
                              <a:latin typeface="Cambria Math" panose="02040503050406030204" pitchFamily="18" charset="0"/>
                            </a:rPr>
                            <m:t>1</m:t>
                          </m:r>
                        </m:num>
                        <m:den>
                          <m:sSup>
                            <m:sSupPr>
                              <m:ctrlPr>
                                <a:rPr lang="es-CL" sz="3600" b="0" i="1" smtClean="0">
                                  <a:latin typeface="Cambria Math" panose="02040503050406030204" pitchFamily="18" charset="0"/>
                                </a:rPr>
                              </m:ctrlPr>
                            </m:sSupPr>
                            <m:e>
                              <m:r>
                                <a:rPr lang="es-CL" sz="3600" b="0" i="1" smtClean="0">
                                  <a:latin typeface="Cambria Math" panose="02040503050406030204" pitchFamily="18" charset="0"/>
                                </a:rPr>
                                <m:t>𝑐</m:t>
                              </m:r>
                            </m:e>
                            <m:sup>
                              <m:r>
                                <a:rPr lang="es-CL" sz="3600" b="0" i="1" smtClean="0">
                                  <a:latin typeface="Cambria Math" panose="02040503050406030204" pitchFamily="18" charset="0"/>
                                </a:rPr>
                                <m:t>2</m:t>
                              </m:r>
                            </m:sup>
                          </m:sSup>
                        </m:den>
                      </m:f>
                      <m:r>
                        <a:rPr lang="es-CL" sz="3600" b="0" i="1" smtClean="0">
                          <a:latin typeface="Cambria Math" panose="02040503050406030204" pitchFamily="18" charset="0"/>
                        </a:rPr>
                        <m:t> </m:t>
                      </m:r>
                      <m:acc>
                        <m:accPr>
                          <m:chr m:val="⃗"/>
                          <m:ctrlPr>
                            <a:rPr lang="es-CL" sz="3600" b="0" i="1" smtClean="0">
                              <a:latin typeface="Cambria Math" panose="02040503050406030204" pitchFamily="18" charset="0"/>
                            </a:rPr>
                          </m:ctrlPr>
                        </m:accPr>
                        <m:e>
                          <m:r>
                            <a:rPr lang="es-CL" sz="3600" b="0" i="1" smtClean="0">
                              <a:latin typeface="Cambria Math" panose="02040503050406030204" pitchFamily="18" charset="0"/>
                            </a:rPr>
                            <m:t>𝑆</m:t>
                          </m:r>
                        </m:e>
                      </m:acc>
                    </m:oMath>
                  </m:oMathPara>
                </a14:m>
                <a:endParaRPr lang="es-CL" sz="3600"/>
              </a:p>
            </p:txBody>
          </p:sp>
        </mc:Choice>
        <mc:Fallback xmlns="">
          <p:sp>
            <p:nvSpPr>
              <p:cNvPr id="6" name="CuadroTexto 5">
                <a:extLst>
                  <a:ext uri="{FF2B5EF4-FFF2-40B4-BE49-F238E27FC236}">
                    <a16:creationId xmlns:a16="http://schemas.microsoft.com/office/drawing/2014/main" id="{4F063234-0544-4C13-B6D2-60BE1EAB00B6}"/>
                  </a:ext>
                </a:extLst>
              </p:cNvPr>
              <p:cNvSpPr txBox="1">
                <a:spLocks noRot="1" noChangeAspect="1" noMove="1" noResize="1" noEditPoints="1" noAdjustHandles="1" noChangeArrowheads="1" noChangeShapeType="1" noTextEdit="1"/>
              </p:cNvSpPr>
              <p:nvPr/>
            </p:nvSpPr>
            <p:spPr>
              <a:xfrm>
                <a:off x="1127448" y="2198471"/>
                <a:ext cx="1903855" cy="10409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5ABDD00C-9AAC-42BD-8EB1-A57C2F42BF89}"/>
                  </a:ext>
                </a:extLst>
              </p:cNvPr>
              <p:cNvSpPr txBox="1"/>
              <p:nvPr/>
            </p:nvSpPr>
            <p:spPr>
              <a:xfrm>
                <a:off x="10200456" y="1318944"/>
                <a:ext cx="1817292"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sz="3600" b="0" i="1" smtClean="0">
                              <a:latin typeface="Cambria Math" panose="02040503050406030204" pitchFamily="18" charset="0"/>
                              <a:ea typeface="Cambria Math" panose="02040503050406030204" pitchFamily="18" charset="0"/>
                            </a:rPr>
                          </m:ctrlPr>
                        </m:accPr>
                        <m:e>
                          <m:r>
                            <a:rPr lang="es-CL" sz="3600" b="0" i="1" smtClean="0">
                              <a:latin typeface="Cambria Math" panose="02040503050406030204" pitchFamily="18" charset="0"/>
                              <a:ea typeface="Cambria Math" panose="02040503050406030204" pitchFamily="18" charset="0"/>
                            </a:rPr>
                            <m:t>ℙ</m:t>
                          </m:r>
                        </m:e>
                      </m:acc>
                      <m:r>
                        <a:rPr lang="es-CL" sz="3600" b="0" i="1" smtClean="0">
                          <a:latin typeface="Cambria Math" panose="02040503050406030204" pitchFamily="18" charset="0"/>
                        </a:rPr>
                        <m:t>=</m:t>
                      </m:r>
                      <m:acc>
                        <m:accPr>
                          <m:chr m:val="⃗"/>
                          <m:ctrlPr>
                            <a:rPr lang="es-CL" sz="3600" b="0" i="1" smtClean="0">
                              <a:latin typeface="Cambria Math" panose="02040503050406030204" pitchFamily="18" charset="0"/>
                            </a:rPr>
                          </m:ctrlPr>
                        </m:accPr>
                        <m:e>
                          <m:r>
                            <a:rPr lang="es-CL" sz="3600" b="0" i="1" smtClean="0">
                              <a:latin typeface="Cambria Math" panose="02040503050406030204" pitchFamily="18" charset="0"/>
                            </a:rPr>
                            <m:t>𝑝</m:t>
                          </m:r>
                        </m:e>
                      </m:acc>
                      <m:r>
                        <a:rPr lang="es-CL" sz="3600" b="0" i="1" smtClean="0">
                          <a:latin typeface="Cambria Math" panose="02040503050406030204" pitchFamily="18" charset="0"/>
                          <a:ea typeface="Cambria Math" panose="02040503050406030204" pitchFamily="18" charset="0"/>
                        </a:rPr>
                        <m:t>/</m:t>
                      </m:r>
                      <m:r>
                        <a:rPr lang="es-CL" sz="3600" b="0" i="1" smtClean="0">
                          <a:latin typeface="Cambria Math" panose="02040503050406030204" pitchFamily="18" charset="0"/>
                          <a:ea typeface="Cambria Math" panose="02040503050406030204" pitchFamily="18" charset="0"/>
                        </a:rPr>
                        <m:t>𝑉</m:t>
                      </m:r>
                    </m:oMath>
                  </m:oMathPara>
                </a14:m>
                <a:endParaRPr lang="es-CL" sz="3600"/>
              </a:p>
            </p:txBody>
          </p:sp>
        </mc:Choice>
        <mc:Fallback xmlns="">
          <p:sp>
            <p:nvSpPr>
              <p:cNvPr id="18" name="CuadroTexto 17">
                <a:extLst>
                  <a:ext uri="{FF2B5EF4-FFF2-40B4-BE49-F238E27FC236}">
                    <a16:creationId xmlns:a16="http://schemas.microsoft.com/office/drawing/2014/main" id="{5ABDD00C-9AAC-42BD-8EB1-A57C2F42BF89}"/>
                  </a:ext>
                </a:extLst>
              </p:cNvPr>
              <p:cNvSpPr txBox="1">
                <a:spLocks noRot="1" noChangeAspect="1" noMove="1" noResize="1" noEditPoints="1" noAdjustHandles="1" noChangeArrowheads="1" noChangeShapeType="1" noTextEdit="1"/>
              </p:cNvSpPr>
              <p:nvPr/>
            </p:nvSpPr>
            <p:spPr>
              <a:xfrm>
                <a:off x="10200456" y="1318944"/>
                <a:ext cx="1817292" cy="621324"/>
              </a:xfrm>
              <a:prstGeom prst="rect">
                <a:avLst/>
              </a:prstGeom>
              <a:blipFill>
                <a:blip r:embed="rId7"/>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78AFB0E5-9DF8-6C4C-BE99-09D257CE01B6}"/>
              </a:ext>
            </a:extLst>
          </p:cNvPr>
          <p:cNvCxnSpPr/>
          <p:nvPr/>
        </p:nvCxnSpPr>
        <p:spPr>
          <a:xfrm>
            <a:off x="1374186" y="3429000"/>
            <a:ext cx="92792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66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0017F0-0941-44C2-8408-0848139815D3}"/>
              </a:ext>
            </a:extLst>
          </p:cNvPr>
          <p:cNvSpPr>
            <a:spLocks noGrp="1"/>
          </p:cNvSpPr>
          <p:nvPr>
            <p:ph type="title"/>
          </p:nvPr>
        </p:nvSpPr>
        <p:spPr/>
        <p:txBody>
          <a:bodyPr/>
          <a:lstStyle/>
          <a:p>
            <a:r>
              <a:rPr lang="es-ES_tradnl" b="1"/>
              <a:t>Vector  de </a:t>
            </a:r>
            <a:r>
              <a:rPr lang="es-ES_tradnl" b="1" err="1"/>
              <a:t>Poynting</a:t>
            </a:r>
            <a:r>
              <a:rPr lang="es-ES_tradnl" b="1"/>
              <a:t> e Intensidad</a:t>
            </a:r>
            <a:endParaRPr lang="es-CL"/>
          </a:p>
        </p:txBody>
      </p:sp>
      <p:grpSp>
        <p:nvGrpSpPr>
          <p:cNvPr id="4" name="Grupo 3">
            <a:extLst>
              <a:ext uri="{FF2B5EF4-FFF2-40B4-BE49-F238E27FC236}">
                <a16:creationId xmlns:a16="http://schemas.microsoft.com/office/drawing/2014/main" id="{1169E3B6-D740-4760-8110-8B49D04280B2}"/>
              </a:ext>
            </a:extLst>
          </p:cNvPr>
          <p:cNvGrpSpPr/>
          <p:nvPr/>
        </p:nvGrpSpPr>
        <p:grpSpPr>
          <a:xfrm>
            <a:off x="1325039" y="2301475"/>
            <a:ext cx="3136463" cy="3429328"/>
            <a:chOff x="4918736" y="2720377"/>
            <a:chExt cx="3136463" cy="3429328"/>
          </a:xfrm>
        </p:grpSpPr>
        <p:pic>
          <p:nvPicPr>
            <p:cNvPr id="5" name="Imagen 4">
              <a:extLst>
                <a:ext uri="{FF2B5EF4-FFF2-40B4-BE49-F238E27FC236}">
                  <a16:creationId xmlns:a16="http://schemas.microsoft.com/office/drawing/2014/main" id="{17C91889-B419-4DCE-92FF-3CB2866C9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4191" y="2720377"/>
              <a:ext cx="2900500" cy="2629987"/>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934E058B-147E-4A8D-ACD4-8202F633610B}"/>
                    </a:ext>
                  </a:extLst>
                </p:cNvPr>
                <p:cNvSpPr txBox="1"/>
                <p:nvPr/>
              </p:nvSpPr>
              <p:spPr>
                <a:xfrm>
                  <a:off x="4918736" y="5083644"/>
                  <a:ext cx="3136463" cy="1066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𝑐</m:t>
                        </m:r>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m:t>
                        </m:r>
                        <m:f>
                          <m:f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ctrlPr>
                          </m:fPr>
                          <m:num>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1</m:t>
                            </m:r>
                          </m:num>
                          <m:den>
                            <m:rad>
                              <m:radPr>
                                <m:degHide m:val="on"/>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ctrlPr>
                              </m:radPr>
                              <m:deg/>
                              <m:e>
                                <m:sSub>
                                  <m:sSub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ctrlPr>
                                  </m:sSubPr>
                                  <m:e>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𝜇</m:t>
                                    </m:r>
                                  </m:e>
                                  <m:sub>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0</m:t>
                                    </m:r>
                                  </m:sub>
                                </m:sSub>
                                <m:sSub>
                                  <m:sSub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ctrlPr>
                                  </m:sSubPr>
                                  <m:e>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𝜖</m:t>
                                    </m:r>
                                  </m:e>
                                  <m:sub>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0</m:t>
                                    </m:r>
                                  </m:sub>
                                </m:sSub>
                              </m:e>
                            </m:rad>
                          </m:den>
                        </m:f>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m:t>
                        </m:r>
                        <m:f>
                          <m:f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ctrlPr>
                          </m:fPr>
                          <m:num>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𝜔</m:t>
                            </m:r>
                          </m:num>
                          <m:den>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𝑘</m:t>
                            </m:r>
                          </m:den>
                        </m:f>
                      </m:oMath>
                    </m:oMathPara>
                  </a14:m>
                  <a:endParaRPr lang="es-CL" sz="3000"/>
                </a:p>
              </p:txBody>
            </p:sp>
          </mc:Choice>
          <mc:Fallback xmlns="">
            <p:sp>
              <p:nvSpPr>
                <p:cNvPr id="7" name="CuadroTexto 6">
                  <a:extLst>
                    <a:ext uri="{FF2B5EF4-FFF2-40B4-BE49-F238E27FC236}">
                      <a16:creationId xmlns:a16="http://schemas.microsoft.com/office/drawing/2014/main" id="{934E058B-147E-4A8D-ACD4-8202F633610B}"/>
                    </a:ext>
                  </a:extLst>
                </p:cNvPr>
                <p:cNvSpPr txBox="1">
                  <a:spLocks noRot="1" noChangeAspect="1" noMove="1" noResize="1" noEditPoints="1" noAdjustHandles="1" noChangeArrowheads="1" noChangeShapeType="1" noTextEdit="1"/>
                </p:cNvSpPr>
                <p:nvPr/>
              </p:nvSpPr>
              <p:spPr>
                <a:xfrm>
                  <a:off x="4918736" y="5083644"/>
                  <a:ext cx="3136463" cy="1066061"/>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1" name="Rectángulo 240">
                <a:extLst>
                  <a:ext uri="{FF2B5EF4-FFF2-40B4-BE49-F238E27FC236}">
                    <a16:creationId xmlns:a16="http://schemas.microsoft.com/office/drawing/2014/main" id="{37690E56-889B-4D71-B65C-C5D995D27740}"/>
                  </a:ext>
                </a:extLst>
              </p:cNvPr>
              <p:cNvSpPr/>
              <p:nvPr/>
            </p:nvSpPr>
            <p:spPr>
              <a:xfrm>
                <a:off x="1140999" y="1380967"/>
                <a:ext cx="3631058" cy="920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2400" b="0" i="1" smtClean="0">
                              <a:solidFill>
                                <a:prstClr val="black"/>
                              </a:solidFill>
                              <a:latin typeface="Cambria Math" panose="02040503050406030204" pitchFamily="18" charset="0"/>
                              <a:ea typeface="Cambria Math" charset="0"/>
                              <a:cs typeface="Cambria Math" charset="0"/>
                            </a:rPr>
                          </m:ctrlPr>
                        </m:accPr>
                        <m:e>
                          <m:r>
                            <a:rPr lang="es-ES" sz="2400" i="1" smtClean="0">
                              <a:solidFill>
                                <a:prstClr val="black"/>
                              </a:solidFill>
                              <a:latin typeface="Cambria Math" charset="0"/>
                              <a:ea typeface="Cambria Math" charset="0"/>
                              <a:cs typeface="Cambria Math" charset="0"/>
                            </a:rPr>
                            <m:t>𝐸</m:t>
                          </m:r>
                        </m:e>
                      </m:acc>
                      <m:d>
                        <m:dPr>
                          <m:ctrlPr>
                            <a:rPr lang="es-ES" sz="2400" b="0" i="1" smtClean="0">
                              <a:solidFill>
                                <a:prstClr val="black"/>
                              </a:solidFill>
                              <a:latin typeface="Cambria Math" panose="02040503050406030204" pitchFamily="18" charset="0"/>
                              <a:ea typeface="Cambria Math" charset="0"/>
                              <a:cs typeface="Cambria Math" charset="0"/>
                            </a:rPr>
                          </m:ctrlPr>
                        </m:dPr>
                        <m:e>
                          <m:r>
                            <a:rPr lang="es-ES" sz="2400" b="0" i="1" smtClean="0">
                              <a:solidFill>
                                <a:prstClr val="black"/>
                              </a:solidFill>
                              <a:latin typeface="Cambria Math" charset="0"/>
                              <a:ea typeface="Cambria Math" charset="0"/>
                              <a:cs typeface="Cambria Math" charset="0"/>
                            </a:rPr>
                            <m:t>𝑧</m:t>
                          </m:r>
                          <m:r>
                            <a:rPr lang="es-ES" sz="2400" b="0" i="1" smtClean="0">
                              <a:solidFill>
                                <a:prstClr val="black"/>
                              </a:solidFill>
                              <a:latin typeface="Cambria Math" charset="0"/>
                              <a:ea typeface="Cambria Math" charset="0"/>
                              <a:cs typeface="Cambria Math" charset="0"/>
                            </a:rPr>
                            <m:t>,</m:t>
                          </m:r>
                          <m:r>
                            <a:rPr lang="es-ES" sz="2400" b="0" i="1" smtClean="0">
                              <a:solidFill>
                                <a:prstClr val="black"/>
                              </a:solidFill>
                              <a:latin typeface="Cambria Math" charset="0"/>
                              <a:ea typeface="Cambria Math" charset="0"/>
                              <a:cs typeface="Cambria Math" charset="0"/>
                            </a:rPr>
                            <m:t>𝑡</m:t>
                          </m:r>
                        </m:e>
                      </m:d>
                      <m:r>
                        <a:rPr lang="es-ES" sz="2400" b="0" i="1" smtClean="0">
                          <a:solidFill>
                            <a:prstClr val="black"/>
                          </a:solidFill>
                          <a:latin typeface="Cambria Math" charset="0"/>
                          <a:ea typeface="Cambria Math" charset="0"/>
                          <a:cs typeface="Cambria Math" charset="0"/>
                        </a:rPr>
                        <m:t>=</m:t>
                      </m:r>
                      <m:sSub>
                        <m:sSubPr>
                          <m:ctrlPr>
                            <a:rPr lang="es-ES" sz="2400" b="0" i="1" smtClean="0">
                              <a:solidFill>
                                <a:prstClr val="black"/>
                              </a:solidFill>
                              <a:latin typeface="Cambria Math" panose="02040503050406030204" pitchFamily="18" charset="0"/>
                              <a:ea typeface="Cambria Math" charset="0"/>
                              <a:cs typeface="Cambria Math" charset="0"/>
                            </a:rPr>
                          </m:ctrlPr>
                        </m:sSubPr>
                        <m:e>
                          <m:acc>
                            <m:accPr>
                              <m:chr m:val="⃗"/>
                              <m:ctrlPr>
                                <a:rPr lang="es-ES" sz="2400" b="0" i="1" smtClean="0">
                                  <a:solidFill>
                                    <a:prstClr val="black"/>
                                  </a:solidFill>
                                  <a:latin typeface="Cambria Math" panose="02040503050406030204" pitchFamily="18" charset="0"/>
                                  <a:ea typeface="Cambria Math" charset="0"/>
                                  <a:cs typeface="Cambria Math" charset="0"/>
                                </a:rPr>
                              </m:ctrlPr>
                            </m:accPr>
                            <m:e>
                              <m:r>
                                <a:rPr lang="es-ES" sz="2400" b="0" i="1" smtClean="0">
                                  <a:solidFill>
                                    <a:prstClr val="black"/>
                                  </a:solidFill>
                                  <a:latin typeface="Cambria Math" charset="0"/>
                                  <a:ea typeface="Cambria Math" charset="0"/>
                                  <a:cs typeface="Cambria Math" charset="0"/>
                                </a:rPr>
                                <m:t>𝐸</m:t>
                              </m:r>
                            </m:e>
                          </m:acc>
                        </m:e>
                        <m:sub>
                          <m:r>
                            <a:rPr lang="es-ES" sz="2400" b="0" i="1" smtClean="0">
                              <a:solidFill>
                                <a:prstClr val="black"/>
                              </a:solidFill>
                              <a:latin typeface="Cambria Math" charset="0"/>
                              <a:ea typeface="Cambria Math" charset="0"/>
                              <a:cs typeface="Cambria Math" charset="0"/>
                            </a:rPr>
                            <m:t>0</m:t>
                          </m:r>
                        </m:sub>
                      </m:sSub>
                      <m:func>
                        <m:funcPr>
                          <m:ctrlPr>
                            <a:rPr lang="es-CL" sz="2400" b="0" i="1" smtClean="0">
                              <a:solidFill>
                                <a:prstClr val="black"/>
                              </a:solidFill>
                              <a:latin typeface="Cambria Math" panose="02040503050406030204" pitchFamily="18" charset="0"/>
                              <a:ea typeface="Cambria Math" charset="0"/>
                              <a:cs typeface="Cambria Math" charset="0"/>
                            </a:rPr>
                          </m:ctrlPr>
                        </m:funcPr>
                        <m:fName>
                          <m:r>
                            <m:rPr>
                              <m:sty m:val="p"/>
                            </m:rPr>
                            <a:rPr lang="es-CL" sz="2400" b="0" i="0" smtClean="0">
                              <a:solidFill>
                                <a:prstClr val="black"/>
                              </a:solidFill>
                              <a:latin typeface="Cambria Math" panose="02040503050406030204" pitchFamily="18" charset="0"/>
                              <a:ea typeface="Cambria Math" charset="0"/>
                              <a:cs typeface="Cambria Math" charset="0"/>
                            </a:rPr>
                            <m:t>cos</m:t>
                          </m:r>
                        </m:fName>
                        <m:e>
                          <m:r>
                            <a:rPr lang="es-CL" sz="2400" b="0" i="1" smtClean="0">
                              <a:solidFill>
                                <a:prstClr val="black"/>
                              </a:solidFill>
                              <a:latin typeface="Cambria Math" panose="02040503050406030204" pitchFamily="18" charset="0"/>
                              <a:ea typeface="Cambria Math" charset="0"/>
                              <a:cs typeface="Cambria Math" charset="0"/>
                            </a:rPr>
                            <m:t>(</m:t>
                          </m:r>
                          <m:r>
                            <a:rPr lang="es-CL" sz="2400" b="0" i="1" smtClean="0">
                              <a:solidFill>
                                <a:prstClr val="black"/>
                              </a:solidFill>
                              <a:latin typeface="Cambria Math" panose="02040503050406030204" pitchFamily="18" charset="0"/>
                              <a:ea typeface="Cambria Math" charset="0"/>
                              <a:cs typeface="Cambria Math" charset="0"/>
                            </a:rPr>
                            <m:t>𝑘𝑧</m:t>
                          </m:r>
                          <m:r>
                            <a:rPr lang="es-CL" sz="2400" b="0" i="1" smtClean="0">
                              <a:solidFill>
                                <a:prstClr val="black"/>
                              </a:solidFill>
                              <a:latin typeface="Cambria Math" panose="02040503050406030204" pitchFamily="18" charset="0"/>
                              <a:ea typeface="Cambria Math" charset="0"/>
                              <a:cs typeface="Cambria Math" charset="0"/>
                            </a:rPr>
                            <m:t>−</m:t>
                          </m:r>
                          <m:r>
                            <a:rPr lang="es-CL" sz="2400" b="0" i="1" smtClean="0">
                              <a:solidFill>
                                <a:prstClr val="black"/>
                              </a:solidFill>
                              <a:latin typeface="Cambria Math" panose="02040503050406030204" pitchFamily="18" charset="0"/>
                              <a:ea typeface="Cambria Math" charset="0"/>
                              <a:cs typeface="Cambria Math" charset="0"/>
                            </a:rPr>
                            <m:t>𝜔</m:t>
                          </m:r>
                          <m:r>
                            <a:rPr lang="es-CL" sz="2400" b="0" i="1" smtClean="0">
                              <a:solidFill>
                                <a:prstClr val="black"/>
                              </a:solidFill>
                              <a:latin typeface="Cambria Math" panose="02040503050406030204" pitchFamily="18" charset="0"/>
                              <a:ea typeface="Cambria Math" charset="0"/>
                              <a:cs typeface="Cambria Math" charset="0"/>
                            </a:rPr>
                            <m:t>𝑡</m:t>
                          </m:r>
                          <m:r>
                            <a:rPr lang="es-CL" sz="2400" b="0" i="1" smtClean="0">
                              <a:solidFill>
                                <a:prstClr val="black"/>
                              </a:solidFill>
                              <a:latin typeface="Cambria Math" panose="02040503050406030204" pitchFamily="18" charset="0"/>
                              <a:ea typeface="Cambria Math" charset="0"/>
                              <a:cs typeface="Cambria Math" charset="0"/>
                            </a:rPr>
                            <m:t>)</m:t>
                          </m:r>
                        </m:e>
                      </m:func>
                    </m:oMath>
                  </m:oMathPara>
                </a14:m>
                <a:endParaRPr lang="es-CL" sz="2400" b="0">
                  <a:solidFill>
                    <a:prstClr val="black"/>
                  </a:solidFill>
                  <a:ea typeface="Cambria Math" charset="0"/>
                  <a:cs typeface="Cambria Math" charset="0"/>
                </a:endParaRPr>
              </a:p>
              <a:p>
                <a:pPr/>
                <a14:m>
                  <m:oMathPara xmlns:m="http://schemas.openxmlformats.org/officeDocument/2006/math">
                    <m:oMathParaPr>
                      <m:jc m:val="centerGroup"/>
                    </m:oMathParaPr>
                    <m:oMath xmlns:m="http://schemas.openxmlformats.org/officeDocument/2006/math">
                      <m:acc>
                        <m:accPr>
                          <m:chr m:val="⃗"/>
                          <m:ctrlPr>
                            <a:rPr lang="es-ES" sz="2400" i="1">
                              <a:solidFill>
                                <a:prstClr val="black"/>
                              </a:solidFill>
                              <a:latin typeface="Cambria Math" panose="02040503050406030204" pitchFamily="18" charset="0"/>
                              <a:ea typeface="Cambria Math" charset="0"/>
                              <a:cs typeface="Cambria Math" charset="0"/>
                            </a:rPr>
                          </m:ctrlPr>
                        </m:accPr>
                        <m:e>
                          <m:r>
                            <a:rPr lang="es-CL" sz="2400" b="0" i="1" smtClean="0">
                              <a:solidFill>
                                <a:prstClr val="black"/>
                              </a:solidFill>
                              <a:latin typeface="Cambria Math" panose="02040503050406030204" pitchFamily="18" charset="0"/>
                              <a:ea typeface="Cambria Math" charset="0"/>
                              <a:cs typeface="Cambria Math" charset="0"/>
                            </a:rPr>
                            <m:t>𝐵</m:t>
                          </m:r>
                        </m:e>
                      </m:acc>
                      <m:d>
                        <m:dPr>
                          <m:ctrlPr>
                            <a:rPr lang="es-ES" sz="2400" i="1">
                              <a:solidFill>
                                <a:prstClr val="black"/>
                              </a:solidFill>
                              <a:latin typeface="Cambria Math" panose="02040503050406030204" pitchFamily="18" charset="0"/>
                              <a:ea typeface="Cambria Math" charset="0"/>
                              <a:cs typeface="Cambria Math" charset="0"/>
                            </a:rPr>
                          </m:ctrlPr>
                        </m:dPr>
                        <m:e>
                          <m:r>
                            <a:rPr lang="es-ES" sz="2400" i="1">
                              <a:solidFill>
                                <a:prstClr val="black"/>
                              </a:solidFill>
                              <a:latin typeface="Cambria Math" charset="0"/>
                              <a:ea typeface="Cambria Math" charset="0"/>
                              <a:cs typeface="Cambria Math" charset="0"/>
                            </a:rPr>
                            <m:t>𝑧</m:t>
                          </m:r>
                          <m:r>
                            <a:rPr lang="es-ES" sz="2400" i="1">
                              <a:solidFill>
                                <a:prstClr val="black"/>
                              </a:solidFill>
                              <a:latin typeface="Cambria Math" charset="0"/>
                              <a:ea typeface="Cambria Math" charset="0"/>
                              <a:cs typeface="Cambria Math" charset="0"/>
                            </a:rPr>
                            <m:t>,</m:t>
                          </m:r>
                          <m:r>
                            <a:rPr lang="es-ES" sz="2400" i="1">
                              <a:solidFill>
                                <a:prstClr val="black"/>
                              </a:solidFill>
                              <a:latin typeface="Cambria Math" charset="0"/>
                              <a:ea typeface="Cambria Math" charset="0"/>
                              <a:cs typeface="Cambria Math" charset="0"/>
                            </a:rPr>
                            <m:t>𝑡</m:t>
                          </m:r>
                        </m:e>
                      </m:d>
                      <m:r>
                        <a:rPr lang="es-ES" sz="2400" i="1">
                          <a:solidFill>
                            <a:prstClr val="black"/>
                          </a:solidFill>
                          <a:latin typeface="Cambria Math" charset="0"/>
                          <a:ea typeface="Cambria Math" charset="0"/>
                          <a:cs typeface="Cambria Math" charset="0"/>
                        </a:rPr>
                        <m:t>=</m:t>
                      </m:r>
                      <m:sSub>
                        <m:sSubPr>
                          <m:ctrlPr>
                            <a:rPr lang="es-ES" sz="2400" i="1">
                              <a:solidFill>
                                <a:prstClr val="black"/>
                              </a:solidFill>
                              <a:latin typeface="Cambria Math" panose="02040503050406030204" pitchFamily="18" charset="0"/>
                              <a:ea typeface="Cambria Math" charset="0"/>
                              <a:cs typeface="Cambria Math" charset="0"/>
                            </a:rPr>
                          </m:ctrlPr>
                        </m:sSubPr>
                        <m:e>
                          <m:acc>
                            <m:accPr>
                              <m:chr m:val="⃗"/>
                              <m:ctrlPr>
                                <a:rPr lang="es-ES" sz="2400" i="1" smtClean="0">
                                  <a:solidFill>
                                    <a:prstClr val="black"/>
                                  </a:solidFill>
                                  <a:latin typeface="Cambria Math" panose="02040503050406030204" pitchFamily="18" charset="0"/>
                                  <a:ea typeface="Cambria Math" charset="0"/>
                                  <a:cs typeface="Cambria Math" charset="0"/>
                                </a:rPr>
                              </m:ctrlPr>
                            </m:accPr>
                            <m:e>
                              <m:r>
                                <a:rPr lang="es-CL" sz="2400" b="0" i="1" smtClean="0">
                                  <a:solidFill>
                                    <a:prstClr val="black"/>
                                  </a:solidFill>
                                  <a:latin typeface="Cambria Math" panose="02040503050406030204" pitchFamily="18" charset="0"/>
                                  <a:ea typeface="Cambria Math" charset="0"/>
                                  <a:cs typeface="Cambria Math" charset="0"/>
                                </a:rPr>
                                <m:t>𝐵</m:t>
                              </m:r>
                            </m:e>
                          </m:acc>
                        </m:e>
                        <m:sub>
                          <m:r>
                            <a:rPr lang="es-ES" sz="2400" i="1">
                              <a:solidFill>
                                <a:prstClr val="black"/>
                              </a:solidFill>
                              <a:latin typeface="Cambria Math" charset="0"/>
                              <a:ea typeface="Cambria Math" charset="0"/>
                              <a:cs typeface="Cambria Math" charset="0"/>
                            </a:rPr>
                            <m:t>0</m:t>
                          </m:r>
                        </m:sub>
                      </m:sSub>
                      <m:func>
                        <m:funcPr>
                          <m:ctrlPr>
                            <a:rPr lang="es-CL" sz="2400" i="1">
                              <a:solidFill>
                                <a:prstClr val="black"/>
                              </a:solidFill>
                              <a:latin typeface="Cambria Math" panose="02040503050406030204" pitchFamily="18" charset="0"/>
                              <a:ea typeface="Cambria Math" charset="0"/>
                              <a:cs typeface="Cambria Math" charset="0"/>
                            </a:rPr>
                          </m:ctrlPr>
                        </m:funcPr>
                        <m:fName>
                          <m:r>
                            <m:rPr>
                              <m:sty m:val="p"/>
                            </m:rPr>
                            <a:rPr lang="es-CL" sz="2400">
                              <a:solidFill>
                                <a:prstClr val="black"/>
                              </a:solidFill>
                              <a:latin typeface="Cambria Math" panose="02040503050406030204" pitchFamily="18" charset="0"/>
                              <a:ea typeface="Cambria Math" charset="0"/>
                              <a:cs typeface="Cambria Math" charset="0"/>
                            </a:rPr>
                            <m:t>cos</m:t>
                          </m:r>
                        </m:fName>
                        <m:e>
                          <m:r>
                            <a:rPr lang="es-CL" sz="2400" i="1">
                              <a:solidFill>
                                <a:prstClr val="black"/>
                              </a:solidFill>
                              <a:latin typeface="Cambria Math" panose="02040503050406030204" pitchFamily="18" charset="0"/>
                              <a:ea typeface="Cambria Math" charset="0"/>
                              <a:cs typeface="Cambria Math" charset="0"/>
                            </a:rPr>
                            <m:t>(</m:t>
                          </m:r>
                          <m:r>
                            <a:rPr lang="es-CL" sz="2400" i="1">
                              <a:solidFill>
                                <a:prstClr val="black"/>
                              </a:solidFill>
                              <a:latin typeface="Cambria Math" panose="02040503050406030204" pitchFamily="18" charset="0"/>
                              <a:ea typeface="Cambria Math" charset="0"/>
                              <a:cs typeface="Cambria Math" charset="0"/>
                            </a:rPr>
                            <m:t>𝑘𝑧</m:t>
                          </m:r>
                          <m:r>
                            <a:rPr lang="es-CL" sz="2400" i="1">
                              <a:solidFill>
                                <a:prstClr val="black"/>
                              </a:solidFill>
                              <a:latin typeface="Cambria Math" panose="02040503050406030204" pitchFamily="18" charset="0"/>
                              <a:ea typeface="Cambria Math" charset="0"/>
                              <a:cs typeface="Cambria Math" charset="0"/>
                            </a:rPr>
                            <m:t>−</m:t>
                          </m:r>
                          <m:r>
                            <a:rPr lang="es-CL" sz="2400" i="1">
                              <a:solidFill>
                                <a:prstClr val="black"/>
                              </a:solidFill>
                              <a:latin typeface="Cambria Math" panose="02040503050406030204" pitchFamily="18" charset="0"/>
                              <a:ea typeface="Cambria Math" charset="0"/>
                              <a:cs typeface="Cambria Math" charset="0"/>
                            </a:rPr>
                            <m:t>𝜔</m:t>
                          </m:r>
                          <m:r>
                            <a:rPr lang="es-CL" sz="2400" i="1">
                              <a:solidFill>
                                <a:prstClr val="black"/>
                              </a:solidFill>
                              <a:latin typeface="Cambria Math" panose="02040503050406030204" pitchFamily="18" charset="0"/>
                              <a:ea typeface="Cambria Math" charset="0"/>
                              <a:cs typeface="Cambria Math" charset="0"/>
                            </a:rPr>
                            <m:t>𝑡</m:t>
                          </m:r>
                          <m:r>
                            <a:rPr lang="es-CL" sz="2400" i="1">
                              <a:solidFill>
                                <a:prstClr val="black"/>
                              </a:solidFill>
                              <a:latin typeface="Cambria Math" panose="02040503050406030204" pitchFamily="18" charset="0"/>
                              <a:ea typeface="Cambria Math" charset="0"/>
                              <a:cs typeface="Cambria Math" charset="0"/>
                            </a:rPr>
                            <m:t>)</m:t>
                          </m:r>
                        </m:e>
                      </m:func>
                    </m:oMath>
                  </m:oMathPara>
                </a14:m>
                <a:endParaRPr lang="es-CL" sz="2400" b="0">
                  <a:solidFill>
                    <a:prstClr val="black"/>
                  </a:solidFill>
                  <a:ea typeface="Cambria Math" charset="0"/>
                  <a:cs typeface="Cambria Math" charset="0"/>
                </a:endParaRPr>
              </a:p>
            </p:txBody>
          </p:sp>
        </mc:Choice>
        <mc:Fallback xmlns="">
          <p:sp>
            <p:nvSpPr>
              <p:cNvPr id="241" name="Rectángulo 240">
                <a:extLst>
                  <a:ext uri="{FF2B5EF4-FFF2-40B4-BE49-F238E27FC236}">
                    <a16:creationId xmlns:a16="http://schemas.microsoft.com/office/drawing/2014/main" id="{37690E56-889B-4D71-B65C-C5D995D27740}"/>
                  </a:ext>
                </a:extLst>
              </p:cNvPr>
              <p:cNvSpPr>
                <a:spLocks noRot="1" noChangeAspect="1" noMove="1" noResize="1" noEditPoints="1" noAdjustHandles="1" noChangeArrowheads="1" noChangeShapeType="1" noTextEdit="1"/>
              </p:cNvSpPr>
              <p:nvPr/>
            </p:nvSpPr>
            <p:spPr>
              <a:xfrm>
                <a:off x="1140999" y="1380967"/>
                <a:ext cx="3631058" cy="920508"/>
              </a:xfrm>
              <a:prstGeom prst="rect">
                <a:avLst/>
              </a:prstGeom>
              <a:blipFill>
                <a:blip r:embed="rId4"/>
                <a:stretch>
                  <a:fillRect/>
                </a:stretch>
              </a:blipFill>
            </p:spPr>
            <p:txBody>
              <a:bodyPr/>
              <a:lstStyle/>
              <a:p>
                <a:r>
                  <a:rPr lang="en-US">
                    <a:noFill/>
                  </a:rPr>
                  <a:t> </a:t>
                </a:r>
              </a:p>
            </p:txBody>
          </p:sp>
        </mc:Fallback>
      </mc:AlternateContent>
      <p:grpSp>
        <p:nvGrpSpPr>
          <p:cNvPr id="13" name="Grupo 12">
            <a:extLst>
              <a:ext uri="{FF2B5EF4-FFF2-40B4-BE49-F238E27FC236}">
                <a16:creationId xmlns:a16="http://schemas.microsoft.com/office/drawing/2014/main" id="{6858A183-BE15-1A88-B09E-C8396BFB7B81}"/>
              </a:ext>
            </a:extLst>
          </p:cNvPr>
          <p:cNvGrpSpPr/>
          <p:nvPr/>
        </p:nvGrpSpPr>
        <p:grpSpPr>
          <a:xfrm>
            <a:off x="5833255" y="1310957"/>
            <a:ext cx="4856249" cy="1409290"/>
            <a:chOff x="5833255" y="1310957"/>
            <a:chExt cx="4856249" cy="1409290"/>
          </a:xfrm>
        </p:grpSpPr>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3C790154-4564-4B86-83CC-B9E228E1291C}"/>
                    </a:ext>
                  </a:extLst>
                </p:cNvPr>
                <p:cNvSpPr txBox="1"/>
                <p:nvPr/>
              </p:nvSpPr>
              <p:spPr>
                <a:xfrm>
                  <a:off x="6229933" y="1330034"/>
                  <a:ext cx="3730893" cy="569387"/>
                </a:xfrm>
                <a:prstGeom prst="rect">
                  <a:avLst/>
                </a:prstGeom>
                <a:noFill/>
              </p:spPr>
              <p:txBody>
                <a:bodyPr wrap="none" lIns="0" tIns="0" rIns="0" bIns="0" rtlCol="0">
                  <a:spAutoFit/>
                </a:bodyPr>
                <a:lstStyle/>
                <a:p>
                  <a14:m>
                    <m:oMath xmlns:m="http://schemas.openxmlformats.org/officeDocument/2006/math">
                      <m:acc>
                        <m:accPr>
                          <m:chr m:val="⃗"/>
                          <m:ctrlPr>
                            <a:rPr lang="es-CL" sz="2400" b="0" i="1" smtClean="0">
                              <a:latin typeface="Cambria Math" panose="02040503050406030204" pitchFamily="18" charset="0"/>
                            </a:rPr>
                          </m:ctrlPr>
                        </m:accPr>
                        <m:e>
                          <m:r>
                            <a:rPr lang="es-CL" sz="2400" b="0" i="1" smtClean="0">
                              <a:latin typeface="Cambria Math" panose="02040503050406030204" pitchFamily="18" charset="0"/>
                            </a:rPr>
                            <m:t>𝑆</m:t>
                          </m:r>
                        </m:e>
                      </m:acc>
                      <m:r>
                        <a:rPr lang="es-ES" sz="2400" b="0" i="1" smtClean="0">
                          <a:latin typeface="Cambria Math" panose="02040503050406030204" pitchFamily="18" charset="0"/>
                        </a:rPr>
                        <m:t>=</m:t>
                      </m:r>
                      <m:f>
                        <m:fPr>
                          <m:ctrlPr>
                            <a:rPr lang="es-ES" sz="2400" i="1">
                              <a:solidFill>
                                <a:prstClr val="black"/>
                              </a:solidFill>
                              <a:latin typeface="Cambria Math" panose="02040503050406030204" pitchFamily="18" charset="0"/>
                            </a:rPr>
                          </m:ctrlPr>
                        </m:fPr>
                        <m:num>
                          <m:r>
                            <a:rPr lang="es-ES" sz="2400" i="1">
                              <a:solidFill>
                                <a:prstClr val="black"/>
                              </a:solidFill>
                              <a:latin typeface="Cambria Math" charset="0"/>
                            </a:rPr>
                            <m:t>1</m:t>
                          </m:r>
                        </m:num>
                        <m:den>
                          <m:sSub>
                            <m:sSubPr>
                              <m:ctrlPr>
                                <a:rPr lang="es-ES" sz="2400" i="1">
                                  <a:solidFill>
                                    <a:prstClr val="black"/>
                                  </a:solidFill>
                                  <a:latin typeface="Cambria Math" panose="02040503050406030204" pitchFamily="18" charset="0"/>
                                </a:rPr>
                              </m:ctrlPr>
                            </m:sSubPr>
                            <m:e>
                              <m:r>
                                <a:rPr lang="es-ES" sz="2400" i="1">
                                  <a:solidFill>
                                    <a:prstClr val="black"/>
                                  </a:solidFill>
                                  <a:latin typeface="Cambria Math" charset="0"/>
                                </a:rPr>
                                <m:t>𝜇</m:t>
                              </m:r>
                            </m:e>
                            <m:sub>
                              <m:r>
                                <a:rPr lang="es-ES" sz="2400" i="1">
                                  <a:solidFill>
                                    <a:prstClr val="black"/>
                                  </a:solidFill>
                                  <a:latin typeface="Cambria Math" charset="0"/>
                                </a:rPr>
                                <m:t>0</m:t>
                              </m:r>
                            </m:sub>
                          </m:sSub>
                        </m:den>
                      </m:f>
                      <m:sSub>
                        <m:sSubPr>
                          <m:ctrlPr>
                            <a:rPr lang="es-ES" sz="2400" i="1" smtClean="0">
                              <a:solidFill>
                                <a:prstClr val="black"/>
                              </a:solidFill>
                              <a:latin typeface="Cambria Math" panose="02040503050406030204" pitchFamily="18" charset="0"/>
                            </a:rPr>
                          </m:ctrlPr>
                        </m:sSubPr>
                        <m:e>
                          <m:acc>
                            <m:accPr>
                              <m:chr m:val="⃗"/>
                              <m:ctrlPr>
                                <a:rPr lang="es-ES" sz="2400" i="1">
                                  <a:solidFill>
                                    <a:prstClr val="black"/>
                                  </a:solidFill>
                                  <a:latin typeface="Cambria Math" panose="02040503050406030204" pitchFamily="18" charset="0"/>
                                </a:rPr>
                              </m:ctrlPr>
                            </m:accPr>
                            <m:e>
                              <m:r>
                                <a:rPr lang="es-ES" sz="2400" i="1">
                                  <a:solidFill>
                                    <a:prstClr val="black"/>
                                  </a:solidFill>
                                  <a:latin typeface="Cambria Math" charset="0"/>
                                </a:rPr>
                                <m:t>𝐸</m:t>
                              </m:r>
                            </m:e>
                          </m:acc>
                        </m:e>
                        <m:sub>
                          <m:r>
                            <a:rPr lang="es-ES" sz="2400" b="0" i="1" smtClean="0">
                              <a:solidFill>
                                <a:prstClr val="black"/>
                              </a:solidFill>
                              <a:latin typeface="Cambria Math" panose="02040503050406030204" pitchFamily="18" charset="0"/>
                            </a:rPr>
                            <m:t>𝑜</m:t>
                          </m:r>
                        </m:sub>
                      </m:sSub>
                      <m:r>
                        <a:rPr lang="es-ES" sz="2400" i="1">
                          <a:solidFill>
                            <a:prstClr val="black"/>
                          </a:solidFill>
                          <a:latin typeface="Cambria Math" charset="0"/>
                        </a:rPr>
                        <m:t>×</m:t>
                      </m:r>
                      <m:sSub>
                        <m:sSubPr>
                          <m:ctrlPr>
                            <a:rPr lang="es-ES" sz="2400" i="1" smtClean="0">
                              <a:solidFill>
                                <a:prstClr val="black"/>
                              </a:solidFill>
                              <a:latin typeface="Cambria Math" panose="02040503050406030204" pitchFamily="18" charset="0"/>
                            </a:rPr>
                          </m:ctrlPr>
                        </m:sSubPr>
                        <m:e>
                          <m:acc>
                            <m:accPr>
                              <m:chr m:val="⃗"/>
                              <m:ctrlPr>
                                <a:rPr lang="es-ES" sz="2400" i="1">
                                  <a:solidFill>
                                    <a:prstClr val="black"/>
                                  </a:solidFill>
                                  <a:latin typeface="Cambria Math" panose="02040503050406030204" pitchFamily="18" charset="0"/>
                                </a:rPr>
                              </m:ctrlPr>
                            </m:accPr>
                            <m:e>
                              <m:r>
                                <a:rPr lang="es-ES" sz="2400" i="1">
                                  <a:solidFill>
                                    <a:prstClr val="black"/>
                                  </a:solidFill>
                                  <a:latin typeface="Cambria Math" charset="0"/>
                                </a:rPr>
                                <m:t>𝐵</m:t>
                              </m:r>
                            </m:e>
                          </m:acc>
                        </m:e>
                        <m:sub>
                          <m:r>
                            <a:rPr lang="es-ES" sz="2400" b="0" i="1" smtClean="0">
                              <a:solidFill>
                                <a:prstClr val="black"/>
                              </a:solidFill>
                              <a:latin typeface="Cambria Math" panose="02040503050406030204" pitchFamily="18" charset="0"/>
                            </a:rPr>
                            <m:t>𝑜</m:t>
                          </m:r>
                        </m:sub>
                      </m:sSub>
                    </m:oMath>
                  </a14:m>
                  <a:r>
                    <a:rPr lang="es-CL" sz="2400"/>
                    <a:t> </a:t>
                  </a:r>
                  <a14:m>
                    <m:oMath xmlns:m="http://schemas.openxmlformats.org/officeDocument/2006/math">
                      <m:func>
                        <m:funcPr>
                          <m:ctrlPr>
                            <a:rPr lang="es-CL" sz="2400" i="1">
                              <a:solidFill>
                                <a:prstClr val="black"/>
                              </a:solidFill>
                              <a:latin typeface="Cambria Math" panose="02040503050406030204" pitchFamily="18" charset="0"/>
                              <a:ea typeface="Cambria Math" charset="0"/>
                              <a:cs typeface="Cambria Math" charset="0"/>
                            </a:rPr>
                          </m:ctrlPr>
                        </m:funcPr>
                        <m:fName>
                          <m:sSup>
                            <m:sSupPr>
                              <m:ctrlPr>
                                <a:rPr lang="es-CL" sz="2400" i="1" smtClean="0">
                                  <a:solidFill>
                                    <a:prstClr val="black"/>
                                  </a:solidFill>
                                  <a:latin typeface="Cambria Math" panose="02040503050406030204" pitchFamily="18" charset="0"/>
                                  <a:ea typeface="Cambria Math" charset="0"/>
                                </a:rPr>
                              </m:ctrlPr>
                            </m:sSupPr>
                            <m:e>
                              <m:r>
                                <a:rPr lang="es-ES" sz="2400" b="0" i="1" smtClean="0">
                                  <a:solidFill>
                                    <a:prstClr val="black"/>
                                  </a:solidFill>
                                  <a:latin typeface="Cambria Math" panose="02040503050406030204" pitchFamily="18" charset="0"/>
                                  <a:ea typeface="Cambria Math" charset="0"/>
                                </a:rPr>
                                <m:t>𝑐𝑜𝑠</m:t>
                              </m:r>
                            </m:e>
                            <m:sup>
                              <m:r>
                                <a:rPr lang="es-ES" sz="2400" b="0" i="1" smtClean="0">
                                  <a:solidFill>
                                    <a:prstClr val="black"/>
                                  </a:solidFill>
                                  <a:latin typeface="Cambria Math" panose="02040503050406030204" pitchFamily="18" charset="0"/>
                                  <a:ea typeface="Cambria Math" charset="0"/>
                                </a:rPr>
                                <m:t>2</m:t>
                              </m:r>
                            </m:sup>
                          </m:sSup>
                        </m:fName>
                        <m:e>
                          <m:r>
                            <a:rPr lang="es-CL" sz="2400" i="1">
                              <a:solidFill>
                                <a:prstClr val="black"/>
                              </a:solidFill>
                              <a:latin typeface="Cambria Math" panose="02040503050406030204" pitchFamily="18" charset="0"/>
                              <a:ea typeface="Cambria Math" charset="0"/>
                              <a:cs typeface="Cambria Math" charset="0"/>
                            </a:rPr>
                            <m:t>(</m:t>
                          </m:r>
                          <m:r>
                            <a:rPr lang="es-CL" sz="2400" i="1">
                              <a:solidFill>
                                <a:prstClr val="black"/>
                              </a:solidFill>
                              <a:latin typeface="Cambria Math" panose="02040503050406030204" pitchFamily="18" charset="0"/>
                              <a:ea typeface="Cambria Math" charset="0"/>
                              <a:cs typeface="Cambria Math" charset="0"/>
                            </a:rPr>
                            <m:t>𝑘𝑧</m:t>
                          </m:r>
                          <m:r>
                            <a:rPr lang="es-CL" sz="2400" i="1">
                              <a:solidFill>
                                <a:prstClr val="black"/>
                              </a:solidFill>
                              <a:latin typeface="Cambria Math" panose="02040503050406030204" pitchFamily="18" charset="0"/>
                              <a:ea typeface="Cambria Math" charset="0"/>
                              <a:cs typeface="Cambria Math" charset="0"/>
                            </a:rPr>
                            <m:t>−</m:t>
                          </m:r>
                          <m:r>
                            <a:rPr lang="es-CL" sz="2400" i="1">
                              <a:solidFill>
                                <a:prstClr val="black"/>
                              </a:solidFill>
                              <a:latin typeface="Cambria Math" panose="02040503050406030204" pitchFamily="18" charset="0"/>
                              <a:ea typeface="Cambria Math" charset="0"/>
                              <a:cs typeface="Cambria Math" charset="0"/>
                            </a:rPr>
                            <m:t>𝜔</m:t>
                          </m:r>
                          <m:r>
                            <a:rPr lang="es-CL" sz="2400" i="1">
                              <a:solidFill>
                                <a:prstClr val="black"/>
                              </a:solidFill>
                              <a:latin typeface="Cambria Math" panose="02040503050406030204" pitchFamily="18" charset="0"/>
                              <a:ea typeface="Cambria Math" charset="0"/>
                              <a:cs typeface="Cambria Math" charset="0"/>
                            </a:rPr>
                            <m:t>𝑡</m:t>
                          </m:r>
                          <m:r>
                            <a:rPr lang="es-CL" sz="2400" i="1">
                              <a:solidFill>
                                <a:prstClr val="black"/>
                              </a:solidFill>
                              <a:latin typeface="Cambria Math" panose="02040503050406030204" pitchFamily="18" charset="0"/>
                              <a:ea typeface="Cambria Math" charset="0"/>
                              <a:cs typeface="Cambria Math" charset="0"/>
                            </a:rPr>
                            <m:t>)</m:t>
                          </m:r>
                        </m:e>
                      </m:func>
                    </m:oMath>
                  </a14:m>
                  <a:endParaRPr lang="es-CL" sz="2400"/>
                </a:p>
              </p:txBody>
            </p:sp>
          </mc:Choice>
          <mc:Fallback xmlns="">
            <p:sp>
              <p:nvSpPr>
                <p:cNvPr id="3" name="CuadroTexto 2">
                  <a:extLst>
                    <a:ext uri="{FF2B5EF4-FFF2-40B4-BE49-F238E27FC236}">
                      <a16:creationId xmlns:a16="http://schemas.microsoft.com/office/drawing/2014/main" id="{3C790154-4564-4B86-83CC-B9E228E1291C}"/>
                    </a:ext>
                  </a:extLst>
                </p:cNvPr>
                <p:cNvSpPr txBox="1">
                  <a:spLocks noRot="1" noChangeAspect="1" noMove="1" noResize="1" noEditPoints="1" noAdjustHandles="1" noChangeArrowheads="1" noChangeShapeType="1" noTextEdit="1"/>
                </p:cNvSpPr>
                <p:nvPr/>
              </p:nvSpPr>
              <p:spPr>
                <a:xfrm>
                  <a:off x="6229933" y="1330034"/>
                  <a:ext cx="3730893" cy="569387"/>
                </a:xfrm>
                <a:prstGeom prst="rect">
                  <a:avLst/>
                </a:prstGeom>
                <a:blipFill>
                  <a:blip r:embed="rId5"/>
                  <a:stretch>
                    <a:fillRect r="-2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9A9E9DF2-625B-493D-901D-DE0F8F263ED5}"/>
                    </a:ext>
                  </a:extLst>
                </p:cNvPr>
                <p:cNvSpPr txBox="1"/>
                <p:nvPr/>
              </p:nvSpPr>
              <p:spPr>
                <a:xfrm>
                  <a:off x="6077014" y="1923167"/>
                  <a:ext cx="4373248"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sz="2400" i="1" smtClean="0">
                                <a:latin typeface="Cambria Math" panose="02040503050406030204" pitchFamily="18" charset="0"/>
                                <a:ea typeface="Cambria Math" panose="02040503050406030204" pitchFamily="18" charset="0"/>
                              </a:rPr>
                            </m:ctrlPr>
                          </m:accPr>
                          <m:e>
                            <m:r>
                              <a:rPr lang="es-CL" sz="2400" i="1">
                                <a:latin typeface="Cambria Math" panose="02040503050406030204" pitchFamily="18" charset="0"/>
                                <a:ea typeface="Cambria Math" panose="02040503050406030204" pitchFamily="18" charset="0"/>
                              </a:rPr>
                              <m:t>ℙ</m:t>
                            </m:r>
                          </m:e>
                        </m:acc>
                        <m:r>
                          <a:rPr lang="es-ES" sz="2400" b="0" i="1" smtClean="0">
                            <a:latin typeface="Cambria Math" panose="02040503050406030204" pitchFamily="18" charset="0"/>
                            <a:ea typeface="Cambria Math" panose="02040503050406030204" pitchFamily="18" charset="0"/>
                          </a:rPr>
                          <m:t>=</m:t>
                        </m:r>
                        <m:f>
                          <m:fPr>
                            <m:ctrlPr>
                              <a:rPr lang="es-ES" sz="2400" i="1">
                                <a:solidFill>
                                  <a:prstClr val="black"/>
                                </a:solidFill>
                                <a:latin typeface="Cambria Math" panose="02040503050406030204" pitchFamily="18" charset="0"/>
                              </a:rPr>
                            </m:ctrlPr>
                          </m:fPr>
                          <m:num>
                            <m:r>
                              <a:rPr lang="es-ES" sz="2400" i="1">
                                <a:solidFill>
                                  <a:prstClr val="black"/>
                                </a:solidFill>
                                <a:latin typeface="Cambria Math" charset="0"/>
                              </a:rPr>
                              <m:t>1</m:t>
                            </m:r>
                          </m:num>
                          <m:den>
                            <m:r>
                              <a:rPr lang="es-ES" sz="2400" b="0" i="1" smtClean="0">
                                <a:solidFill>
                                  <a:prstClr val="black"/>
                                </a:solidFill>
                                <a:latin typeface="Cambria Math" panose="02040503050406030204" pitchFamily="18" charset="0"/>
                              </a:rPr>
                              <m:t> </m:t>
                            </m:r>
                            <m:sSup>
                              <m:sSupPr>
                                <m:ctrlPr>
                                  <a:rPr lang="es-ES" sz="2400" b="0" i="1" smtClean="0">
                                    <a:solidFill>
                                      <a:prstClr val="black"/>
                                    </a:solidFill>
                                    <a:latin typeface="Cambria Math" panose="02040503050406030204" pitchFamily="18" charset="0"/>
                                  </a:rPr>
                                </m:ctrlPr>
                              </m:sSupPr>
                              <m:e>
                                <m:r>
                                  <a:rPr lang="es-ES" sz="2400" b="0" i="1" smtClean="0">
                                    <a:solidFill>
                                      <a:prstClr val="black"/>
                                    </a:solidFill>
                                    <a:latin typeface="Cambria Math" panose="02040503050406030204" pitchFamily="18" charset="0"/>
                                  </a:rPr>
                                  <m:t>𝑐</m:t>
                                </m:r>
                              </m:e>
                              <m:sup>
                                <m:r>
                                  <a:rPr lang="es-ES" sz="2400" b="0" i="1" smtClean="0">
                                    <a:solidFill>
                                      <a:prstClr val="black"/>
                                    </a:solidFill>
                                    <a:latin typeface="Cambria Math" panose="02040503050406030204" pitchFamily="18" charset="0"/>
                                  </a:rPr>
                                  <m:t>2</m:t>
                                </m:r>
                              </m:sup>
                            </m:sSup>
                            <m:r>
                              <a:rPr lang="es-ES" sz="2400" b="0" i="1" smtClean="0">
                                <a:solidFill>
                                  <a:prstClr val="black"/>
                                </a:solidFill>
                                <a:latin typeface="Cambria Math" panose="02040503050406030204" pitchFamily="18" charset="0"/>
                              </a:rPr>
                              <m:t> </m:t>
                            </m:r>
                            <m:sSub>
                              <m:sSubPr>
                                <m:ctrlPr>
                                  <a:rPr lang="es-ES" sz="2400" i="1">
                                    <a:solidFill>
                                      <a:prstClr val="black"/>
                                    </a:solidFill>
                                    <a:latin typeface="Cambria Math" panose="02040503050406030204" pitchFamily="18" charset="0"/>
                                  </a:rPr>
                                </m:ctrlPr>
                              </m:sSubPr>
                              <m:e>
                                <m:r>
                                  <a:rPr lang="es-ES" sz="2400" i="1">
                                    <a:solidFill>
                                      <a:prstClr val="black"/>
                                    </a:solidFill>
                                    <a:latin typeface="Cambria Math" charset="0"/>
                                  </a:rPr>
                                  <m:t>𝜇</m:t>
                                </m:r>
                              </m:e>
                              <m:sub>
                                <m:r>
                                  <a:rPr lang="es-ES" sz="2400" i="1">
                                    <a:solidFill>
                                      <a:prstClr val="black"/>
                                    </a:solidFill>
                                    <a:latin typeface="Cambria Math" charset="0"/>
                                  </a:rPr>
                                  <m:t>0</m:t>
                                </m:r>
                              </m:sub>
                            </m:sSub>
                          </m:den>
                        </m:f>
                        <m:sSub>
                          <m:sSubPr>
                            <m:ctrlPr>
                              <a:rPr lang="es-ES" sz="2400" i="1">
                                <a:solidFill>
                                  <a:prstClr val="black"/>
                                </a:solidFill>
                                <a:latin typeface="Cambria Math" panose="02040503050406030204" pitchFamily="18" charset="0"/>
                              </a:rPr>
                            </m:ctrlPr>
                          </m:sSubPr>
                          <m:e>
                            <m:acc>
                              <m:accPr>
                                <m:chr m:val="⃗"/>
                                <m:ctrlPr>
                                  <a:rPr lang="es-ES" sz="2400" i="1">
                                    <a:solidFill>
                                      <a:prstClr val="black"/>
                                    </a:solidFill>
                                    <a:latin typeface="Cambria Math" panose="02040503050406030204" pitchFamily="18" charset="0"/>
                                  </a:rPr>
                                </m:ctrlPr>
                              </m:accPr>
                              <m:e>
                                <m:r>
                                  <a:rPr lang="es-ES" sz="2400" i="1">
                                    <a:solidFill>
                                      <a:prstClr val="black"/>
                                    </a:solidFill>
                                    <a:latin typeface="Cambria Math" charset="0"/>
                                  </a:rPr>
                                  <m:t>𝐸</m:t>
                                </m:r>
                              </m:e>
                            </m:acc>
                          </m:e>
                          <m:sub>
                            <m:r>
                              <a:rPr lang="es-ES" sz="2400" i="1">
                                <a:solidFill>
                                  <a:prstClr val="black"/>
                                </a:solidFill>
                                <a:latin typeface="Cambria Math" panose="02040503050406030204" pitchFamily="18" charset="0"/>
                              </a:rPr>
                              <m:t>𝑜</m:t>
                            </m:r>
                          </m:sub>
                        </m:sSub>
                        <m:r>
                          <a:rPr lang="es-ES" sz="2400" i="1">
                            <a:solidFill>
                              <a:prstClr val="black"/>
                            </a:solidFill>
                            <a:latin typeface="Cambria Math" charset="0"/>
                          </a:rPr>
                          <m:t>×</m:t>
                        </m:r>
                        <m:sSub>
                          <m:sSubPr>
                            <m:ctrlPr>
                              <a:rPr lang="es-ES" sz="2400" i="1">
                                <a:solidFill>
                                  <a:prstClr val="black"/>
                                </a:solidFill>
                                <a:latin typeface="Cambria Math" panose="02040503050406030204" pitchFamily="18" charset="0"/>
                              </a:rPr>
                            </m:ctrlPr>
                          </m:sSubPr>
                          <m:e>
                            <m:acc>
                              <m:accPr>
                                <m:chr m:val="⃗"/>
                                <m:ctrlPr>
                                  <a:rPr lang="es-ES" sz="2400" i="1">
                                    <a:solidFill>
                                      <a:prstClr val="black"/>
                                    </a:solidFill>
                                    <a:latin typeface="Cambria Math" panose="02040503050406030204" pitchFamily="18" charset="0"/>
                                  </a:rPr>
                                </m:ctrlPr>
                              </m:accPr>
                              <m:e>
                                <m:r>
                                  <a:rPr lang="es-ES" sz="2400" i="1">
                                    <a:solidFill>
                                      <a:prstClr val="black"/>
                                    </a:solidFill>
                                    <a:latin typeface="Cambria Math" charset="0"/>
                                  </a:rPr>
                                  <m:t>𝐵</m:t>
                                </m:r>
                              </m:e>
                            </m:acc>
                          </m:e>
                          <m:sub>
                            <m:r>
                              <a:rPr lang="es-ES" sz="2400" i="1">
                                <a:solidFill>
                                  <a:prstClr val="black"/>
                                </a:solidFill>
                                <a:latin typeface="Cambria Math" panose="02040503050406030204" pitchFamily="18" charset="0"/>
                              </a:rPr>
                              <m:t>𝑜</m:t>
                            </m:r>
                          </m:sub>
                        </m:sSub>
                        <m:r>
                          <m:rPr>
                            <m:nor/>
                          </m:rPr>
                          <a:rPr lang="es-CL" sz="2400" dirty="0"/>
                          <m:t> </m:t>
                        </m:r>
                        <m:func>
                          <m:funcPr>
                            <m:ctrlPr>
                              <a:rPr lang="es-CL" sz="2400" i="1">
                                <a:solidFill>
                                  <a:prstClr val="black"/>
                                </a:solidFill>
                                <a:latin typeface="Cambria Math" panose="02040503050406030204" pitchFamily="18" charset="0"/>
                                <a:ea typeface="Cambria Math" charset="0"/>
                                <a:cs typeface="Cambria Math" charset="0"/>
                              </a:rPr>
                            </m:ctrlPr>
                          </m:funcPr>
                          <m:fName>
                            <m:sSup>
                              <m:sSupPr>
                                <m:ctrlPr>
                                  <a:rPr lang="es-CL" sz="2400" i="1">
                                    <a:solidFill>
                                      <a:prstClr val="black"/>
                                    </a:solidFill>
                                    <a:latin typeface="Cambria Math" panose="02040503050406030204" pitchFamily="18" charset="0"/>
                                    <a:ea typeface="Cambria Math" charset="0"/>
                                  </a:rPr>
                                </m:ctrlPr>
                              </m:sSupPr>
                              <m:e>
                                <m:r>
                                  <a:rPr lang="es-ES" sz="2400" i="1">
                                    <a:solidFill>
                                      <a:prstClr val="black"/>
                                    </a:solidFill>
                                    <a:latin typeface="Cambria Math" panose="02040503050406030204" pitchFamily="18" charset="0"/>
                                    <a:ea typeface="Cambria Math" charset="0"/>
                                  </a:rPr>
                                  <m:t>𝑐𝑜𝑠</m:t>
                                </m:r>
                              </m:e>
                              <m:sup>
                                <m:r>
                                  <a:rPr lang="es-ES" sz="2400" i="1">
                                    <a:solidFill>
                                      <a:prstClr val="black"/>
                                    </a:solidFill>
                                    <a:latin typeface="Cambria Math" panose="02040503050406030204" pitchFamily="18" charset="0"/>
                                    <a:ea typeface="Cambria Math" charset="0"/>
                                  </a:rPr>
                                  <m:t>2</m:t>
                                </m:r>
                              </m:sup>
                            </m:sSup>
                          </m:fName>
                          <m:e>
                            <m:r>
                              <a:rPr lang="es-CL" sz="2400" i="1">
                                <a:solidFill>
                                  <a:prstClr val="black"/>
                                </a:solidFill>
                                <a:latin typeface="Cambria Math" panose="02040503050406030204" pitchFamily="18" charset="0"/>
                                <a:ea typeface="Cambria Math" charset="0"/>
                                <a:cs typeface="Cambria Math" charset="0"/>
                              </a:rPr>
                              <m:t>(</m:t>
                            </m:r>
                            <m:r>
                              <a:rPr lang="es-CL" sz="2400" i="1">
                                <a:solidFill>
                                  <a:prstClr val="black"/>
                                </a:solidFill>
                                <a:latin typeface="Cambria Math" panose="02040503050406030204" pitchFamily="18" charset="0"/>
                                <a:ea typeface="Cambria Math" charset="0"/>
                                <a:cs typeface="Cambria Math" charset="0"/>
                              </a:rPr>
                              <m:t>𝑘𝑧</m:t>
                            </m:r>
                            <m:r>
                              <a:rPr lang="es-CL" sz="2400" i="1">
                                <a:solidFill>
                                  <a:prstClr val="black"/>
                                </a:solidFill>
                                <a:latin typeface="Cambria Math" panose="02040503050406030204" pitchFamily="18" charset="0"/>
                                <a:ea typeface="Cambria Math" charset="0"/>
                                <a:cs typeface="Cambria Math" charset="0"/>
                              </a:rPr>
                              <m:t>−</m:t>
                            </m:r>
                            <m:r>
                              <a:rPr lang="es-CL" sz="2400" i="1">
                                <a:solidFill>
                                  <a:prstClr val="black"/>
                                </a:solidFill>
                                <a:latin typeface="Cambria Math" panose="02040503050406030204" pitchFamily="18" charset="0"/>
                                <a:ea typeface="Cambria Math" charset="0"/>
                                <a:cs typeface="Cambria Math" charset="0"/>
                              </a:rPr>
                              <m:t>𝜔</m:t>
                            </m:r>
                            <m:r>
                              <a:rPr lang="es-CL" sz="2400" i="1">
                                <a:solidFill>
                                  <a:prstClr val="black"/>
                                </a:solidFill>
                                <a:latin typeface="Cambria Math" panose="02040503050406030204" pitchFamily="18" charset="0"/>
                                <a:ea typeface="Cambria Math" charset="0"/>
                                <a:cs typeface="Cambria Math" charset="0"/>
                              </a:rPr>
                              <m:t>𝑡</m:t>
                            </m:r>
                            <m:r>
                              <a:rPr lang="es-CL" sz="2400" i="1">
                                <a:solidFill>
                                  <a:prstClr val="black"/>
                                </a:solidFill>
                                <a:latin typeface="Cambria Math" panose="02040503050406030204" pitchFamily="18" charset="0"/>
                                <a:ea typeface="Cambria Math" charset="0"/>
                                <a:cs typeface="Cambria Math" charset="0"/>
                              </a:rPr>
                              <m:t>)</m:t>
                            </m:r>
                          </m:e>
                        </m:func>
                      </m:oMath>
                    </m:oMathPara>
                  </a14:m>
                  <a:endParaRPr lang="es-CL" sz="2400"/>
                </a:p>
              </p:txBody>
            </p:sp>
          </mc:Choice>
          <mc:Fallback xmlns="">
            <p:sp>
              <p:nvSpPr>
                <p:cNvPr id="10" name="CuadroTexto 9">
                  <a:extLst>
                    <a:ext uri="{FF2B5EF4-FFF2-40B4-BE49-F238E27FC236}">
                      <a16:creationId xmlns:a16="http://schemas.microsoft.com/office/drawing/2014/main" id="{9A9E9DF2-625B-493D-901D-DE0F8F263ED5}"/>
                    </a:ext>
                  </a:extLst>
                </p:cNvPr>
                <p:cNvSpPr txBox="1">
                  <a:spLocks noRot="1" noChangeAspect="1" noMove="1" noResize="1" noEditPoints="1" noAdjustHandles="1" noChangeArrowheads="1" noChangeShapeType="1" noTextEdit="1"/>
                </p:cNvSpPr>
                <p:nvPr/>
              </p:nvSpPr>
              <p:spPr>
                <a:xfrm>
                  <a:off x="6077014" y="1923167"/>
                  <a:ext cx="4373248" cy="756617"/>
                </a:xfrm>
                <a:prstGeom prst="rect">
                  <a:avLst/>
                </a:prstGeom>
                <a:blipFill>
                  <a:blip r:embed="rId6"/>
                  <a:stretch>
                    <a:fillRect l="-139" r="-13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48B5A55-E906-18DF-AE35-1285142514CA}"/>
                </a:ext>
              </a:extLst>
            </p:cNvPr>
            <p:cNvSpPr txBox="1"/>
            <p:nvPr/>
          </p:nvSpPr>
          <p:spPr>
            <a:xfrm>
              <a:off x="5833255" y="1310957"/>
              <a:ext cx="4856249" cy="1409290"/>
            </a:xfrm>
            <a:prstGeom prst="rect">
              <a:avLst/>
            </a:prstGeom>
            <a:noFill/>
            <a:ln w="38100">
              <a:solidFill>
                <a:srgbClr val="0070C0"/>
              </a:solidFill>
            </a:ln>
          </p:spPr>
          <p:txBody>
            <a:bodyPr wrap="square" rtlCol="0">
              <a:spAutoFit/>
            </a:bodyPr>
            <a:lstStyle/>
            <a:p>
              <a:endParaRPr lang="en-CL"/>
            </a:p>
          </p:txBody>
        </p:sp>
      </p:grpSp>
      <p:grpSp>
        <p:nvGrpSpPr>
          <p:cNvPr id="14" name="Grupo 13">
            <a:extLst>
              <a:ext uri="{FF2B5EF4-FFF2-40B4-BE49-F238E27FC236}">
                <a16:creationId xmlns:a16="http://schemas.microsoft.com/office/drawing/2014/main" id="{6ABEAE2D-3D06-BEA9-4AF1-1124FC93B41A}"/>
              </a:ext>
            </a:extLst>
          </p:cNvPr>
          <p:cNvGrpSpPr/>
          <p:nvPr/>
        </p:nvGrpSpPr>
        <p:grpSpPr>
          <a:xfrm>
            <a:off x="5813022" y="2964657"/>
            <a:ext cx="4856249" cy="1409290"/>
            <a:chOff x="5813022" y="2964657"/>
            <a:chExt cx="4856249" cy="1409290"/>
          </a:xfrm>
        </p:grpSpPr>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F18FDBCF-50E7-41EF-82DB-AD475646109F}"/>
                    </a:ext>
                  </a:extLst>
                </p:cNvPr>
                <p:cNvSpPr txBox="1"/>
                <p:nvPr/>
              </p:nvSpPr>
              <p:spPr>
                <a:xfrm>
                  <a:off x="7228547" y="2964657"/>
                  <a:ext cx="2070182" cy="569387"/>
                </a:xfrm>
                <a:prstGeom prst="rect">
                  <a:avLst/>
                </a:prstGeom>
                <a:noFill/>
              </p:spPr>
              <p:txBody>
                <a:bodyPr wrap="none" lIns="0" tIns="0" rIns="0" bIns="0" rtlCol="0">
                  <a:spAutoFit/>
                </a:bodyPr>
                <a:lstStyle/>
                <a:p>
                  <a14:m>
                    <m:oMath xmlns:m="http://schemas.openxmlformats.org/officeDocument/2006/math">
                      <m:d>
                        <m:dPr>
                          <m:begChr m:val="⟨"/>
                          <m:endChr m:val="⟩"/>
                          <m:ctrlPr>
                            <a:rPr lang="es-CL" sz="2400" b="0" i="1" smtClean="0">
                              <a:latin typeface="Cambria Math" panose="02040503050406030204" pitchFamily="18" charset="0"/>
                            </a:rPr>
                          </m:ctrlPr>
                        </m:dPr>
                        <m:e>
                          <m:acc>
                            <m:accPr>
                              <m:chr m:val="⃗"/>
                              <m:ctrlPr>
                                <a:rPr lang="es-CL" sz="2400" i="1">
                                  <a:latin typeface="Cambria Math" panose="02040503050406030204" pitchFamily="18" charset="0"/>
                                </a:rPr>
                              </m:ctrlPr>
                            </m:accPr>
                            <m:e>
                              <m:r>
                                <a:rPr lang="es-CL" sz="2400" i="1">
                                  <a:latin typeface="Cambria Math" panose="02040503050406030204" pitchFamily="18" charset="0"/>
                                </a:rPr>
                                <m:t>𝑆</m:t>
                              </m:r>
                            </m:e>
                          </m:acc>
                        </m:e>
                      </m:d>
                    </m:oMath>
                  </a14:m>
                  <a:r>
                    <a:rPr lang="es-CL" sz="2400"/>
                    <a:t> = </a:t>
                  </a:r>
                  <a14:m>
                    <m:oMath xmlns:m="http://schemas.openxmlformats.org/officeDocument/2006/math">
                      <m:f>
                        <m:fPr>
                          <m:ctrlPr>
                            <a:rPr lang="es-ES" sz="2400" i="1">
                              <a:solidFill>
                                <a:prstClr val="black"/>
                              </a:solidFill>
                              <a:latin typeface="Cambria Math" panose="02040503050406030204" pitchFamily="18" charset="0"/>
                            </a:rPr>
                          </m:ctrlPr>
                        </m:fPr>
                        <m:num>
                          <m:r>
                            <a:rPr lang="es-ES" sz="2400" i="1">
                              <a:solidFill>
                                <a:prstClr val="black"/>
                              </a:solidFill>
                              <a:latin typeface="Cambria Math" charset="0"/>
                            </a:rPr>
                            <m:t>1</m:t>
                          </m:r>
                        </m:num>
                        <m:den>
                          <m:sSub>
                            <m:sSubPr>
                              <m:ctrlPr>
                                <a:rPr lang="es-ES" sz="2400" i="1">
                                  <a:solidFill>
                                    <a:prstClr val="black"/>
                                  </a:solidFill>
                                  <a:latin typeface="Cambria Math" panose="02040503050406030204" pitchFamily="18" charset="0"/>
                                </a:rPr>
                              </m:ctrlPr>
                            </m:sSubPr>
                            <m:e>
                              <m:r>
                                <a:rPr lang="es-ES" sz="2400" b="0" i="1" smtClean="0">
                                  <a:solidFill>
                                    <a:prstClr val="black"/>
                                  </a:solidFill>
                                  <a:latin typeface="Cambria Math" panose="02040503050406030204" pitchFamily="18" charset="0"/>
                                </a:rPr>
                                <m:t>2</m:t>
                              </m:r>
                              <m:r>
                                <a:rPr lang="es-ES" sz="2400" i="1">
                                  <a:solidFill>
                                    <a:prstClr val="black"/>
                                  </a:solidFill>
                                  <a:latin typeface="Cambria Math" charset="0"/>
                                </a:rPr>
                                <m:t>𝜇</m:t>
                              </m:r>
                            </m:e>
                            <m:sub>
                              <m:r>
                                <a:rPr lang="es-ES" sz="2400" i="1">
                                  <a:solidFill>
                                    <a:prstClr val="black"/>
                                  </a:solidFill>
                                  <a:latin typeface="Cambria Math" charset="0"/>
                                </a:rPr>
                                <m:t>0</m:t>
                              </m:r>
                            </m:sub>
                          </m:sSub>
                        </m:den>
                      </m:f>
                      <m:sSub>
                        <m:sSubPr>
                          <m:ctrlPr>
                            <a:rPr lang="es-ES" sz="2400" i="1">
                              <a:solidFill>
                                <a:prstClr val="black"/>
                              </a:solidFill>
                              <a:latin typeface="Cambria Math" panose="02040503050406030204" pitchFamily="18" charset="0"/>
                            </a:rPr>
                          </m:ctrlPr>
                        </m:sSubPr>
                        <m:e>
                          <m:acc>
                            <m:accPr>
                              <m:chr m:val="⃗"/>
                              <m:ctrlPr>
                                <a:rPr lang="es-ES" sz="2400" i="1">
                                  <a:solidFill>
                                    <a:prstClr val="black"/>
                                  </a:solidFill>
                                  <a:latin typeface="Cambria Math" panose="02040503050406030204" pitchFamily="18" charset="0"/>
                                </a:rPr>
                              </m:ctrlPr>
                            </m:accPr>
                            <m:e>
                              <m:r>
                                <a:rPr lang="es-ES" sz="2400" i="1">
                                  <a:solidFill>
                                    <a:prstClr val="black"/>
                                  </a:solidFill>
                                  <a:latin typeface="Cambria Math" charset="0"/>
                                </a:rPr>
                                <m:t>𝐸</m:t>
                              </m:r>
                            </m:e>
                          </m:acc>
                        </m:e>
                        <m:sub>
                          <m:r>
                            <a:rPr lang="es-ES" sz="2400" i="1">
                              <a:solidFill>
                                <a:prstClr val="black"/>
                              </a:solidFill>
                              <a:latin typeface="Cambria Math" panose="02040503050406030204" pitchFamily="18" charset="0"/>
                            </a:rPr>
                            <m:t>𝑜</m:t>
                          </m:r>
                        </m:sub>
                      </m:sSub>
                      <m:r>
                        <a:rPr lang="es-ES" sz="2400" i="1">
                          <a:solidFill>
                            <a:prstClr val="black"/>
                          </a:solidFill>
                          <a:latin typeface="Cambria Math" charset="0"/>
                        </a:rPr>
                        <m:t>×</m:t>
                      </m:r>
                      <m:sSub>
                        <m:sSubPr>
                          <m:ctrlPr>
                            <a:rPr lang="es-ES" sz="2400" i="1">
                              <a:solidFill>
                                <a:prstClr val="black"/>
                              </a:solidFill>
                              <a:latin typeface="Cambria Math" panose="02040503050406030204" pitchFamily="18" charset="0"/>
                            </a:rPr>
                          </m:ctrlPr>
                        </m:sSubPr>
                        <m:e>
                          <m:acc>
                            <m:accPr>
                              <m:chr m:val="⃗"/>
                              <m:ctrlPr>
                                <a:rPr lang="es-ES" sz="2400" i="1">
                                  <a:solidFill>
                                    <a:prstClr val="black"/>
                                  </a:solidFill>
                                  <a:latin typeface="Cambria Math" panose="02040503050406030204" pitchFamily="18" charset="0"/>
                                </a:rPr>
                              </m:ctrlPr>
                            </m:accPr>
                            <m:e>
                              <m:r>
                                <a:rPr lang="es-ES" sz="2400" i="1">
                                  <a:solidFill>
                                    <a:prstClr val="black"/>
                                  </a:solidFill>
                                  <a:latin typeface="Cambria Math" charset="0"/>
                                </a:rPr>
                                <m:t>𝐵</m:t>
                              </m:r>
                            </m:e>
                          </m:acc>
                        </m:e>
                        <m:sub>
                          <m:r>
                            <a:rPr lang="es-ES" sz="2400" i="1">
                              <a:solidFill>
                                <a:prstClr val="black"/>
                              </a:solidFill>
                              <a:latin typeface="Cambria Math" panose="02040503050406030204" pitchFamily="18" charset="0"/>
                            </a:rPr>
                            <m:t>𝑜</m:t>
                          </m:r>
                        </m:sub>
                      </m:sSub>
                    </m:oMath>
                  </a14:m>
                  <a:r>
                    <a:rPr lang="es-CL" sz="2400"/>
                    <a:t> </a:t>
                  </a:r>
                </a:p>
              </p:txBody>
            </p:sp>
          </mc:Choice>
          <mc:Fallback xmlns="">
            <p:sp>
              <p:nvSpPr>
                <p:cNvPr id="8" name="CuadroTexto 7">
                  <a:extLst>
                    <a:ext uri="{FF2B5EF4-FFF2-40B4-BE49-F238E27FC236}">
                      <a16:creationId xmlns:a16="http://schemas.microsoft.com/office/drawing/2014/main" id="{F18FDBCF-50E7-41EF-82DB-AD475646109F}"/>
                    </a:ext>
                  </a:extLst>
                </p:cNvPr>
                <p:cNvSpPr txBox="1">
                  <a:spLocks noRot="1" noChangeAspect="1" noMove="1" noResize="1" noEditPoints="1" noAdjustHandles="1" noChangeArrowheads="1" noChangeShapeType="1" noTextEdit="1"/>
                </p:cNvSpPr>
                <p:nvPr/>
              </p:nvSpPr>
              <p:spPr>
                <a:xfrm>
                  <a:off x="7228547" y="2964657"/>
                  <a:ext cx="2070182" cy="569387"/>
                </a:xfrm>
                <a:prstGeom prst="rect">
                  <a:avLst/>
                </a:prstGeom>
                <a:blipFill>
                  <a:blip r:embed="rId7"/>
                  <a:stretch>
                    <a:fillRect t="-2128" r="-1180"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13FC4FE2-A077-4DE3-8133-406F1ADAA13A}"/>
                    </a:ext>
                  </a:extLst>
                </p:cNvPr>
                <p:cNvSpPr txBox="1"/>
                <p:nvPr/>
              </p:nvSpPr>
              <p:spPr>
                <a:xfrm>
                  <a:off x="7050459" y="3652461"/>
                  <a:ext cx="2464329" cy="569387"/>
                </a:xfrm>
                <a:prstGeom prst="rect">
                  <a:avLst/>
                </a:prstGeom>
                <a:noFill/>
              </p:spPr>
              <p:txBody>
                <a:bodyPr wrap="none" lIns="0" tIns="0" rIns="0" bIns="0" rtlCol="0">
                  <a:spAutoFit/>
                </a:bodyPr>
                <a:lstStyle/>
                <a:p>
                  <a14:m>
                    <m:oMath xmlns:m="http://schemas.openxmlformats.org/officeDocument/2006/math">
                      <m:d>
                        <m:dPr>
                          <m:begChr m:val="⟨"/>
                          <m:endChr m:val="⟩"/>
                          <m:ctrlPr>
                            <a:rPr lang="es-CL" sz="2400" b="0" i="1" smtClean="0">
                              <a:latin typeface="Cambria Math" panose="02040503050406030204" pitchFamily="18" charset="0"/>
                            </a:rPr>
                          </m:ctrlPr>
                        </m:dPr>
                        <m:e>
                          <m:acc>
                            <m:accPr>
                              <m:chr m:val="⃗"/>
                              <m:ctrlPr>
                                <a:rPr lang="es-CL" sz="2400" i="1">
                                  <a:latin typeface="Cambria Math" panose="02040503050406030204" pitchFamily="18" charset="0"/>
                                  <a:ea typeface="Cambria Math" panose="02040503050406030204" pitchFamily="18" charset="0"/>
                                </a:rPr>
                              </m:ctrlPr>
                            </m:accPr>
                            <m:e>
                              <m:r>
                                <a:rPr lang="es-CL" sz="2400" i="1">
                                  <a:latin typeface="Cambria Math" panose="02040503050406030204" pitchFamily="18" charset="0"/>
                                  <a:ea typeface="Cambria Math" panose="02040503050406030204" pitchFamily="18" charset="0"/>
                                </a:rPr>
                                <m:t>ℙ</m:t>
                              </m:r>
                            </m:e>
                          </m:acc>
                        </m:e>
                      </m:d>
                    </m:oMath>
                  </a14:m>
                  <a:r>
                    <a:rPr lang="es-CL" sz="2400"/>
                    <a:t> =  </a:t>
                  </a:r>
                  <a14:m>
                    <m:oMath xmlns:m="http://schemas.openxmlformats.org/officeDocument/2006/math">
                      <m:f>
                        <m:fPr>
                          <m:ctrlPr>
                            <a:rPr lang="es-ES" sz="2400" i="1">
                              <a:solidFill>
                                <a:prstClr val="black"/>
                              </a:solidFill>
                              <a:latin typeface="Cambria Math" panose="02040503050406030204" pitchFamily="18" charset="0"/>
                            </a:rPr>
                          </m:ctrlPr>
                        </m:fPr>
                        <m:num>
                          <m:r>
                            <a:rPr lang="es-ES" sz="2400" i="1">
                              <a:solidFill>
                                <a:prstClr val="black"/>
                              </a:solidFill>
                              <a:latin typeface="Cambria Math" charset="0"/>
                            </a:rPr>
                            <m:t>1</m:t>
                          </m:r>
                        </m:num>
                        <m:den>
                          <m:sSub>
                            <m:sSubPr>
                              <m:ctrlPr>
                                <a:rPr lang="es-ES" sz="2400" i="1">
                                  <a:solidFill>
                                    <a:prstClr val="black"/>
                                  </a:solidFill>
                                  <a:latin typeface="Cambria Math" panose="02040503050406030204" pitchFamily="18" charset="0"/>
                                </a:rPr>
                              </m:ctrlPr>
                            </m:sSubPr>
                            <m:e>
                              <m:r>
                                <a:rPr lang="es-ES" sz="2400" i="1">
                                  <a:solidFill>
                                    <a:prstClr val="black"/>
                                  </a:solidFill>
                                  <a:latin typeface="Cambria Math" panose="02040503050406030204" pitchFamily="18" charset="0"/>
                                </a:rPr>
                                <m:t>2</m:t>
                              </m:r>
                              <m:sSup>
                                <m:sSupPr>
                                  <m:ctrlPr>
                                    <a:rPr lang="es-ES" sz="2400" i="1">
                                      <a:solidFill>
                                        <a:prstClr val="black"/>
                                      </a:solidFill>
                                      <a:latin typeface="Cambria Math" panose="02040503050406030204" pitchFamily="18" charset="0"/>
                                    </a:rPr>
                                  </m:ctrlPr>
                                </m:sSupPr>
                                <m:e>
                                  <m:r>
                                    <a:rPr lang="es-ES" sz="2400" i="1">
                                      <a:solidFill>
                                        <a:prstClr val="black"/>
                                      </a:solidFill>
                                      <a:latin typeface="Cambria Math" panose="02040503050406030204" pitchFamily="18" charset="0"/>
                                    </a:rPr>
                                    <m:t>𝑐</m:t>
                                  </m:r>
                                </m:e>
                                <m:sup>
                                  <m:r>
                                    <a:rPr lang="es-ES" sz="2400" i="1">
                                      <a:solidFill>
                                        <a:prstClr val="black"/>
                                      </a:solidFill>
                                      <a:latin typeface="Cambria Math" panose="02040503050406030204" pitchFamily="18" charset="0"/>
                                    </a:rPr>
                                    <m:t>2</m:t>
                                  </m:r>
                                </m:sup>
                              </m:sSup>
                              <m:r>
                                <a:rPr lang="es-ES" sz="2400" i="1">
                                  <a:solidFill>
                                    <a:prstClr val="black"/>
                                  </a:solidFill>
                                  <a:latin typeface="Cambria Math" charset="0"/>
                                </a:rPr>
                                <m:t>𝜇</m:t>
                              </m:r>
                            </m:e>
                            <m:sub>
                              <m:r>
                                <a:rPr lang="es-ES" sz="2400" i="1">
                                  <a:solidFill>
                                    <a:prstClr val="black"/>
                                  </a:solidFill>
                                  <a:latin typeface="Cambria Math" charset="0"/>
                                </a:rPr>
                                <m:t>0</m:t>
                              </m:r>
                            </m:sub>
                          </m:sSub>
                        </m:den>
                      </m:f>
                      <m:sSub>
                        <m:sSubPr>
                          <m:ctrlPr>
                            <a:rPr lang="es-ES" sz="2400" i="1">
                              <a:solidFill>
                                <a:prstClr val="black"/>
                              </a:solidFill>
                              <a:latin typeface="Cambria Math" panose="02040503050406030204" pitchFamily="18" charset="0"/>
                            </a:rPr>
                          </m:ctrlPr>
                        </m:sSubPr>
                        <m:e>
                          <m:acc>
                            <m:accPr>
                              <m:chr m:val="⃗"/>
                              <m:ctrlPr>
                                <a:rPr lang="es-ES" sz="2400" i="1">
                                  <a:solidFill>
                                    <a:prstClr val="black"/>
                                  </a:solidFill>
                                  <a:latin typeface="Cambria Math" panose="02040503050406030204" pitchFamily="18" charset="0"/>
                                </a:rPr>
                              </m:ctrlPr>
                            </m:accPr>
                            <m:e>
                              <m:r>
                                <a:rPr lang="es-ES" sz="2400" i="1">
                                  <a:solidFill>
                                    <a:prstClr val="black"/>
                                  </a:solidFill>
                                  <a:latin typeface="Cambria Math" charset="0"/>
                                </a:rPr>
                                <m:t>𝐸</m:t>
                              </m:r>
                            </m:e>
                          </m:acc>
                        </m:e>
                        <m:sub>
                          <m:r>
                            <a:rPr lang="es-ES" sz="2400" i="1">
                              <a:solidFill>
                                <a:prstClr val="black"/>
                              </a:solidFill>
                              <a:latin typeface="Cambria Math" panose="02040503050406030204" pitchFamily="18" charset="0"/>
                            </a:rPr>
                            <m:t>𝑜</m:t>
                          </m:r>
                        </m:sub>
                      </m:sSub>
                      <m:r>
                        <a:rPr lang="es-ES" sz="2400" i="1">
                          <a:solidFill>
                            <a:prstClr val="black"/>
                          </a:solidFill>
                          <a:latin typeface="Cambria Math" charset="0"/>
                        </a:rPr>
                        <m:t>×</m:t>
                      </m:r>
                      <m:sSub>
                        <m:sSubPr>
                          <m:ctrlPr>
                            <a:rPr lang="es-ES" sz="2400" i="1">
                              <a:solidFill>
                                <a:prstClr val="black"/>
                              </a:solidFill>
                              <a:latin typeface="Cambria Math" panose="02040503050406030204" pitchFamily="18" charset="0"/>
                            </a:rPr>
                          </m:ctrlPr>
                        </m:sSubPr>
                        <m:e>
                          <m:acc>
                            <m:accPr>
                              <m:chr m:val="⃗"/>
                              <m:ctrlPr>
                                <a:rPr lang="es-ES" sz="2400" i="1">
                                  <a:solidFill>
                                    <a:prstClr val="black"/>
                                  </a:solidFill>
                                  <a:latin typeface="Cambria Math" panose="02040503050406030204" pitchFamily="18" charset="0"/>
                                </a:rPr>
                              </m:ctrlPr>
                            </m:accPr>
                            <m:e>
                              <m:r>
                                <a:rPr lang="es-ES" sz="2400" i="1">
                                  <a:solidFill>
                                    <a:prstClr val="black"/>
                                  </a:solidFill>
                                  <a:latin typeface="Cambria Math" charset="0"/>
                                </a:rPr>
                                <m:t>𝐵</m:t>
                              </m:r>
                            </m:e>
                          </m:acc>
                        </m:e>
                        <m:sub>
                          <m:r>
                            <a:rPr lang="es-ES" sz="2400" i="1">
                              <a:solidFill>
                                <a:prstClr val="black"/>
                              </a:solidFill>
                              <a:latin typeface="Cambria Math" panose="02040503050406030204" pitchFamily="18" charset="0"/>
                            </a:rPr>
                            <m:t>𝑜</m:t>
                          </m:r>
                        </m:sub>
                      </m:sSub>
                    </m:oMath>
                  </a14:m>
                  <a:r>
                    <a:rPr lang="es-CL" sz="3600"/>
                    <a:t> </a:t>
                  </a:r>
                </a:p>
              </p:txBody>
            </p:sp>
          </mc:Choice>
          <mc:Fallback xmlns="">
            <p:sp>
              <p:nvSpPr>
                <p:cNvPr id="11" name="CuadroTexto 10">
                  <a:extLst>
                    <a:ext uri="{FF2B5EF4-FFF2-40B4-BE49-F238E27FC236}">
                      <a16:creationId xmlns:a16="http://schemas.microsoft.com/office/drawing/2014/main" id="{13FC4FE2-A077-4DE3-8133-406F1ADAA13A}"/>
                    </a:ext>
                  </a:extLst>
                </p:cNvPr>
                <p:cNvSpPr txBox="1">
                  <a:spLocks noRot="1" noChangeAspect="1" noMove="1" noResize="1" noEditPoints="1" noAdjustHandles="1" noChangeArrowheads="1" noChangeShapeType="1" noTextEdit="1"/>
                </p:cNvSpPr>
                <p:nvPr/>
              </p:nvSpPr>
              <p:spPr>
                <a:xfrm>
                  <a:off x="7050459" y="3652461"/>
                  <a:ext cx="2464329" cy="569387"/>
                </a:xfrm>
                <a:prstGeom prst="rect">
                  <a:avLst/>
                </a:prstGeom>
                <a:blipFill>
                  <a:blip r:embed="rId8"/>
                  <a:stretch>
                    <a:fillRect b="-13830"/>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6FF5571-5130-AB41-E554-BF03710F03B6}"/>
                </a:ext>
              </a:extLst>
            </p:cNvPr>
            <p:cNvSpPr txBox="1"/>
            <p:nvPr/>
          </p:nvSpPr>
          <p:spPr>
            <a:xfrm>
              <a:off x="5813022" y="2964657"/>
              <a:ext cx="4856249" cy="1409290"/>
            </a:xfrm>
            <a:prstGeom prst="rect">
              <a:avLst/>
            </a:prstGeom>
            <a:noFill/>
            <a:ln w="38100">
              <a:solidFill>
                <a:srgbClr val="0070C0"/>
              </a:solidFill>
            </a:ln>
          </p:spPr>
          <p:txBody>
            <a:bodyPr wrap="square" rtlCol="0">
              <a:spAutoFit/>
            </a:bodyPr>
            <a:lstStyle/>
            <a:p>
              <a:endParaRPr lang="en-CL"/>
            </a:p>
          </p:txBody>
        </p:sp>
      </p:grpSp>
      <mc:AlternateContent xmlns:mc="http://schemas.openxmlformats.org/markup-compatibility/2006" xmlns:a14="http://schemas.microsoft.com/office/drawing/2010/main">
        <mc:Choice Requires="a14">
          <p:sp>
            <p:nvSpPr>
              <p:cNvPr id="38" name="CuadroTexto 2">
                <a:extLst>
                  <a:ext uri="{FF2B5EF4-FFF2-40B4-BE49-F238E27FC236}">
                    <a16:creationId xmlns:a16="http://schemas.microsoft.com/office/drawing/2014/main" id="{8E4E4AD2-9736-24E3-4984-3CE8276D289A}"/>
                  </a:ext>
                </a:extLst>
              </p:cNvPr>
              <p:cNvSpPr txBox="1"/>
              <p:nvPr/>
            </p:nvSpPr>
            <p:spPr>
              <a:xfrm>
                <a:off x="1460494" y="5851970"/>
                <a:ext cx="2826095" cy="9690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L" sz="2800" i="1" smtClean="0">
                              <a:latin typeface="Cambria Math" panose="02040503050406030204" pitchFamily="18" charset="0"/>
                            </a:rPr>
                          </m:ctrlPr>
                        </m:dPr>
                        <m:e>
                          <m:acc>
                            <m:accPr>
                              <m:chr m:val="⃗"/>
                              <m:ctrlPr>
                                <a:rPr lang="es-CL" sz="2800" i="1">
                                  <a:latin typeface="Cambria Math" panose="02040503050406030204" pitchFamily="18" charset="0"/>
                                </a:rPr>
                              </m:ctrlPr>
                            </m:accPr>
                            <m:e>
                              <m:r>
                                <a:rPr lang="es-CL" sz="2800" i="1">
                                  <a:latin typeface="Cambria Math" panose="02040503050406030204" pitchFamily="18" charset="0"/>
                                </a:rPr>
                                <m:t>𝑆</m:t>
                              </m:r>
                            </m:e>
                          </m:acc>
                        </m:e>
                      </m:d>
                      <m:r>
                        <a:rPr lang="es-CL" sz="2800" b="0" i="1" smtClean="0">
                          <a:latin typeface="Cambria Math" panose="02040503050406030204" pitchFamily="18" charset="0"/>
                        </a:rPr>
                        <m:t>=</m:t>
                      </m:r>
                      <m:f>
                        <m:fPr>
                          <m:ctrlPr>
                            <a:rPr lang="es-CL" sz="2800" b="0" i="1" smtClean="0">
                              <a:latin typeface="Cambria Math" panose="02040503050406030204" pitchFamily="18" charset="0"/>
                            </a:rPr>
                          </m:ctrlPr>
                        </m:fPr>
                        <m:num>
                          <m:r>
                            <a:rPr lang="es-CL" sz="2800" b="0" i="1" smtClean="0">
                              <a:latin typeface="Cambria Math" panose="02040503050406030204" pitchFamily="18" charset="0"/>
                            </a:rPr>
                            <m:t>1</m:t>
                          </m:r>
                        </m:num>
                        <m:den>
                          <m:r>
                            <a:rPr lang="es-CL" sz="2800" b="0" i="1" smtClean="0">
                              <a:latin typeface="Cambria Math" panose="02040503050406030204" pitchFamily="18" charset="0"/>
                            </a:rPr>
                            <m:t>𝑇</m:t>
                          </m:r>
                        </m:den>
                      </m:f>
                      <m:nary>
                        <m:naryPr>
                          <m:ctrlPr>
                            <a:rPr lang="es-CL" sz="2800" b="0" i="1" smtClean="0">
                              <a:latin typeface="Cambria Math" panose="02040503050406030204" pitchFamily="18" charset="0"/>
                            </a:rPr>
                          </m:ctrlPr>
                        </m:naryPr>
                        <m:sub>
                          <m:r>
                            <m:rPr>
                              <m:brk m:alnAt="23"/>
                            </m:rPr>
                            <a:rPr lang="es-ES" sz="2800" b="0" i="1" smtClean="0">
                              <a:latin typeface="Cambria Math" panose="02040503050406030204" pitchFamily="18" charset="0"/>
                            </a:rPr>
                            <m:t>0</m:t>
                          </m:r>
                        </m:sub>
                        <m:sup>
                          <m:r>
                            <a:rPr lang="es-ES" sz="2800" b="0" i="1" smtClean="0">
                              <a:latin typeface="Cambria Math" panose="02040503050406030204" pitchFamily="18" charset="0"/>
                            </a:rPr>
                            <m:t>𝑇</m:t>
                          </m:r>
                        </m:sup>
                        <m:e>
                          <m:acc>
                            <m:accPr>
                              <m:chr m:val="⃗"/>
                              <m:ctrlPr>
                                <a:rPr lang="es-CL" sz="2800" i="1">
                                  <a:latin typeface="Cambria Math" panose="02040503050406030204" pitchFamily="18" charset="0"/>
                                </a:rPr>
                              </m:ctrlPr>
                            </m:accPr>
                            <m:e>
                              <m:r>
                                <a:rPr lang="es-CL" sz="2800" i="1">
                                  <a:latin typeface="Cambria Math" panose="02040503050406030204" pitchFamily="18" charset="0"/>
                                </a:rPr>
                                <m:t>𝑆</m:t>
                              </m:r>
                            </m:e>
                          </m:acc>
                          <m:d>
                            <m:dPr>
                              <m:ctrlPr>
                                <a:rPr lang="es-CL" sz="2800" i="1">
                                  <a:latin typeface="Cambria Math" panose="02040503050406030204" pitchFamily="18" charset="0"/>
                                </a:rPr>
                              </m:ctrlPr>
                            </m:dPr>
                            <m:e>
                              <m:r>
                                <a:rPr lang="es-CL" sz="2800" i="1">
                                  <a:latin typeface="Cambria Math" panose="02040503050406030204" pitchFamily="18" charset="0"/>
                                </a:rPr>
                                <m:t>𝑡</m:t>
                              </m:r>
                            </m:e>
                          </m:d>
                          <m:r>
                            <a:rPr lang="es-CL" sz="2800" i="1">
                              <a:latin typeface="Cambria Math" panose="02040503050406030204" pitchFamily="18" charset="0"/>
                            </a:rPr>
                            <m:t> </m:t>
                          </m:r>
                          <m:r>
                            <a:rPr lang="es-CL" sz="2800" i="1">
                              <a:latin typeface="Cambria Math" panose="02040503050406030204" pitchFamily="18" charset="0"/>
                            </a:rPr>
                            <m:t>𝑑𝑡</m:t>
                          </m:r>
                        </m:e>
                      </m:nary>
                    </m:oMath>
                  </m:oMathPara>
                </a14:m>
                <a:endParaRPr lang="es-CL" sz="2800"/>
              </a:p>
            </p:txBody>
          </p:sp>
        </mc:Choice>
        <mc:Fallback xmlns="">
          <p:sp>
            <p:nvSpPr>
              <p:cNvPr id="38" name="CuadroTexto 2">
                <a:extLst>
                  <a:ext uri="{FF2B5EF4-FFF2-40B4-BE49-F238E27FC236}">
                    <a16:creationId xmlns:a16="http://schemas.microsoft.com/office/drawing/2014/main" id="{8E4E4AD2-9736-24E3-4984-3CE8276D289A}"/>
                  </a:ext>
                </a:extLst>
              </p:cNvPr>
              <p:cNvSpPr txBox="1">
                <a:spLocks noRot="1" noChangeAspect="1" noMove="1" noResize="1" noEditPoints="1" noAdjustHandles="1" noChangeArrowheads="1" noChangeShapeType="1" noTextEdit="1"/>
              </p:cNvSpPr>
              <p:nvPr/>
            </p:nvSpPr>
            <p:spPr>
              <a:xfrm>
                <a:off x="1460494" y="5851970"/>
                <a:ext cx="2826095" cy="969048"/>
              </a:xfrm>
              <a:prstGeom prst="rect">
                <a:avLst/>
              </a:prstGeom>
              <a:blipFill>
                <a:blip r:embed="rId9"/>
                <a:stretch>
                  <a:fillRect/>
                </a:stretch>
              </a:blipFill>
            </p:spPr>
            <p:txBody>
              <a:bodyPr/>
              <a:lstStyle/>
              <a:p>
                <a:r>
                  <a:rPr lang="en-US">
                    <a:noFill/>
                  </a:rPr>
                  <a:t> </a:t>
                </a:r>
              </a:p>
            </p:txBody>
          </p:sp>
        </mc:Fallback>
      </mc:AlternateContent>
      <p:grpSp>
        <p:nvGrpSpPr>
          <p:cNvPr id="15" name="Grupo 14">
            <a:extLst>
              <a:ext uri="{FF2B5EF4-FFF2-40B4-BE49-F238E27FC236}">
                <a16:creationId xmlns:a16="http://schemas.microsoft.com/office/drawing/2014/main" id="{E3FAC058-3EDE-5F75-0E83-719CA784C81D}"/>
              </a:ext>
            </a:extLst>
          </p:cNvPr>
          <p:cNvGrpSpPr/>
          <p:nvPr/>
        </p:nvGrpSpPr>
        <p:grpSpPr>
          <a:xfrm>
            <a:off x="5835513" y="4618357"/>
            <a:ext cx="5257352" cy="1442973"/>
            <a:chOff x="5835513" y="4618357"/>
            <a:chExt cx="5257352" cy="1442973"/>
          </a:xfrm>
        </p:grpSpPr>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34BE28E9-80C5-43A9-BFF1-17993B22424F}"/>
                    </a:ext>
                  </a:extLst>
                </p:cNvPr>
                <p:cNvSpPr txBox="1"/>
                <p:nvPr/>
              </p:nvSpPr>
              <p:spPr>
                <a:xfrm>
                  <a:off x="5924165" y="4664742"/>
                  <a:ext cx="5168700" cy="569387"/>
                </a:xfrm>
                <a:prstGeom prst="rect">
                  <a:avLst/>
                </a:prstGeom>
                <a:noFill/>
              </p:spPr>
              <p:txBody>
                <a:bodyPr wrap="square" lIns="0" tIns="0" rIns="0" bIns="0" rtlCol="0">
                  <a:spAutoFit/>
                </a:bodyPr>
                <a:lstStyle/>
                <a:p>
                  <a14:m>
                    <m:oMath xmlns:m="http://schemas.openxmlformats.org/officeDocument/2006/math">
                      <m:d>
                        <m:dPr>
                          <m:begChr m:val="⟨"/>
                          <m:endChr m:val="⟩"/>
                          <m:ctrlPr>
                            <a:rPr lang="es-CL" sz="2400" b="0" i="1" smtClean="0">
                              <a:latin typeface="Cambria Math" panose="02040503050406030204" pitchFamily="18" charset="0"/>
                            </a:rPr>
                          </m:ctrlPr>
                        </m:dPr>
                        <m:e>
                          <m:d>
                            <m:dPr>
                              <m:begChr m:val="|"/>
                              <m:endChr m:val="|"/>
                              <m:ctrlPr>
                                <a:rPr lang="es-CL" sz="2400" b="0" i="1" smtClean="0">
                                  <a:latin typeface="Cambria Math" panose="02040503050406030204" pitchFamily="18" charset="0"/>
                                </a:rPr>
                              </m:ctrlPr>
                            </m:dPr>
                            <m:e>
                              <m:acc>
                                <m:accPr>
                                  <m:chr m:val="⃗"/>
                                  <m:ctrlPr>
                                    <a:rPr lang="es-CL" sz="2400" i="1">
                                      <a:latin typeface="Cambria Math" panose="02040503050406030204" pitchFamily="18" charset="0"/>
                                    </a:rPr>
                                  </m:ctrlPr>
                                </m:accPr>
                                <m:e>
                                  <m:r>
                                    <a:rPr lang="es-CL" sz="2400" i="1">
                                      <a:latin typeface="Cambria Math" panose="02040503050406030204" pitchFamily="18" charset="0"/>
                                    </a:rPr>
                                    <m:t>𝑆</m:t>
                                  </m:r>
                                </m:e>
                              </m:acc>
                            </m:e>
                          </m:d>
                        </m:e>
                      </m:d>
                    </m:oMath>
                  </a14:m>
                  <a:r>
                    <a:rPr lang="es-CL" sz="2400"/>
                    <a:t> = </a:t>
                  </a:r>
                  <a14:m>
                    <m:oMath xmlns:m="http://schemas.openxmlformats.org/officeDocument/2006/math">
                      <m:f>
                        <m:fPr>
                          <m:ctrlPr>
                            <a:rPr lang="es-ES" sz="2400" i="1">
                              <a:solidFill>
                                <a:prstClr val="black"/>
                              </a:solidFill>
                              <a:latin typeface="Cambria Math" panose="02040503050406030204" pitchFamily="18" charset="0"/>
                            </a:rPr>
                          </m:ctrlPr>
                        </m:fPr>
                        <m:num>
                          <m:r>
                            <a:rPr lang="es-ES" sz="2400" i="1">
                              <a:solidFill>
                                <a:prstClr val="black"/>
                              </a:solidFill>
                              <a:latin typeface="Cambria Math" charset="0"/>
                            </a:rPr>
                            <m:t>1</m:t>
                          </m:r>
                        </m:num>
                        <m:den>
                          <m:sSub>
                            <m:sSubPr>
                              <m:ctrlPr>
                                <a:rPr lang="es-ES" sz="2400" i="1">
                                  <a:solidFill>
                                    <a:prstClr val="black"/>
                                  </a:solidFill>
                                  <a:latin typeface="Cambria Math" panose="02040503050406030204" pitchFamily="18" charset="0"/>
                                </a:rPr>
                              </m:ctrlPr>
                            </m:sSubPr>
                            <m:e>
                              <m:r>
                                <a:rPr lang="es-ES" sz="2400" i="1">
                                  <a:solidFill>
                                    <a:prstClr val="black"/>
                                  </a:solidFill>
                                  <a:latin typeface="Cambria Math" panose="02040503050406030204" pitchFamily="18" charset="0"/>
                                </a:rPr>
                                <m:t>2</m:t>
                              </m:r>
                              <m:r>
                                <a:rPr lang="es-ES" sz="2400" i="1">
                                  <a:solidFill>
                                    <a:prstClr val="black"/>
                                  </a:solidFill>
                                  <a:latin typeface="Cambria Math" charset="0"/>
                                </a:rPr>
                                <m:t>𝜇</m:t>
                              </m:r>
                            </m:e>
                            <m:sub>
                              <m:r>
                                <a:rPr lang="es-ES" sz="2400" i="1">
                                  <a:solidFill>
                                    <a:prstClr val="black"/>
                                  </a:solidFill>
                                  <a:latin typeface="Cambria Math" charset="0"/>
                                </a:rPr>
                                <m:t>0</m:t>
                              </m:r>
                            </m:sub>
                          </m:sSub>
                        </m:den>
                      </m:f>
                      <m:sSub>
                        <m:sSubPr>
                          <m:ctrlPr>
                            <a:rPr lang="es-ES" sz="2400" i="1">
                              <a:solidFill>
                                <a:prstClr val="black"/>
                              </a:solidFill>
                              <a:latin typeface="Cambria Math" panose="02040503050406030204" pitchFamily="18" charset="0"/>
                            </a:rPr>
                          </m:ctrlPr>
                        </m:sSubPr>
                        <m:e>
                          <m:r>
                            <a:rPr lang="es-ES" sz="2400" b="0" i="1" smtClean="0">
                              <a:solidFill>
                                <a:prstClr val="black"/>
                              </a:solidFill>
                              <a:latin typeface="Cambria Math" panose="02040503050406030204" pitchFamily="18" charset="0"/>
                            </a:rPr>
                            <m:t>𝐸</m:t>
                          </m:r>
                        </m:e>
                        <m:sub>
                          <m:r>
                            <a:rPr lang="es-ES" sz="2400" i="1">
                              <a:solidFill>
                                <a:prstClr val="black"/>
                              </a:solidFill>
                              <a:latin typeface="Cambria Math" panose="02040503050406030204" pitchFamily="18" charset="0"/>
                            </a:rPr>
                            <m:t>𝑜</m:t>
                          </m:r>
                        </m:sub>
                      </m:sSub>
                    </m:oMath>
                  </a14:m>
                  <a:r>
                    <a:rPr lang="es-ES" sz="2400">
                      <a:solidFill>
                        <a:prstClr val="black"/>
                      </a:solidFill>
                    </a:rPr>
                    <a:t> </a:t>
                  </a:r>
                  <a14:m>
                    <m:oMath xmlns:m="http://schemas.openxmlformats.org/officeDocument/2006/math">
                      <m:sSub>
                        <m:sSubPr>
                          <m:ctrlPr>
                            <a:rPr lang="es-ES" sz="2400" i="1">
                              <a:solidFill>
                                <a:prstClr val="black"/>
                              </a:solidFill>
                              <a:latin typeface="Cambria Math" panose="02040503050406030204" pitchFamily="18" charset="0"/>
                            </a:rPr>
                          </m:ctrlPr>
                        </m:sSubPr>
                        <m:e>
                          <m:r>
                            <a:rPr lang="es-ES" sz="2400" i="1">
                              <a:solidFill>
                                <a:prstClr val="black"/>
                              </a:solidFill>
                              <a:latin typeface="Cambria Math" panose="02040503050406030204" pitchFamily="18" charset="0"/>
                            </a:rPr>
                            <m:t>𝐵</m:t>
                          </m:r>
                        </m:e>
                        <m:sub>
                          <m:r>
                            <a:rPr lang="es-ES" sz="2400" i="1">
                              <a:solidFill>
                                <a:prstClr val="black"/>
                              </a:solidFill>
                              <a:latin typeface="Cambria Math" panose="02040503050406030204" pitchFamily="18" charset="0"/>
                            </a:rPr>
                            <m:t>𝑜</m:t>
                          </m:r>
                        </m:sub>
                      </m:sSub>
                      <m:r>
                        <a:rPr lang="es-ES" sz="2400" b="0" i="1" smtClean="0">
                          <a:solidFill>
                            <a:prstClr val="black"/>
                          </a:solidFill>
                          <a:latin typeface="Cambria Math" panose="02040503050406030204" pitchFamily="18" charset="0"/>
                        </a:rPr>
                        <m:t>=</m:t>
                      </m:r>
                      <m:f>
                        <m:fPr>
                          <m:ctrlPr>
                            <a:rPr lang="es-ES" sz="2400" i="1">
                              <a:solidFill>
                                <a:prstClr val="black"/>
                              </a:solidFill>
                              <a:latin typeface="Cambria Math" panose="02040503050406030204" pitchFamily="18" charset="0"/>
                            </a:rPr>
                          </m:ctrlPr>
                        </m:fPr>
                        <m:num>
                          <m:r>
                            <a:rPr lang="es-ES" sz="2400" i="1">
                              <a:solidFill>
                                <a:prstClr val="black"/>
                              </a:solidFill>
                              <a:latin typeface="Cambria Math" charset="0"/>
                            </a:rPr>
                            <m:t>1</m:t>
                          </m:r>
                        </m:num>
                        <m:den>
                          <m:sSub>
                            <m:sSubPr>
                              <m:ctrlPr>
                                <a:rPr lang="es-ES" sz="2400" i="1">
                                  <a:solidFill>
                                    <a:prstClr val="black"/>
                                  </a:solidFill>
                                  <a:latin typeface="Cambria Math" panose="02040503050406030204" pitchFamily="18" charset="0"/>
                                </a:rPr>
                              </m:ctrlPr>
                            </m:sSubPr>
                            <m:e>
                              <m:r>
                                <a:rPr lang="es-ES" sz="2400" i="1">
                                  <a:solidFill>
                                    <a:prstClr val="black"/>
                                  </a:solidFill>
                                  <a:latin typeface="Cambria Math" panose="02040503050406030204" pitchFamily="18" charset="0"/>
                                </a:rPr>
                                <m:t>2</m:t>
                              </m:r>
                              <m:r>
                                <a:rPr lang="es-ES" sz="2400" i="1">
                                  <a:solidFill>
                                    <a:prstClr val="black"/>
                                  </a:solidFill>
                                  <a:latin typeface="Cambria Math" charset="0"/>
                                </a:rPr>
                                <m:t>𝜇</m:t>
                              </m:r>
                            </m:e>
                            <m:sub>
                              <m:r>
                                <a:rPr lang="es-ES" sz="2400" i="1">
                                  <a:solidFill>
                                    <a:prstClr val="black"/>
                                  </a:solidFill>
                                  <a:latin typeface="Cambria Math" charset="0"/>
                                </a:rPr>
                                <m:t>0</m:t>
                              </m:r>
                            </m:sub>
                          </m:sSub>
                          <m:r>
                            <a:rPr lang="es-ES" sz="2400" b="0" i="1" smtClean="0">
                              <a:solidFill>
                                <a:prstClr val="black"/>
                              </a:solidFill>
                              <a:latin typeface="Cambria Math" panose="02040503050406030204" pitchFamily="18" charset="0"/>
                            </a:rPr>
                            <m:t> </m:t>
                          </m:r>
                          <m:r>
                            <a:rPr lang="es-ES" sz="2400" b="0" i="1" smtClean="0">
                              <a:solidFill>
                                <a:prstClr val="black"/>
                              </a:solidFill>
                              <a:latin typeface="Cambria Math" panose="02040503050406030204" pitchFamily="18" charset="0"/>
                            </a:rPr>
                            <m:t>𝑐</m:t>
                          </m:r>
                        </m:den>
                      </m:f>
                      <m:sSubSup>
                        <m:sSubSupPr>
                          <m:ctrlPr>
                            <a:rPr lang="es-ES" sz="2400" i="1">
                              <a:solidFill>
                                <a:prstClr val="black"/>
                              </a:solidFill>
                              <a:latin typeface="Cambria Math" panose="02040503050406030204" pitchFamily="18" charset="0"/>
                            </a:rPr>
                          </m:ctrlPr>
                        </m:sSubSupPr>
                        <m:e>
                          <m:r>
                            <a:rPr lang="es-ES" sz="2400" i="1">
                              <a:solidFill>
                                <a:prstClr val="black"/>
                              </a:solidFill>
                              <a:latin typeface="Cambria Math" panose="02040503050406030204" pitchFamily="18" charset="0"/>
                            </a:rPr>
                            <m:t>𝐸</m:t>
                          </m:r>
                        </m:e>
                        <m:sub>
                          <m:r>
                            <a:rPr lang="es-ES" sz="2400" i="1">
                              <a:solidFill>
                                <a:prstClr val="black"/>
                              </a:solidFill>
                              <a:latin typeface="Cambria Math" panose="02040503050406030204" pitchFamily="18" charset="0"/>
                            </a:rPr>
                            <m:t>𝑜</m:t>
                          </m:r>
                        </m:sub>
                        <m:sup>
                          <m:r>
                            <a:rPr lang="es-ES" sz="2400" i="1">
                              <a:solidFill>
                                <a:prstClr val="black"/>
                              </a:solidFill>
                              <a:latin typeface="Cambria Math" panose="02040503050406030204" pitchFamily="18" charset="0"/>
                            </a:rPr>
                            <m:t>2</m:t>
                          </m:r>
                        </m:sup>
                      </m:sSubSup>
                    </m:oMath>
                  </a14:m>
                  <a:r>
                    <a:rPr lang="es-CL" sz="2400"/>
                    <a:t> = </a:t>
                  </a:r>
                  <a14:m>
                    <m:oMath xmlns:m="http://schemas.openxmlformats.org/officeDocument/2006/math">
                      <m:sSub>
                        <m:sSubPr>
                          <m:ctrlPr>
                            <a:rPr lang="es-ES" sz="2400" i="1">
                              <a:solidFill>
                                <a:prstClr val="black"/>
                              </a:solidFill>
                              <a:latin typeface="Cambria Math" panose="02040503050406030204" pitchFamily="18" charset="0"/>
                            </a:rPr>
                          </m:ctrlPr>
                        </m:sSubPr>
                        <m:e>
                          <m:f>
                            <m:fPr>
                              <m:ctrlPr>
                                <a:rPr lang="es-ES" sz="2400" i="1" smtClean="0">
                                  <a:solidFill>
                                    <a:prstClr val="black"/>
                                  </a:solidFill>
                                  <a:latin typeface="Cambria Math" panose="02040503050406030204" pitchFamily="18" charset="0"/>
                                </a:rPr>
                              </m:ctrlPr>
                            </m:fPr>
                            <m:num>
                              <m:r>
                                <a:rPr lang="es-ES" sz="2400" b="0" i="1" smtClean="0">
                                  <a:solidFill>
                                    <a:prstClr val="black"/>
                                  </a:solidFill>
                                  <a:latin typeface="Cambria Math" panose="02040503050406030204" pitchFamily="18" charset="0"/>
                                </a:rPr>
                                <m:t>1</m:t>
                              </m:r>
                            </m:num>
                            <m:den>
                              <m:r>
                                <a:rPr lang="es-ES" sz="2400" b="0" i="1" smtClean="0">
                                  <a:solidFill>
                                    <a:prstClr val="black"/>
                                  </a:solidFill>
                                  <a:latin typeface="Cambria Math" panose="02040503050406030204" pitchFamily="18" charset="0"/>
                                </a:rPr>
                                <m:t>2</m:t>
                              </m:r>
                            </m:den>
                          </m:f>
                          <m:r>
                            <a:rPr lang="es-ES" sz="2400" i="1" smtClean="0">
                              <a:solidFill>
                                <a:prstClr val="black"/>
                              </a:solidFill>
                              <a:latin typeface="Cambria Math" panose="02040503050406030204" pitchFamily="18" charset="0"/>
                              <a:ea typeface="Cambria Math" panose="02040503050406030204" pitchFamily="18" charset="0"/>
                            </a:rPr>
                            <m:t>𝜀</m:t>
                          </m:r>
                        </m:e>
                        <m:sub>
                          <m:r>
                            <a:rPr lang="es-ES" sz="2400" i="1">
                              <a:solidFill>
                                <a:prstClr val="black"/>
                              </a:solidFill>
                              <a:latin typeface="Cambria Math" charset="0"/>
                            </a:rPr>
                            <m:t>0</m:t>
                          </m:r>
                        </m:sub>
                      </m:sSub>
                      <m:r>
                        <a:rPr lang="es-ES" sz="2400" b="0" i="1" smtClean="0">
                          <a:solidFill>
                            <a:prstClr val="black"/>
                          </a:solidFill>
                          <a:latin typeface="Cambria Math" panose="02040503050406030204" pitchFamily="18" charset="0"/>
                        </a:rPr>
                        <m:t>𝑐</m:t>
                      </m:r>
                      <m:sSubSup>
                        <m:sSubSupPr>
                          <m:ctrlPr>
                            <a:rPr lang="es-ES" sz="2400" i="1">
                              <a:solidFill>
                                <a:prstClr val="black"/>
                              </a:solidFill>
                              <a:latin typeface="Cambria Math" panose="02040503050406030204" pitchFamily="18" charset="0"/>
                            </a:rPr>
                          </m:ctrlPr>
                        </m:sSubSupPr>
                        <m:e>
                          <m:r>
                            <a:rPr lang="es-ES" sz="2400" i="1">
                              <a:solidFill>
                                <a:prstClr val="black"/>
                              </a:solidFill>
                              <a:latin typeface="Cambria Math" panose="02040503050406030204" pitchFamily="18" charset="0"/>
                            </a:rPr>
                            <m:t>𝐸</m:t>
                          </m:r>
                        </m:e>
                        <m:sub>
                          <m:r>
                            <a:rPr lang="es-ES" sz="2400" i="1">
                              <a:solidFill>
                                <a:prstClr val="black"/>
                              </a:solidFill>
                              <a:latin typeface="Cambria Math" panose="02040503050406030204" pitchFamily="18" charset="0"/>
                            </a:rPr>
                            <m:t>𝑜</m:t>
                          </m:r>
                        </m:sub>
                        <m:sup>
                          <m:r>
                            <a:rPr lang="es-ES" sz="2400" i="1">
                              <a:solidFill>
                                <a:prstClr val="black"/>
                              </a:solidFill>
                              <a:latin typeface="Cambria Math" panose="02040503050406030204" pitchFamily="18" charset="0"/>
                            </a:rPr>
                            <m:t>2</m:t>
                          </m:r>
                        </m:sup>
                      </m:sSubSup>
                    </m:oMath>
                  </a14:m>
                  <a:endParaRPr lang="es-CL" sz="2400"/>
                </a:p>
              </p:txBody>
            </p:sp>
          </mc:Choice>
          <mc:Fallback xmlns="">
            <p:sp>
              <p:nvSpPr>
                <p:cNvPr id="9" name="CuadroTexto 8">
                  <a:extLst>
                    <a:ext uri="{FF2B5EF4-FFF2-40B4-BE49-F238E27FC236}">
                      <a16:creationId xmlns:a16="http://schemas.microsoft.com/office/drawing/2014/main" id="{34BE28E9-80C5-43A9-BFF1-17993B22424F}"/>
                    </a:ext>
                  </a:extLst>
                </p:cNvPr>
                <p:cNvSpPr txBox="1">
                  <a:spLocks noRot="1" noChangeAspect="1" noMove="1" noResize="1" noEditPoints="1" noAdjustHandles="1" noChangeArrowheads="1" noChangeShapeType="1" noTextEdit="1"/>
                </p:cNvSpPr>
                <p:nvPr/>
              </p:nvSpPr>
              <p:spPr>
                <a:xfrm>
                  <a:off x="5924165" y="4664742"/>
                  <a:ext cx="5168700" cy="569387"/>
                </a:xfrm>
                <a:prstGeom prst="rect">
                  <a:avLst/>
                </a:prstGeom>
                <a:blipFill>
                  <a:blip r:embed="rId10"/>
                  <a:stretch>
                    <a:fillRect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8034E7E9-E515-4E55-A854-7574EE1B3C8C}"/>
                    </a:ext>
                  </a:extLst>
                </p:cNvPr>
                <p:cNvSpPr txBox="1"/>
                <p:nvPr/>
              </p:nvSpPr>
              <p:spPr>
                <a:xfrm>
                  <a:off x="7228547" y="5466270"/>
                  <a:ext cx="1846724" cy="523541"/>
                </a:xfrm>
                <a:prstGeom prst="rect">
                  <a:avLst/>
                </a:prstGeom>
                <a:noFill/>
              </p:spPr>
              <p:txBody>
                <a:bodyPr wrap="none" lIns="0" tIns="0" rIns="0" bIns="0" rtlCol="0">
                  <a:spAutoFit/>
                </a:bodyPr>
                <a:lstStyle/>
                <a:p>
                  <a14:m>
                    <m:oMath xmlns:m="http://schemas.openxmlformats.org/officeDocument/2006/math">
                      <m:d>
                        <m:dPr>
                          <m:begChr m:val="⟨"/>
                          <m:endChr m:val="⟩"/>
                          <m:ctrlPr>
                            <a:rPr lang="es-CL" sz="2400" b="0" i="1" smtClean="0">
                              <a:latin typeface="Cambria Math" panose="02040503050406030204" pitchFamily="18" charset="0"/>
                            </a:rPr>
                          </m:ctrlPr>
                        </m:dPr>
                        <m:e>
                          <m:d>
                            <m:dPr>
                              <m:begChr m:val="|"/>
                              <m:endChr m:val="|"/>
                              <m:ctrlPr>
                                <a:rPr lang="es-CL" sz="2400" b="0" i="1" smtClean="0">
                                  <a:latin typeface="Cambria Math" panose="02040503050406030204" pitchFamily="18" charset="0"/>
                                </a:rPr>
                              </m:ctrlPr>
                            </m:dPr>
                            <m:e>
                              <m:acc>
                                <m:accPr>
                                  <m:chr m:val="⃗"/>
                                  <m:ctrlPr>
                                    <a:rPr lang="es-CL" sz="2400" i="1">
                                      <a:latin typeface="Cambria Math" panose="02040503050406030204" pitchFamily="18" charset="0"/>
                                      <a:ea typeface="Cambria Math" panose="02040503050406030204" pitchFamily="18" charset="0"/>
                                    </a:rPr>
                                  </m:ctrlPr>
                                </m:accPr>
                                <m:e>
                                  <m:r>
                                    <a:rPr lang="es-CL" sz="2400" i="1">
                                      <a:latin typeface="Cambria Math" panose="02040503050406030204" pitchFamily="18" charset="0"/>
                                      <a:ea typeface="Cambria Math" panose="02040503050406030204" pitchFamily="18" charset="0"/>
                                    </a:rPr>
                                    <m:t>ℙ</m:t>
                                  </m:r>
                                </m:e>
                              </m:acc>
                            </m:e>
                          </m:d>
                        </m:e>
                      </m:d>
                    </m:oMath>
                  </a14:m>
                  <a:r>
                    <a:rPr lang="es-CL" sz="2400"/>
                    <a:t> = </a:t>
                  </a:r>
                  <a14:m>
                    <m:oMath xmlns:m="http://schemas.openxmlformats.org/officeDocument/2006/math">
                      <m:sSub>
                        <m:sSubPr>
                          <m:ctrlPr>
                            <a:rPr lang="es-ES" sz="2400" i="1">
                              <a:solidFill>
                                <a:prstClr val="black"/>
                              </a:solidFill>
                              <a:latin typeface="Cambria Math" panose="02040503050406030204" pitchFamily="18" charset="0"/>
                            </a:rPr>
                          </m:ctrlPr>
                        </m:sSubPr>
                        <m:e>
                          <m:f>
                            <m:fPr>
                              <m:ctrlPr>
                                <a:rPr lang="es-ES" sz="2400" i="1">
                                  <a:solidFill>
                                    <a:prstClr val="black"/>
                                  </a:solidFill>
                                  <a:latin typeface="Cambria Math" panose="02040503050406030204" pitchFamily="18" charset="0"/>
                                </a:rPr>
                              </m:ctrlPr>
                            </m:fPr>
                            <m:num>
                              <m:r>
                                <a:rPr lang="es-ES" sz="2400" i="1">
                                  <a:solidFill>
                                    <a:prstClr val="black"/>
                                  </a:solidFill>
                                  <a:latin typeface="Cambria Math" panose="02040503050406030204" pitchFamily="18" charset="0"/>
                                </a:rPr>
                                <m:t>1</m:t>
                              </m:r>
                            </m:num>
                            <m:den>
                              <m:r>
                                <a:rPr lang="es-ES" sz="2400" i="1">
                                  <a:solidFill>
                                    <a:prstClr val="black"/>
                                  </a:solidFill>
                                  <a:latin typeface="Cambria Math" panose="02040503050406030204" pitchFamily="18" charset="0"/>
                                </a:rPr>
                                <m:t>2</m:t>
                              </m:r>
                              <m:r>
                                <a:rPr lang="es-ES" sz="2400" b="0" i="1" smtClean="0">
                                  <a:solidFill>
                                    <a:prstClr val="black"/>
                                  </a:solidFill>
                                  <a:latin typeface="Cambria Math" panose="02040503050406030204" pitchFamily="18" charset="0"/>
                                </a:rPr>
                                <m:t>𝑐</m:t>
                              </m:r>
                            </m:den>
                          </m:f>
                          <m:r>
                            <a:rPr lang="es-ES" sz="2400" i="1">
                              <a:solidFill>
                                <a:prstClr val="black"/>
                              </a:solidFill>
                              <a:latin typeface="Cambria Math" panose="02040503050406030204" pitchFamily="18" charset="0"/>
                              <a:ea typeface="Cambria Math" panose="02040503050406030204" pitchFamily="18" charset="0"/>
                            </a:rPr>
                            <m:t>𝜀</m:t>
                          </m:r>
                        </m:e>
                        <m:sub>
                          <m:r>
                            <a:rPr lang="es-ES" sz="2400" i="1">
                              <a:solidFill>
                                <a:prstClr val="black"/>
                              </a:solidFill>
                              <a:latin typeface="Cambria Math" charset="0"/>
                            </a:rPr>
                            <m:t>0</m:t>
                          </m:r>
                        </m:sub>
                      </m:sSub>
                      <m:sSubSup>
                        <m:sSubSupPr>
                          <m:ctrlPr>
                            <a:rPr lang="es-ES" sz="2400" i="1">
                              <a:solidFill>
                                <a:prstClr val="black"/>
                              </a:solidFill>
                              <a:latin typeface="Cambria Math" panose="02040503050406030204" pitchFamily="18" charset="0"/>
                            </a:rPr>
                          </m:ctrlPr>
                        </m:sSubSupPr>
                        <m:e>
                          <m:r>
                            <a:rPr lang="es-ES" sz="2400" i="1">
                              <a:solidFill>
                                <a:prstClr val="black"/>
                              </a:solidFill>
                              <a:latin typeface="Cambria Math" panose="02040503050406030204" pitchFamily="18" charset="0"/>
                            </a:rPr>
                            <m:t>𝐸</m:t>
                          </m:r>
                        </m:e>
                        <m:sub>
                          <m:r>
                            <a:rPr lang="es-ES" sz="2400" i="1">
                              <a:solidFill>
                                <a:prstClr val="black"/>
                              </a:solidFill>
                              <a:latin typeface="Cambria Math" panose="02040503050406030204" pitchFamily="18" charset="0"/>
                            </a:rPr>
                            <m:t>𝑜</m:t>
                          </m:r>
                        </m:sub>
                        <m:sup>
                          <m:r>
                            <a:rPr lang="es-ES" sz="2400" i="1">
                              <a:solidFill>
                                <a:prstClr val="black"/>
                              </a:solidFill>
                              <a:latin typeface="Cambria Math" panose="02040503050406030204" pitchFamily="18" charset="0"/>
                            </a:rPr>
                            <m:t>2</m:t>
                          </m:r>
                        </m:sup>
                      </m:sSubSup>
                    </m:oMath>
                  </a14:m>
                  <a:endParaRPr lang="es-CL" sz="2400"/>
                </a:p>
              </p:txBody>
            </p:sp>
          </mc:Choice>
          <mc:Fallback xmlns="">
            <p:sp>
              <p:nvSpPr>
                <p:cNvPr id="12" name="CuadroTexto 11">
                  <a:extLst>
                    <a:ext uri="{FF2B5EF4-FFF2-40B4-BE49-F238E27FC236}">
                      <a16:creationId xmlns:a16="http://schemas.microsoft.com/office/drawing/2014/main" id="{8034E7E9-E515-4E55-A854-7574EE1B3C8C}"/>
                    </a:ext>
                  </a:extLst>
                </p:cNvPr>
                <p:cNvSpPr txBox="1">
                  <a:spLocks noRot="1" noChangeAspect="1" noMove="1" noResize="1" noEditPoints="1" noAdjustHandles="1" noChangeArrowheads="1" noChangeShapeType="1" noTextEdit="1"/>
                </p:cNvSpPr>
                <p:nvPr/>
              </p:nvSpPr>
              <p:spPr>
                <a:xfrm>
                  <a:off x="7228547" y="5466270"/>
                  <a:ext cx="1846724" cy="523541"/>
                </a:xfrm>
                <a:prstGeom prst="rect">
                  <a:avLst/>
                </a:prstGeom>
                <a:blipFill>
                  <a:blip r:embed="rId11"/>
                  <a:stretch>
                    <a:fillRect t="-3488" b="-197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6897456-FCDE-346D-70FD-E5236714F755}"/>
                </a:ext>
              </a:extLst>
            </p:cNvPr>
            <p:cNvSpPr txBox="1"/>
            <p:nvPr/>
          </p:nvSpPr>
          <p:spPr>
            <a:xfrm>
              <a:off x="5835513" y="4618357"/>
              <a:ext cx="4856249" cy="1442973"/>
            </a:xfrm>
            <a:prstGeom prst="rect">
              <a:avLst/>
            </a:prstGeom>
            <a:noFill/>
            <a:ln w="38100">
              <a:solidFill>
                <a:srgbClr val="0070C0"/>
              </a:solidFill>
            </a:ln>
          </p:spPr>
          <p:txBody>
            <a:bodyPr wrap="square" rtlCol="0">
              <a:spAutoFit/>
            </a:bodyPr>
            <a:lstStyle/>
            <a:p>
              <a:endParaRPr lang="en-CL"/>
            </a:p>
          </p:txBody>
        </p:sp>
      </p:grpSp>
    </p:spTree>
    <p:extLst>
      <p:ext uri="{BB962C8B-B14F-4D97-AF65-F5344CB8AC3E}">
        <p14:creationId xmlns:p14="http://schemas.microsoft.com/office/powerpoint/2010/main" val="40867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0017F0-0941-44C2-8408-0848139815D3}"/>
              </a:ext>
            </a:extLst>
          </p:cNvPr>
          <p:cNvSpPr>
            <a:spLocks noGrp="1"/>
          </p:cNvSpPr>
          <p:nvPr>
            <p:ph type="title"/>
          </p:nvPr>
        </p:nvSpPr>
        <p:spPr/>
        <p:txBody>
          <a:bodyPr/>
          <a:lstStyle/>
          <a:p>
            <a:r>
              <a:rPr lang="es-ES_tradnl" b="1"/>
              <a:t>Vector  de </a:t>
            </a:r>
            <a:r>
              <a:rPr lang="es-ES_tradnl" b="1" err="1"/>
              <a:t>Poynting</a:t>
            </a:r>
            <a:r>
              <a:rPr lang="es-ES_tradnl" b="1"/>
              <a:t> e Intensidad</a:t>
            </a:r>
            <a:endParaRPr lang="es-CL"/>
          </a:p>
        </p:txBody>
      </p:sp>
      <p:grpSp>
        <p:nvGrpSpPr>
          <p:cNvPr id="4" name="Grupo 3">
            <a:extLst>
              <a:ext uri="{FF2B5EF4-FFF2-40B4-BE49-F238E27FC236}">
                <a16:creationId xmlns:a16="http://schemas.microsoft.com/office/drawing/2014/main" id="{1169E3B6-D740-4760-8110-8B49D04280B2}"/>
              </a:ext>
            </a:extLst>
          </p:cNvPr>
          <p:cNvGrpSpPr/>
          <p:nvPr/>
        </p:nvGrpSpPr>
        <p:grpSpPr>
          <a:xfrm>
            <a:off x="412159" y="2686364"/>
            <a:ext cx="3136463" cy="3790908"/>
            <a:chOff x="4936210" y="2720377"/>
            <a:chExt cx="3136463" cy="3790908"/>
          </a:xfrm>
        </p:grpSpPr>
        <p:pic>
          <p:nvPicPr>
            <p:cNvPr id="5" name="Imagen 4">
              <a:extLst>
                <a:ext uri="{FF2B5EF4-FFF2-40B4-BE49-F238E27FC236}">
                  <a16:creationId xmlns:a16="http://schemas.microsoft.com/office/drawing/2014/main" id="{17C91889-B419-4DCE-92FF-3CB2866C9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4191" y="2720377"/>
              <a:ext cx="2900500" cy="2629987"/>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934E058B-147E-4A8D-ACD4-8202F633610B}"/>
                    </a:ext>
                  </a:extLst>
                </p:cNvPr>
                <p:cNvSpPr txBox="1"/>
                <p:nvPr/>
              </p:nvSpPr>
              <p:spPr>
                <a:xfrm>
                  <a:off x="4936210" y="5445224"/>
                  <a:ext cx="3136463" cy="1066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𝑐</m:t>
                        </m:r>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m:t>
                        </m:r>
                        <m:f>
                          <m:f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ctrlPr>
                          </m:fPr>
                          <m:num>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1</m:t>
                            </m:r>
                          </m:num>
                          <m:den>
                            <m:rad>
                              <m:radPr>
                                <m:degHide m:val="on"/>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ctrlPr>
                              </m:radPr>
                              <m:deg/>
                              <m:e>
                                <m:sSub>
                                  <m:sSub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ctrlPr>
                                  </m:sSubPr>
                                  <m:e>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𝜇</m:t>
                                    </m:r>
                                  </m:e>
                                  <m:sub>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0</m:t>
                                    </m:r>
                                  </m:sub>
                                </m:sSub>
                                <m:sSub>
                                  <m:sSub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ctrlPr>
                                  </m:sSubPr>
                                  <m:e>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𝜖</m:t>
                                    </m:r>
                                  </m:e>
                                  <m:sub>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0</m:t>
                                    </m:r>
                                  </m:sub>
                                </m:sSub>
                              </m:e>
                            </m:rad>
                          </m:den>
                        </m:f>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m:t>
                        </m:r>
                        <m:f>
                          <m:f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ctrlPr>
                          </m:fPr>
                          <m:num>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𝜔</m:t>
                            </m:r>
                          </m:num>
                          <m:den>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𝑘</m:t>
                            </m:r>
                          </m:den>
                        </m:f>
                      </m:oMath>
                    </m:oMathPara>
                  </a14:m>
                  <a:endParaRPr lang="es-CL" sz="3000"/>
                </a:p>
              </p:txBody>
            </p:sp>
          </mc:Choice>
          <mc:Fallback xmlns="">
            <p:sp>
              <p:nvSpPr>
                <p:cNvPr id="7" name="CuadroTexto 6">
                  <a:extLst>
                    <a:ext uri="{FF2B5EF4-FFF2-40B4-BE49-F238E27FC236}">
                      <a16:creationId xmlns:a16="http://schemas.microsoft.com/office/drawing/2014/main" id="{934E058B-147E-4A8D-ACD4-8202F633610B}"/>
                    </a:ext>
                  </a:extLst>
                </p:cNvPr>
                <p:cNvSpPr txBox="1">
                  <a:spLocks noRot="1" noChangeAspect="1" noMove="1" noResize="1" noEditPoints="1" noAdjustHandles="1" noChangeArrowheads="1" noChangeShapeType="1" noTextEdit="1"/>
                </p:cNvSpPr>
                <p:nvPr/>
              </p:nvSpPr>
              <p:spPr>
                <a:xfrm>
                  <a:off x="4936210" y="5445224"/>
                  <a:ext cx="3136463" cy="1066061"/>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1FF3364B-1810-3343-D0CD-04C2FA849549}"/>
                  </a:ext>
                </a:extLst>
              </p:cNvPr>
              <p:cNvSpPr/>
              <p:nvPr/>
            </p:nvSpPr>
            <p:spPr>
              <a:xfrm>
                <a:off x="7111929" y="1297606"/>
                <a:ext cx="3722109" cy="1127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3000" b="0" i="1" smtClean="0">
                              <a:solidFill>
                                <a:prstClr val="black"/>
                              </a:solidFill>
                              <a:latin typeface="Cambria Math" panose="02040503050406030204" pitchFamily="18" charset="0"/>
                              <a:ea typeface="Cambria Math" charset="0"/>
                              <a:cs typeface="Cambria Math" charset="0"/>
                            </a:rPr>
                          </m:ctrlPr>
                        </m:accPr>
                        <m:e>
                          <m:r>
                            <a:rPr lang="es-ES" sz="3000" i="1" smtClean="0">
                              <a:solidFill>
                                <a:prstClr val="black"/>
                              </a:solidFill>
                              <a:latin typeface="Cambria Math" charset="0"/>
                              <a:ea typeface="Cambria Math" charset="0"/>
                              <a:cs typeface="Cambria Math" charset="0"/>
                            </a:rPr>
                            <m:t>𝐸</m:t>
                          </m:r>
                        </m:e>
                      </m:acc>
                      <m:d>
                        <m:dPr>
                          <m:ctrlPr>
                            <a:rPr lang="es-ES" sz="3000" b="0" i="1" smtClean="0">
                              <a:solidFill>
                                <a:prstClr val="black"/>
                              </a:solidFill>
                              <a:latin typeface="Cambria Math" panose="02040503050406030204" pitchFamily="18" charset="0"/>
                              <a:ea typeface="Cambria Math" charset="0"/>
                              <a:cs typeface="Cambria Math" charset="0"/>
                            </a:rPr>
                          </m:ctrlPr>
                        </m:dPr>
                        <m:e>
                          <m:r>
                            <a:rPr lang="es-ES" sz="3000" b="0" i="1" smtClean="0">
                              <a:solidFill>
                                <a:prstClr val="black"/>
                              </a:solidFill>
                              <a:latin typeface="Cambria Math" charset="0"/>
                              <a:ea typeface="Cambria Math" charset="0"/>
                              <a:cs typeface="Cambria Math" charset="0"/>
                            </a:rPr>
                            <m:t>𝑧</m:t>
                          </m:r>
                          <m:r>
                            <a:rPr lang="es-ES" sz="3000" b="0" i="1" smtClean="0">
                              <a:solidFill>
                                <a:prstClr val="black"/>
                              </a:solidFill>
                              <a:latin typeface="Cambria Math" charset="0"/>
                              <a:ea typeface="Cambria Math" charset="0"/>
                              <a:cs typeface="Cambria Math" charset="0"/>
                            </a:rPr>
                            <m:t>,</m:t>
                          </m:r>
                          <m:r>
                            <a:rPr lang="es-ES" sz="3000" b="0" i="1" smtClean="0">
                              <a:solidFill>
                                <a:prstClr val="black"/>
                              </a:solidFill>
                              <a:latin typeface="Cambria Math" charset="0"/>
                              <a:ea typeface="Cambria Math" charset="0"/>
                              <a:cs typeface="Cambria Math" charset="0"/>
                            </a:rPr>
                            <m:t>𝑡</m:t>
                          </m:r>
                        </m:e>
                      </m:d>
                      <m:r>
                        <a:rPr lang="es-ES" sz="3000" b="0" i="1" smtClean="0">
                          <a:solidFill>
                            <a:prstClr val="black"/>
                          </a:solidFill>
                          <a:latin typeface="Cambria Math" charset="0"/>
                          <a:ea typeface="Cambria Math" charset="0"/>
                          <a:cs typeface="Cambria Math" charset="0"/>
                        </a:rPr>
                        <m:t>=</m:t>
                      </m:r>
                      <m:sSub>
                        <m:sSubPr>
                          <m:ctrlPr>
                            <a:rPr lang="es-ES" sz="3000" b="0" i="1" smtClean="0">
                              <a:solidFill>
                                <a:prstClr val="black"/>
                              </a:solidFill>
                              <a:latin typeface="Cambria Math" panose="02040503050406030204" pitchFamily="18" charset="0"/>
                              <a:ea typeface="Cambria Math" charset="0"/>
                              <a:cs typeface="Cambria Math" charset="0"/>
                            </a:rPr>
                          </m:ctrlPr>
                        </m:sSubPr>
                        <m:e>
                          <m:acc>
                            <m:accPr>
                              <m:chr m:val="⃗"/>
                              <m:ctrlPr>
                                <a:rPr lang="es-ES" sz="3000" b="0" i="1" smtClean="0">
                                  <a:solidFill>
                                    <a:prstClr val="black"/>
                                  </a:solidFill>
                                  <a:latin typeface="Cambria Math" panose="02040503050406030204" pitchFamily="18" charset="0"/>
                                  <a:ea typeface="Cambria Math" charset="0"/>
                                  <a:cs typeface="Cambria Math" charset="0"/>
                                </a:rPr>
                              </m:ctrlPr>
                            </m:accPr>
                            <m:e>
                              <m:r>
                                <a:rPr lang="es-ES" sz="3000" b="0" i="1" smtClean="0">
                                  <a:solidFill>
                                    <a:prstClr val="black"/>
                                  </a:solidFill>
                                  <a:latin typeface="Cambria Math" charset="0"/>
                                  <a:ea typeface="Cambria Math" charset="0"/>
                                  <a:cs typeface="Cambria Math" charset="0"/>
                                </a:rPr>
                                <m:t>𝐸</m:t>
                              </m:r>
                            </m:e>
                          </m:acc>
                        </m:e>
                        <m:sub>
                          <m:r>
                            <a:rPr lang="es-ES" sz="3000" b="0" i="1" smtClean="0">
                              <a:solidFill>
                                <a:prstClr val="black"/>
                              </a:solidFill>
                              <a:latin typeface="Cambria Math" charset="0"/>
                              <a:ea typeface="Cambria Math" charset="0"/>
                              <a:cs typeface="Cambria Math" charset="0"/>
                            </a:rPr>
                            <m:t>0</m:t>
                          </m:r>
                        </m:sub>
                      </m:sSub>
                      <m:sSup>
                        <m:sSupPr>
                          <m:ctrlPr>
                            <a:rPr lang="es-ES" sz="3000" b="0" i="1" smtClean="0">
                              <a:solidFill>
                                <a:prstClr val="black"/>
                              </a:solidFill>
                              <a:latin typeface="Cambria Math" panose="02040503050406030204" pitchFamily="18" charset="0"/>
                              <a:ea typeface="Cambria Math" charset="0"/>
                              <a:cs typeface="Cambria Math" charset="0"/>
                            </a:rPr>
                          </m:ctrlPr>
                        </m:sSupPr>
                        <m:e>
                          <m:r>
                            <a:rPr lang="es-ES" sz="3000" b="0" i="1" smtClean="0">
                              <a:solidFill>
                                <a:prstClr val="black"/>
                              </a:solidFill>
                              <a:latin typeface="Cambria Math" charset="0"/>
                              <a:ea typeface="Cambria Math" charset="0"/>
                              <a:cs typeface="Cambria Math" charset="0"/>
                            </a:rPr>
                            <m:t>𝑒</m:t>
                          </m:r>
                        </m:e>
                        <m:sup>
                          <m:r>
                            <a:rPr lang="es-ES" sz="3000" b="0" i="1" smtClean="0">
                              <a:solidFill>
                                <a:prstClr val="black"/>
                              </a:solidFill>
                              <a:latin typeface="Cambria Math" charset="0"/>
                              <a:ea typeface="Cambria Math" charset="0"/>
                              <a:cs typeface="Cambria Math" charset="0"/>
                            </a:rPr>
                            <m:t>𝑖</m:t>
                          </m:r>
                          <m:r>
                            <a:rPr lang="es-ES" sz="3000" b="0" i="1" smtClean="0">
                              <a:solidFill>
                                <a:prstClr val="black"/>
                              </a:solidFill>
                              <a:latin typeface="Cambria Math" charset="0"/>
                              <a:ea typeface="Cambria Math" charset="0"/>
                              <a:cs typeface="Cambria Math" charset="0"/>
                            </a:rPr>
                            <m:t>(</m:t>
                          </m:r>
                          <m:r>
                            <a:rPr lang="es-ES" sz="3000" b="0" i="1" smtClean="0">
                              <a:solidFill>
                                <a:prstClr val="black"/>
                              </a:solidFill>
                              <a:latin typeface="Cambria Math" charset="0"/>
                              <a:ea typeface="Cambria Math" charset="0"/>
                              <a:cs typeface="Cambria Math" charset="0"/>
                            </a:rPr>
                            <m:t>𝑘𝑧</m:t>
                          </m:r>
                          <m:r>
                            <a:rPr lang="es-ES" sz="3000" b="0" i="1" smtClean="0">
                              <a:solidFill>
                                <a:prstClr val="black"/>
                              </a:solidFill>
                              <a:latin typeface="Cambria Math" charset="0"/>
                              <a:ea typeface="Cambria Math" charset="0"/>
                              <a:cs typeface="Cambria Math" charset="0"/>
                            </a:rPr>
                            <m:t>−</m:t>
                          </m:r>
                          <m:r>
                            <a:rPr lang="es-ES" sz="3000" b="0" i="1" smtClean="0">
                              <a:solidFill>
                                <a:prstClr val="black"/>
                              </a:solidFill>
                              <a:latin typeface="Cambria Math" charset="0"/>
                              <a:ea typeface="Cambria Math" charset="0"/>
                              <a:cs typeface="Cambria Math" charset="0"/>
                            </a:rPr>
                            <m:t>𝜔</m:t>
                          </m:r>
                          <m:r>
                            <a:rPr lang="es-ES" sz="3000" b="0" i="1" smtClean="0">
                              <a:solidFill>
                                <a:prstClr val="black"/>
                              </a:solidFill>
                              <a:latin typeface="Cambria Math" charset="0"/>
                              <a:ea typeface="Cambria Math" charset="0"/>
                              <a:cs typeface="Cambria Math" charset="0"/>
                            </a:rPr>
                            <m:t>𝑡</m:t>
                          </m:r>
                          <m:r>
                            <a:rPr lang="es-ES" sz="3000" b="0" i="1" smtClean="0">
                              <a:solidFill>
                                <a:prstClr val="black"/>
                              </a:solidFill>
                              <a:latin typeface="Cambria Math" charset="0"/>
                              <a:ea typeface="Cambria Math" charset="0"/>
                              <a:cs typeface="Cambria Math" charset="0"/>
                            </a:rPr>
                            <m:t>)</m:t>
                          </m:r>
                        </m:sup>
                      </m:sSup>
                    </m:oMath>
                  </m:oMathPara>
                </a14:m>
                <a:endParaRPr lang="es-CL" sz="3000" b="0">
                  <a:solidFill>
                    <a:prstClr val="black"/>
                  </a:solidFill>
                  <a:ea typeface="Cambria Math" charset="0"/>
                  <a:cs typeface="Cambria Math" charset="0"/>
                </a:endParaRPr>
              </a:p>
              <a:p>
                <a:pPr/>
                <a14:m>
                  <m:oMathPara xmlns:m="http://schemas.openxmlformats.org/officeDocument/2006/math">
                    <m:oMathParaPr>
                      <m:jc m:val="centerGroup"/>
                    </m:oMathParaPr>
                    <m:oMath xmlns:m="http://schemas.openxmlformats.org/officeDocument/2006/math">
                      <m:acc>
                        <m:accPr>
                          <m:chr m:val="⃗"/>
                          <m:ctrlPr>
                            <a:rPr lang="es-ES" sz="3000" i="1">
                              <a:solidFill>
                                <a:prstClr val="black"/>
                              </a:solidFill>
                              <a:latin typeface="Cambria Math" panose="02040503050406030204" pitchFamily="18" charset="0"/>
                              <a:ea typeface="Cambria Math" charset="0"/>
                              <a:cs typeface="Cambria Math" charset="0"/>
                            </a:rPr>
                          </m:ctrlPr>
                        </m:accPr>
                        <m:e>
                          <m:r>
                            <a:rPr lang="es-CL" sz="3000" b="0" i="1" smtClean="0">
                              <a:solidFill>
                                <a:prstClr val="black"/>
                              </a:solidFill>
                              <a:latin typeface="Cambria Math" panose="02040503050406030204" pitchFamily="18" charset="0"/>
                              <a:ea typeface="Cambria Math" charset="0"/>
                              <a:cs typeface="Cambria Math" charset="0"/>
                            </a:rPr>
                            <m:t>𝐵</m:t>
                          </m:r>
                        </m:e>
                      </m:acc>
                      <m:d>
                        <m:dPr>
                          <m:ctrlPr>
                            <a:rPr lang="es-ES" sz="3000" i="1">
                              <a:solidFill>
                                <a:prstClr val="black"/>
                              </a:solidFill>
                              <a:latin typeface="Cambria Math" panose="02040503050406030204" pitchFamily="18" charset="0"/>
                              <a:ea typeface="Cambria Math" charset="0"/>
                              <a:cs typeface="Cambria Math" charset="0"/>
                            </a:rPr>
                          </m:ctrlPr>
                        </m:dPr>
                        <m:e>
                          <m:r>
                            <a:rPr lang="es-ES" sz="3000" i="1">
                              <a:solidFill>
                                <a:prstClr val="black"/>
                              </a:solidFill>
                              <a:latin typeface="Cambria Math" charset="0"/>
                              <a:ea typeface="Cambria Math" charset="0"/>
                              <a:cs typeface="Cambria Math" charset="0"/>
                            </a:rPr>
                            <m:t>𝑧</m:t>
                          </m:r>
                          <m:r>
                            <a:rPr lang="es-ES" sz="3000" i="1">
                              <a:solidFill>
                                <a:prstClr val="black"/>
                              </a:solidFill>
                              <a:latin typeface="Cambria Math" charset="0"/>
                              <a:ea typeface="Cambria Math" charset="0"/>
                              <a:cs typeface="Cambria Math" charset="0"/>
                            </a:rPr>
                            <m:t>,</m:t>
                          </m:r>
                          <m:r>
                            <a:rPr lang="es-ES" sz="3000" i="1">
                              <a:solidFill>
                                <a:prstClr val="black"/>
                              </a:solidFill>
                              <a:latin typeface="Cambria Math" charset="0"/>
                              <a:ea typeface="Cambria Math" charset="0"/>
                              <a:cs typeface="Cambria Math" charset="0"/>
                            </a:rPr>
                            <m:t>𝑡</m:t>
                          </m:r>
                        </m:e>
                      </m:d>
                      <m:r>
                        <a:rPr lang="es-ES" sz="3000" i="1">
                          <a:solidFill>
                            <a:prstClr val="black"/>
                          </a:solidFill>
                          <a:latin typeface="Cambria Math" charset="0"/>
                          <a:ea typeface="Cambria Math" charset="0"/>
                          <a:cs typeface="Cambria Math" charset="0"/>
                        </a:rPr>
                        <m:t>=</m:t>
                      </m:r>
                      <m:sSub>
                        <m:sSubPr>
                          <m:ctrlPr>
                            <a:rPr lang="es-ES" sz="3000" i="1">
                              <a:solidFill>
                                <a:prstClr val="black"/>
                              </a:solidFill>
                              <a:latin typeface="Cambria Math" panose="02040503050406030204" pitchFamily="18" charset="0"/>
                              <a:ea typeface="Cambria Math" charset="0"/>
                              <a:cs typeface="Cambria Math" charset="0"/>
                            </a:rPr>
                          </m:ctrlPr>
                        </m:sSubPr>
                        <m:e>
                          <m:acc>
                            <m:accPr>
                              <m:chr m:val="⃗"/>
                              <m:ctrlPr>
                                <a:rPr lang="es-ES" sz="3000" i="1" smtClean="0">
                                  <a:solidFill>
                                    <a:prstClr val="black"/>
                                  </a:solidFill>
                                  <a:latin typeface="Cambria Math" panose="02040503050406030204" pitchFamily="18" charset="0"/>
                                  <a:ea typeface="Cambria Math" charset="0"/>
                                  <a:cs typeface="Cambria Math" charset="0"/>
                                </a:rPr>
                              </m:ctrlPr>
                            </m:accPr>
                            <m:e>
                              <m:r>
                                <a:rPr lang="es-CL" sz="3000" b="0" i="1" smtClean="0">
                                  <a:solidFill>
                                    <a:prstClr val="black"/>
                                  </a:solidFill>
                                  <a:latin typeface="Cambria Math" panose="02040503050406030204" pitchFamily="18" charset="0"/>
                                  <a:ea typeface="Cambria Math" charset="0"/>
                                  <a:cs typeface="Cambria Math" charset="0"/>
                                </a:rPr>
                                <m:t>𝐵</m:t>
                              </m:r>
                            </m:e>
                          </m:acc>
                        </m:e>
                        <m:sub>
                          <m:r>
                            <a:rPr lang="es-ES" sz="3000" i="1">
                              <a:solidFill>
                                <a:prstClr val="black"/>
                              </a:solidFill>
                              <a:latin typeface="Cambria Math" charset="0"/>
                              <a:ea typeface="Cambria Math" charset="0"/>
                              <a:cs typeface="Cambria Math" charset="0"/>
                            </a:rPr>
                            <m:t>0</m:t>
                          </m:r>
                        </m:sub>
                      </m:sSub>
                      <m:sSup>
                        <m:sSupPr>
                          <m:ctrlPr>
                            <a:rPr lang="es-ES" sz="3000" i="1" smtClean="0">
                              <a:solidFill>
                                <a:prstClr val="black"/>
                              </a:solidFill>
                              <a:latin typeface="Cambria Math" panose="02040503050406030204" pitchFamily="18" charset="0"/>
                              <a:ea typeface="Cambria Math" charset="0"/>
                              <a:cs typeface="Cambria Math" charset="0"/>
                            </a:rPr>
                          </m:ctrlPr>
                        </m:sSupPr>
                        <m:e>
                          <m:r>
                            <a:rPr lang="es-ES" sz="3000" i="1">
                              <a:solidFill>
                                <a:prstClr val="black"/>
                              </a:solidFill>
                              <a:latin typeface="Cambria Math" charset="0"/>
                              <a:ea typeface="Cambria Math" charset="0"/>
                              <a:cs typeface="Cambria Math" charset="0"/>
                            </a:rPr>
                            <m:t>𝑒</m:t>
                          </m:r>
                        </m:e>
                        <m:sup>
                          <m:r>
                            <a:rPr lang="es-ES" sz="3000" i="1">
                              <a:solidFill>
                                <a:prstClr val="black"/>
                              </a:solidFill>
                              <a:latin typeface="Cambria Math" charset="0"/>
                              <a:ea typeface="Cambria Math" charset="0"/>
                              <a:cs typeface="Cambria Math" charset="0"/>
                            </a:rPr>
                            <m:t>𝑖</m:t>
                          </m:r>
                          <m:r>
                            <a:rPr lang="es-ES" sz="3000" i="1">
                              <a:solidFill>
                                <a:prstClr val="black"/>
                              </a:solidFill>
                              <a:latin typeface="Cambria Math" charset="0"/>
                              <a:ea typeface="Cambria Math" charset="0"/>
                              <a:cs typeface="Cambria Math" charset="0"/>
                            </a:rPr>
                            <m:t>(</m:t>
                          </m:r>
                          <m:r>
                            <a:rPr lang="es-ES" sz="3000" i="1">
                              <a:solidFill>
                                <a:prstClr val="black"/>
                              </a:solidFill>
                              <a:latin typeface="Cambria Math" charset="0"/>
                              <a:ea typeface="Cambria Math" charset="0"/>
                              <a:cs typeface="Cambria Math" charset="0"/>
                            </a:rPr>
                            <m:t>𝑘𝑧</m:t>
                          </m:r>
                          <m:r>
                            <a:rPr lang="es-ES" sz="3000" i="1">
                              <a:solidFill>
                                <a:prstClr val="black"/>
                              </a:solidFill>
                              <a:latin typeface="Cambria Math" charset="0"/>
                              <a:ea typeface="Cambria Math" charset="0"/>
                              <a:cs typeface="Cambria Math" charset="0"/>
                            </a:rPr>
                            <m:t>−</m:t>
                          </m:r>
                          <m:r>
                            <a:rPr lang="es-ES" sz="3000" i="1">
                              <a:solidFill>
                                <a:prstClr val="black"/>
                              </a:solidFill>
                              <a:latin typeface="Cambria Math" charset="0"/>
                              <a:ea typeface="Cambria Math" charset="0"/>
                              <a:cs typeface="Cambria Math" charset="0"/>
                            </a:rPr>
                            <m:t>𝜔</m:t>
                          </m:r>
                          <m:r>
                            <a:rPr lang="es-ES" sz="3000" i="1">
                              <a:solidFill>
                                <a:prstClr val="black"/>
                              </a:solidFill>
                              <a:latin typeface="Cambria Math" charset="0"/>
                              <a:ea typeface="Cambria Math" charset="0"/>
                              <a:cs typeface="Cambria Math" charset="0"/>
                            </a:rPr>
                            <m:t>𝑡</m:t>
                          </m:r>
                          <m:r>
                            <a:rPr lang="es-ES" sz="3000" i="1">
                              <a:solidFill>
                                <a:prstClr val="black"/>
                              </a:solidFill>
                              <a:latin typeface="Cambria Math" charset="0"/>
                              <a:ea typeface="Cambria Math" charset="0"/>
                              <a:cs typeface="Cambria Math" charset="0"/>
                            </a:rPr>
                            <m:t>)</m:t>
                          </m:r>
                        </m:sup>
                      </m:sSup>
                    </m:oMath>
                  </m:oMathPara>
                </a14:m>
                <a:endParaRPr lang="es-CL" sz="3000" b="0">
                  <a:solidFill>
                    <a:prstClr val="black"/>
                  </a:solidFill>
                  <a:ea typeface="Cambria Math" charset="0"/>
                  <a:cs typeface="Cambria Math" charset="0"/>
                </a:endParaRPr>
              </a:p>
            </p:txBody>
          </p:sp>
        </mc:Choice>
        <mc:Fallback xmlns="">
          <p:sp>
            <p:nvSpPr>
              <p:cNvPr id="14" name="Rectángulo 13">
                <a:extLst>
                  <a:ext uri="{FF2B5EF4-FFF2-40B4-BE49-F238E27FC236}">
                    <a16:creationId xmlns:a16="http://schemas.microsoft.com/office/drawing/2014/main" id="{1FF3364B-1810-3343-D0CD-04C2FA849549}"/>
                  </a:ext>
                </a:extLst>
              </p:cNvPr>
              <p:cNvSpPr>
                <a:spLocks noRot="1" noChangeAspect="1" noMove="1" noResize="1" noEditPoints="1" noAdjustHandles="1" noChangeArrowheads="1" noChangeShapeType="1" noTextEdit="1"/>
              </p:cNvSpPr>
              <p:nvPr/>
            </p:nvSpPr>
            <p:spPr>
              <a:xfrm>
                <a:off x="7111929" y="1297606"/>
                <a:ext cx="3722109" cy="1127873"/>
              </a:xfrm>
              <a:prstGeom prst="rect">
                <a:avLst/>
              </a:prstGeom>
              <a:blipFill>
                <a:blip r:embed="rId4"/>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DFE44464-6FFF-6104-18BF-A8A19CB712D0}"/>
              </a:ext>
            </a:extLst>
          </p:cNvPr>
          <p:cNvSpPr txBox="1"/>
          <p:nvPr/>
        </p:nvSpPr>
        <p:spPr>
          <a:xfrm>
            <a:off x="276770" y="1322975"/>
            <a:ext cx="5819230" cy="1200329"/>
          </a:xfrm>
          <a:prstGeom prst="rect">
            <a:avLst/>
          </a:prstGeom>
          <a:noFill/>
        </p:spPr>
        <p:txBody>
          <a:bodyPr wrap="square" rtlCol="0">
            <a:spAutoFit/>
          </a:bodyPr>
          <a:lstStyle/>
          <a:p>
            <a:pPr algn="just"/>
            <a:r>
              <a:rPr lang="en-CL" sz="2400"/>
              <a:t>Nota:  Para la reprentación exponencial  hay que tener </a:t>
            </a:r>
            <a:r>
              <a:rPr lang="en-US" sz="2400"/>
              <a:t>p</a:t>
            </a:r>
            <a:r>
              <a:rPr lang="en-CL" sz="2400"/>
              <a:t>recaución  de usar una expresión apropiada para la energía o su flujo. </a:t>
            </a:r>
          </a:p>
        </p:txBody>
      </p:sp>
      <p:grpSp>
        <p:nvGrpSpPr>
          <p:cNvPr id="3" name="Grupo 2">
            <a:extLst>
              <a:ext uri="{FF2B5EF4-FFF2-40B4-BE49-F238E27FC236}">
                <a16:creationId xmlns:a16="http://schemas.microsoft.com/office/drawing/2014/main" id="{89B57477-9774-DA3A-79DB-5B2C98AA18F4}"/>
              </a:ext>
            </a:extLst>
          </p:cNvPr>
          <p:cNvGrpSpPr/>
          <p:nvPr/>
        </p:nvGrpSpPr>
        <p:grpSpPr>
          <a:xfrm>
            <a:off x="5360621" y="3280074"/>
            <a:ext cx="6301239" cy="2837306"/>
            <a:chOff x="5456061" y="2883032"/>
            <a:chExt cx="6565517" cy="2837306"/>
          </a:xfrm>
        </p:grpSpPr>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F18FDBCF-50E7-41EF-82DB-AD475646109F}"/>
                    </a:ext>
                  </a:extLst>
                </p:cNvPr>
                <p:cNvSpPr txBox="1"/>
                <p:nvPr/>
              </p:nvSpPr>
              <p:spPr>
                <a:xfrm>
                  <a:off x="6024170" y="3429000"/>
                  <a:ext cx="5556906" cy="986039"/>
                </a:xfrm>
                <a:prstGeom prst="rect">
                  <a:avLst/>
                </a:prstGeom>
                <a:noFill/>
              </p:spPr>
              <p:txBody>
                <a:bodyPr wrap="none" lIns="0" tIns="0" rIns="0" bIns="0" rtlCol="0">
                  <a:spAutoFit/>
                </a:bodyPr>
                <a:lstStyle/>
                <a:p>
                  <a14:m>
                    <m:oMath xmlns:m="http://schemas.openxmlformats.org/officeDocument/2006/math">
                      <m:d>
                        <m:dPr>
                          <m:begChr m:val="⟨"/>
                          <m:endChr m:val="⟩"/>
                          <m:ctrlPr>
                            <a:rPr lang="es-CL" sz="3600" b="0" i="1" smtClean="0">
                              <a:latin typeface="Cambria Math" panose="02040503050406030204" pitchFamily="18" charset="0"/>
                            </a:rPr>
                          </m:ctrlPr>
                        </m:dPr>
                        <m:e>
                          <m:acc>
                            <m:accPr>
                              <m:chr m:val="⃗"/>
                              <m:ctrlPr>
                                <a:rPr lang="es-CL" sz="3600" i="1">
                                  <a:latin typeface="Cambria Math" panose="02040503050406030204" pitchFamily="18" charset="0"/>
                                </a:rPr>
                              </m:ctrlPr>
                            </m:accPr>
                            <m:e>
                              <m:r>
                                <a:rPr lang="es-CL" sz="3600" i="1">
                                  <a:latin typeface="Cambria Math" panose="02040503050406030204" pitchFamily="18" charset="0"/>
                                </a:rPr>
                                <m:t>𝑆</m:t>
                              </m:r>
                            </m:e>
                          </m:acc>
                        </m:e>
                      </m:d>
                    </m:oMath>
                  </a14:m>
                  <a:r>
                    <a:rPr lang="es-CL" sz="3600"/>
                    <a:t> </a:t>
                  </a:r>
                  <a14:m>
                    <m:oMath xmlns:m="http://schemas.openxmlformats.org/officeDocument/2006/math">
                      <m:r>
                        <a:rPr lang="es-ES" sz="3600">
                          <a:latin typeface="Cambria Math" panose="02040503050406030204" pitchFamily="18" charset="0"/>
                        </a:rPr>
                        <m:t>=</m:t>
                      </m:r>
                    </m:oMath>
                  </a14:m>
                  <a:r>
                    <a:rPr lang="es-CL" sz="3600"/>
                    <a:t> ½</a:t>
                  </a:r>
                  <a14:m>
                    <m:oMath xmlns:m="http://schemas.openxmlformats.org/officeDocument/2006/math">
                      <m:r>
                        <a:rPr lang="es-ES" sz="3600" b="0" i="0" smtClean="0">
                          <a:latin typeface="Cambria Math" panose="02040503050406030204" pitchFamily="18" charset="0"/>
                          <a:ea typeface="Cambria Math" panose="02040503050406030204" pitchFamily="18" charset="0"/>
                        </a:rPr>
                        <m:t> </m:t>
                      </m:r>
                      <m:r>
                        <a:rPr lang="es-CL" sz="3600" i="1" smtClean="0">
                          <a:latin typeface="Cambria Math" panose="02040503050406030204" pitchFamily="18" charset="0"/>
                          <a:ea typeface="Cambria Math" panose="02040503050406030204" pitchFamily="18" charset="0"/>
                        </a:rPr>
                        <m:t>ℛ</m:t>
                      </m:r>
                      <m:r>
                        <a:rPr lang="es-ES" sz="3600" b="0" i="1" smtClean="0">
                          <a:latin typeface="Cambria Math" panose="02040503050406030204" pitchFamily="18" charset="0"/>
                          <a:ea typeface="Cambria Math" panose="02040503050406030204" pitchFamily="18" charset="0"/>
                        </a:rPr>
                        <m:t>𝑒</m:t>
                      </m:r>
                      <m:d>
                        <m:dPr>
                          <m:begChr m:val="["/>
                          <m:endChr m:val="]"/>
                          <m:ctrlPr>
                            <a:rPr lang="es-CL" sz="3600" b="0" i="1" smtClean="0">
                              <a:solidFill>
                                <a:prstClr val="black"/>
                              </a:solidFill>
                              <a:latin typeface="Cambria Math" panose="02040503050406030204" pitchFamily="18" charset="0"/>
                              <a:ea typeface="Cambria Math" panose="02040503050406030204" pitchFamily="18" charset="0"/>
                              <a:cs typeface="Cambria Math" charset="0"/>
                            </a:rPr>
                          </m:ctrlPr>
                        </m:dPr>
                        <m:e>
                          <m:acc>
                            <m:accPr>
                              <m:chr m:val="⃗"/>
                              <m:ctrlPr>
                                <a:rPr lang="es-ES" sz="3600" i="1">
                                  <a:solidFill>
                                    <a:prstClr val="black"/>
                                  </a:solidFill>
                                  <a:latin typeface="Cambria Math" panose="02040503050406030204" pitchFamily="18" charset="0"/>
                                  <a:ea typeface="Cambria Math" charset="0"/>
                                  <a:cs typeface="Cambria Math" charset="0"/>
                                </a:rPr>
                              </m:ctrlPr>
                            </m:accPr>
                            <m:e>
                              <m:r>
                                <a:rPr lang="es-ES" sz="3600" i="1">
                                  <a:solidFill>
                                    <a:prstClr val="black"/>
                                  </a:solidFill>
                                  <a:latin typeface="Cambria Math" charset="0"/>
                                  <a:ea typeface="Cambria Math" charset="0"/>
                                  <a:cs typeface="Cambria Math" charset="0"/>
                                </a:rPr>
                                <m:t>𝐸</m:t>
                              </m:r>
                            </m:e>
                          </m:acc>
                          <m:d>
                            <m:dPr>
                              <m:ctrlPr>
                                <a:rPr lang="es-ES" sz="3600" i="1">
                                  <a:solidFill>
                                    <a:prstClr val="black"/>
                                  </a:solidFill>
                                  <a:latin typeface="Cambria Math" panose="02040503050406030204" pitchFamily="18" charset="0"/>
                                  <a:ea typeface="Cambria Math" charset="0"/>
                                  <a:cs typeface="Cambria Math" charset="0"/>
                                </a:rPr>
                              </m:ctrlPr>
                            </m:dPr>
                            <m:e>
                              <m:r>
                                <a:rPr lang="es-ES" sz="3600" i="1">
                                  <a:solidFill>
                                    <a:prstClr val="black"/>
                                  </a:solidFill>
                                  <a:latin typeface="Cambria Math" charset="0"/>
                                  <a:ea typeface="Cambria Math" charset="0"/>
                                  <a:cs typeface="Cambria Math" charset="0"/>
                                </a:rPr>
                                <m:t>𝑧</m:t>
                              </m:r>
                              <m:r>
                                <a:rPr lang="es-ES" sz="3600" i="1">
                                  <a:solidFill>
                                    <a:prstClr val="black"/>
                                  </a:solidFill>
                                  <a:latin typeface="Cambria Math" charset="0"/>
                                  <a:ea typeface="Cambria Math" charset="0"/>
                                  <a:cs typeface="Cambria Math" charset="0"/>
                                </a:rPr>
                                <m:t>,</m:t>
                              </m:r>
                              <m:r>
                                <a:rPr lang="es-ES" sz="3600" i="1">
                                  <a:solidFill>
                                    <a:prstClr val="black"/>
                                  </a:solidFill>
                                  <a:latin typeface="Cambria Math" charset="0"/>
                                  <a:ea typeface="Cambria Math" charset="0"/>
                                  <a:cs typeface="Cambria Math" charset="0"/>
                                </a:rPr>
                                <m:t>𝑡</m:t>
                              </m:r>
                            </m:e>
                          </m:d>
                          <m:r>
                            <a:rPr lang="es-ES" sz="3600" i="1" smtClean="0">
                              <a:solidFill>
                                <a:prstClr val="black"/>
                              </a:solidFill>
                              <a:latin typeface="Cambria Math" panose="02040503050406030204" pitchFamily="18" charset="0"/>
                              <a:ea typeface="Cambria Math" panose="02040503050406030204" pitchFamily="18" charset="0"/>
                              <a:cs typeface="Cambria Math" charset="0"/>
                            </a:rPr>
                            <m:t>×</m:t>
                          </m:r>
                          <m:f>
                            <m:fPr>
                              <m:ctrlPr>
                                <a:rPr lang="es-ES" sz="3600" i="1" smtClean="0">
                                  <a:solidFill>
                                    <a:prstClr val="black"/>
                                  </a:solidFill>
                                  <a:latin typeface="Cambria Math" panose="02040503050406030204" pitchFamily="18" charset="0"/>
                                  <a:ea typeface="Cambria Math" panose="02040503050406030204" pitchFamily="18" charset="0"/>
                                </a:rPr>
                              </m:ctrlPr>
                            </m:fPr>
                            <m:num>
                              <m:sSup>
                                <m:sSupPr>
                                  <m:ctrlPr>
                                    <a:rPr lang="es-CL" sz="3600" i="1" smtClean="0">
                                      <a:solidFill>
                                        <a:prstClr val="black"/>
                                      </a:solidFill>
                                      <a:latin typeface="Cambria Math" panose="02040503050406030204" pitchFamily="18" charset="0"/>
                                      <a:ea typeface="Cambria Math" charset="0"/>
                                    </a:rPr>
                                  </m:ctrlPr>
                                </m:sSupPr>
                                <m:e>
                                  <m:acc>
                                    <m:accPr>
                                      <m:chr m:val="⃗"/>
                                      <m:ctrlPr>
                                        <a:rPr lang="es-ES" sz="3600" i="1">
                                          <a:solidFill>
                                            <a:prstClr val="black"/>
                                          </a:solidFill>
                                          <a:latin typeface="Cambria Math" panose="02040503050406030204" pitchFamily="18" charset="0"/>
                                          <a:ea typeface="Cambria Math" charset="0"/>
                                          <a:cs typeface="Cambria Math" charset="0"/>
                                        </a:rPr>
                                      </m:ctrlPr>
                                    </m:accPr>
                                    <m:e>
                                      <m:r>
                                        <a:rPr lang="es-CL" sz="3600" i="1">
                                          <a:solidFill>
                                            <a:prstClr val="black"/>
                                          </a:solidFill>
                                          <a:latin typeface="Cambria Math" panose="02040503050406030204" pitchFamily="18" charset="0"/>
                                          <a:ea typeface="Cambria Math" charset="0"/>
                                          <a:cs typeface="Cambria Math" charset="0"/>
                                        </a:rPr>
                                        <m:t>𝐵</m:t>
                                      </m:r>
                                    </m:e>
                                  </m:acc>
                                </m:e>
                                <m:sup>
                                  <m:r>
                                    <a:rPr lang="es-ES" sz="3600" b="0" i="1" smtClean="0">
                                      <a:solidFill>
                                        <a:prstClr val="black"/>
                                      </a:solidFill>
                                      <a:latin typeface="Cambria Math" panose="02040503050406030204" pitchFamily="18" charset="0"/>
                                      <a:ea typeface="Cambria Math" charset="0"/>
                                    </a:rPr>
                                    <m:t>∗</m:t>
                                  </m:r>
                                </m:sup>
                              </m:sSup>
                              <m:d>
                                <m:dPr>
                                  <m:ctrlPr>
                                    <a:rPr lang="es-ES" sz="3600" i="1">
                                      <a:solidFill>
                                        <a:prstClr val="black"/>
                                      </a:solidFill>
                                      <a:latin typeface="Cambria Math" panose="02040503050406030204" pitchFamily="18" charset="0"/>
                                      <a:ea typeface="Cambria Math" charset="0"/>
                                      <a:cs typeface="Cambria Math" charset="0"/>
                                    </a:rPr>
                                  </m:ctrlPr>
                                </m:dPr>
                                <m:e>
                                  <m:r>
                                    <a:rPr lang="es-ES" sz="3600" i="1">
                                      <a:solidFill>
                                        <a:prstClr val="black"/>
                                      </a:solidFill>
                                      <a:latin typeface="Cambria Math" charset="0"/>
                                      <a:ea typeface="Cambria Math" charset="0"/>
                                      <a:cs typeface="Cambria Math" charset="0"/>
                                    </a:rPr>
                                    <m:t>𝑧</m:t>
                                  </m:r>
                                  <m:r>
                                    <a:rPr lang="es-ES" sz="3600" i="1">
                                      <a:solidFill>
                                        <a:prstClr val="black"/>
                                      </a:solidFill>
                                      <a:latin typeface="Cambria Math" charset="0"/>
                                      <a:ea typeface="Cambria Math" charset="0"/>
                                      <a:cs typeface="Cambria Math" charset="0"/>
                                    </a:rPr>
                                    <m:t>,</m:t>
                                  </m:r>
                                  <m:r>
                                    <a:rPr lang="es-ES" sz="3600" i="1">
                                      <a:solidFill>
                                        <a:prstClr val="black"/>
                                      </a:solidFill>
                                      <a:latin typeface="Cambria Math" charset="0"/>
                                      <a:ea typeface="Cambria Math" charset="0"/>
                                      <a:cs typeface="Cambria Math" charset="0"/>
                                    </a:rPr>
                                    <m:t>𝑡</m:t>
                                  </m:r>
                                </m:e>
                              </m:d>
                            </m:num>
                            <m:den>
                              <m:sSub>
                                <m:sSubPr>
                                  <m:ctrlPr>
                                    <a:rPr lang="es-CL" sz="3600" i="1">
                                      <a:solidFill>
                                        <a:prstClr val="black"/>
                                      </a:solidFill>
                                      <a:latin typeface="Cambria Math" panose="02040503050406030204" pitchFamily="18" charset="0"/>
                                      <a:ea typeface="Cambria Math" charset="0"/>
                                    </a:rPr>
                                  </m:ctrlPr>
                                </m:sSubPr>
                                <m:e>
                                  <m:r>
                                    <a:rPr lang="es-CL" sz="3600" i="1">
                                      <a:solidFill>
                                        <a:prstClr val="black"/>
                                      </a:solidFill>
                                      <a:latin typeface="Cambria Math" panose="02040503050406030204" pitchFamily="18" charset="0"/>
                                      <a:ea typeface="Cambria Math" charset="0"/>
                                    </a:rPr>
                                    <m:t>𝜇</m:t>
                                  </m:r>
                                </m:e>
                                <m:sub>
                                  <m:r>
                                    <a:rPr lang="es-CL" sz="3600" i="1">
                                      <a:solidFill>
                                        <a:prstClr val="black"/>
                                      </a:solidFill>
                                      <a:latin typeface="Cambria Math" panose="02040503050406030204" pitchFamily="18" charset="0"/>
                                      <a:ea typeface="Cambria Math" charset="0"/>
                                    </a:rPr>
                                    <m:t>0</m:t>
                                  </m:r>
                                </m:sub>
                              </m:sSub>
                            </m:den>
                          </m:f>
                        </m:e>
                      </m:d>
                    </m:oMath>
                  </a14:m>
                  <a:r>
                    <a:rPr lang="es-CL" sz="3600"/>
                    <a:t> </a:t>
                  </a:r>
                </a:p>
              </p:txBody>
            </p:sp>
          </mc:Choice>
          <mc:Fallback xmlns="">
            <p:sp>
              <p:nvSpPr>
                <p:cNvPr id="8" name="CuadroTexto 7">
                  <a:extLst>
                    <a:ext uri="{FF2B5EF4-FFF2-40B4-BE49-F238E27FC236}">
                      <a16:creationId xmlns:a16="http://schemas.microsoft.com/office/drawing/2014/main" id="{F18FDBCF-50E7-41EF-82DB-AD475646109F}"/>
                    </a:ext>
                  </a:extLst>
                </p:cNvPr>
                <p:cNvSpPr txBox="1">
                  <a:spLocks noRot="1" noChangeAspect="1" noMove="1" noResize="1" noEditPoints="1" noAdjustHandles="1" noChangeArrowheads="1" noChangeShapeType="1" noTextEdit="1"/>
                </p:cNvSpPr>
                <p:nvPr/>
              </p:nvSpPr>
              <p:spPr>
                <a:xfrm>
                  <a:off x="6024170" y="3429000"/>
                  <a:ext cx="5556906" cy="986039"/>
                </a:xfrm>
                <a:prstGeom prst="rect">
                  <a:avLst/>
                </a:prstGeom>
                <a:blipFill>
                  <a:blip r:embed="rId5"/>
                  <a:stretch>
                    <a:fillRect r="-229" b="-6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C91F8F8-4726-3983-5F70-B12BD5246170}"/>
                    </a:ext>
                  </a:extLst>
                </p:cNvPr>
                <p:cNvSpPr txBox="1"/>
                <p:nvPr/>
              </p:nvSpPr>
              <p:spPr>
                <a:xfrm>
                  <a:off x="5924388" y="4773797"/>
                  <a:ext cx="6097190" cy="946541"/>
                </a:xfrm>
                <a:prstGeom prst="rect">
                  <a:avLst/>
                </a:prstGeom>
                <a:noFill/>
              </p:spPr>
              <p:txBody>
                <a:bodyPr wrap="square">
                  <a:spAutoFit/>
                </a:bodyPr>
                <a:lstStyle/>
                <a:p>
                  <a14:m>
                    <m:oMath xmlns:m="http://schemas.openxmlformats.org/officeDocument/2006/math">
                      <m:d>
                        <m:dPr>
                          <m:begChr m:val="⟨"/>
                          <m:endChr m:val="⟩"/>
                          <m:ctrlPr>
                            <a:rPr lang="es-CL" sz="3600" b="0" i="1" smtClean="0">
                              <a:latin typeface="Cambria Math" panose="02040503050406030204" pitchFamily="18" charset="0"/>
                            </a:rPr>
                          </m:ctrlPr>
                        </m:dPr>
                        <m:e>
                          <m:acc>
                            <m:accPr>
                              <m:chr m:val="⃗"/>
                              <m:ctrlPr>
                                <a:rPr lang="es-CL" sz="3600" i="1">
                                  <a:latin typeface="Cambria Math" panose="02040503050406030204" pitchFamily="18" charset="0"/>
                                </a:rPr>
                              </m:ctrlPr>
                            </m:accPr>
                            <m:e>
                              <m:r>
                                <a:rPr lang="es-CL" sz="3600" i="1">
                                  <a:latin typeface="Cambria Math" panose="02040503050406030204" pitchFamily="18" charset="0"/>
                                </a:rPr>
                                <m:t>𝑆</m:t>
                              </m:r>
                            </m:e>
                          </m:acc>
                        </m:e>
                      </m:d>
                      <m:r>
                        <a:rPr lang="es-ES" sz="3600" b="0" i="0" smtClean="0">
                          <a:latin typeface="Cambria Math" panose="02040503050406030204" pitchFamily="18" charset="0"/>
                        </a:rPr>
                        <m:t>= </m:t>
                      </m:r>
                      <m:f>
                        <m:fPr>
                          <m:ctrlPr>
                            <a:rPr lang="es-ES" sz="3600" b="0" i="1" smtClean="0">
                              <a:latin typeface="Cambria Math" panose="02040503050406030204" pitchFamily="18" charset="0"/>
                            </a:rPr>
                          </m:ctrlPr>
                        </m:fPr>
                        <m:num>
                          <m:r>
                            <a:rPr lang="es-ES" sz="3600" b="0" i="1" smtClean="0">
                              <a:latin typeface="Cambria Math" panose="02040503050406030204" pitchFamily="18" charset="0"/>
                            </a:rPr>
                            <m:t>1</m:t>
                          </m:r>
                        </m:num>
                        <m:den>
                          <m:r>
                            <a:rPr lang="es-ES" sz="3600" b="0" i="1" smtClean="0">
                              <a:latin typeface="Cambria Math" panose="02040503050406030204" pitchFamily="18" charset="0"/>
                            </a:rPr>
                            <m:t>2</m:t>
                          </m:r>
                          <m:sSub>
                            <m:sSubPr>
                              <m:ctrlPr>
                                <a:rPr lang="es-CL" sz="3600" i="1">
                                  <a:solidFill>
                                    <a:prstClr val="black"/>
                                  </a:solidFill>
                                  <a:latin typeface="Cambria Math" panose="02040503050406030204" pitchFamily="18" charset="0"/>
                                  <a:ea typeface="Cambria Math" charset="0"/>
                                </a:rPr>
                              </m:ctrlPr>
                            </m:sSubPr>
                            <m:e>
                              <m:r>
                                <a:rPr lang="es-CL" sz="3600" i="1">
                                  <a:solidFill>
                                    <a:prstClr val="black"/>
                                  </a:solidFill>
                                  <a:latin typeface="Cambria Math" panose="02040503050406030204" pitchFamily="18" charset="0"/>
                                  <a:ea typeface="Cambria Math" charset="0"/>
                                </a:rPr>
                                <m:t>𝜇</m:t>
                              </m:r>
                            </m:e>
                            <m:sub>
                              <m:r>
                                <a:rPr lang="es-CL" sz="3600" i="1">
                                  <a:solidFill>
                                    <a:prstClr val="black"/>
                                  </a:solidFill>
                                  <a:latin typeface="Cambria Math" panose="02040503050406030204" pitchFamily="18" charset="0"/>
                                  <a:ea typeface="Cambria Math" charset="0"/>
                                </a:rPr>
                                <m:t>0</m:t>
                              </m:r>
                            </m:sub>
                          </m:sSub>
                        </m:den>
                      </m:f>
                      <m:r>
                        <a:rPr lang="es-ES" sz="3600" b="0" i="1" smtClean="0">
                          <a:latin typeface="Cambria Math" panose="02040503050406030204" pitchFamily="18" charset="0"/>
                        </a:rPr>
                        <m:t> </m:t>
                      </m:r>
                    </m:oMath>
                  </a14:m>
                  <a:r>
                    <a:rPr lang="es-ES" sz="3600"/>
                    <a:t> </a:t>
                  </a:r>
                  <a14:m>
                    <m:oMath xmlns:m="http://schemas.openxmlformats.org/officeDocument/2006/math">
                      <m:sSub>
                        <m:sSubPr>
                          <m:ctrlPr>
                            <a:rPr lang="es-ES" sz="3600" i="1">
                              <a:solidFill>
                                <a:prstClr val="black"/>
                              </a:solidFill>
                              <a:latin typeface="Cambria Math" panose="02040503050406030204" pitchFamily="18" charset="0"/>
                              <a:ea typeface="Cambria Math" charset="0"/>
                              <a:cs typeface="Cambria Math" charset="0"/>
                            </a:rPr>
                          </m:ctrlPr>
                        </m:sSubPr>
                        <m:e>
                          <m:acc>
                            <m:accPr>
                              <m:chr m:val="⃗"/>
                              <m:ctrlPr>
                                <a:rPr lang="es-ES" sz="3600" i="1">
                                  <a:solidFill>
                                    <a:prstClr val="black"/>
                                  </a:solidFill>
                                  <a:latin typeface="Cambria Math" panose="02040503050406030204" pitchFamily="18" charset="0"/>
                                  <a:ea typeface="Cambria Math" charset="0"/>
                                  <a:cs typeface="Cambria Math" charset="0"/>
                                </a:rPr>
                              </m:ctrlPr>
                            </m:accPr>
                            <m:e>
                              <m:r>
                                <a:rPr lang="es-ES" sz="3600" i="1">
                                  <a:solidFill>
                                    <a:prstClr val="black"/>
                                  </a:solidFill>
                                  <a:latin typeface="Cambria Math" charset="0"/>
                                  <a:ea typeface="Cambria Math" charset="0"/>
                                  <a:cs typeface="Cambria Math" charset="0"/>
                                </a:rPr>
                                <m:t>𝐸</m:t>
                              </m:r>
                            </m:e>
                          </m:acc>
                        </m:e>
                        <m:sub>
                          <m:r>
                            <a:rPr lang="es-ES" sz="3600" i="1">
                              <a:solidFill>
                                <a:prstClr val="black"/>
                              </a:solidFill>
                              <a:latin typeface="Cambria Math" charset="0"/>
                              <a:ea typeface="Cambria Math" charset="0"/>
                              <a:cs typeface="Cambria Math" charset="0"/>
                            </a:rPr>
                            <m:t>0</m:t>
                          </m:r>
                        </m:sub>
                      </m:sSub>
                      <m:r>
                        <a:rPr lang="es-ES" sz="3600" i="1" smtClean="0">
                          <a:solidFill>
                            <a:prstClr val="black"/>
                          </a:solidFill>
                          <a:latin typeface="Cambria Math" panose="02040503050406030204" pitchFamily="18" charset="0"/>
                          <a:ea typeface="Cambria Math" panose="02040503050406030204" pitchFamily="18" charset="0"/>
                          <a:cs typeface="Cambria Math" charset="0"/>
                        </a:rPr>
                        <m:t>×</m:t>
                      </m:r>
                      <m:sSub>
                        <m:sSubPr>
                          <m:ctrlPr>
                            <a:rPr lang="es-ES" sz="3600" i="1">
                              <a:solidFill>
                                <a:prstClr val="black"/>
                              </a:solidFill>
                              <a:latin typeface="Cambria Math" panose="02040503050406030204" pitchFamily="18" charset="0"/>
                              <a:ea typeface="Cambria Math" charset="0"/>
                              <a:cs typeface="Cambria Math" charset="0"/>
                            </a:rPr>
                          </m:ctrlPr>
                        </m:sSubPr>
                        <m:e>
                          <m:acc>
                            <m:accPr>
                              <m:chr m:val="⃗"/>
                              <m:ctrlPr>
                                <a:rPr lang="es-ES" sz="3600" i="1">
                                  <a:solidFill>
                                    <a:prstClr val="black"/>
                                  </a:solidFill>
                                  <a:latin typeface="Cambria Math" panose="02040503050406030204" pitchFamily="18" charset="0"/>
                                  <a:ea typeface="Cambria Math" charset="0"/>
                                  <a:cs typeface="Cambria Math" charset="0"/>
                                </a:rPr>
                              </m:ctrlPr>
                            </m:accPr>
                            <m:e>
                              <m:r>
                                <a:rPr lang="es-CL" sz="3600" i="1">
                                  <a:solidFill>
                                    <a:prstClr val="black"/>
                                  </a:solidFill>
                                  <a:latin typeface="Cambria Math" panose="02040503050406030204" pitchFamily="18" charset="0"/>
                                  <a:ea typeface="Cambria Math" charset="0"/>
                                  <a:cs typeface="Cambria Math" charset="0"/>
                                </a:rPr>
                                <m:t>𝐵</m:t>
                              </m:r>
                            </m:e>
                          </m:acc>
                        </m:e>
                        <m:sub>
                          <m:r>
                            <a:rPr lang="es-ES" sz="3600" i="1">
                              <a:solidFill>
                                <a:prstClr val="black"/>
                              </a:solidFill>
                              <a:latin typeface="Cambria Math" charset="0"/>
                              <a:ea typeface="Cambria Math" charset="0"/>
                              <a:cs typeface="Cambria Math" charset="0"/>
                            </a:rPr>
                            <m:t>0</m:t>
                          </m:r>
                        </m:sub>
                      </m:sSub>
                    </m:oMath>
                  </a14:m>
                  <a:r>
                    <a:rPr lang="es-CL" sz="3600"/>
                    <a:t> </a:t>
                  </a:r>
                </a:p>
              </p:txBody>
            </p:sp>
          </mc:Choice>
          <mc:Fallback xmlns="">
            <p:sp>
              <p:nvSpPr>
                <p:cNvPr id="38" name="TextBox 37">
                  <a:extLst>
                    <a:ext uri="{FF2B5EF4-FFF2-40B4-BE49-F238E27FC236}">
                      <a16:creationId xmlns:a16="http://schemas.microsoft.com/office/drawing/2014/main" id="{7C91F8F8-4726-3983-5F70-B12BD5246170}"/>
                    </a:ext>
                  </a:extLst>
                </p:cNvPr>
                <p:cNvSpPr txBox="1">
                  <a:spLocks noRot="1" noChangeAspect="1" noMove="1" noResize="1" noEditPoints="1" noAdjustHandles="1" noChangeArrowheads="1" noChangeShapeType="1" noTextEdit="1"/>
                </p:cNvSpPr>
                <p:nvPr/>
              </p:nvSpPr>
              <p:spPr>
                <a:xfrm>
                  <a:off x="5924388" y="4773797"/>
                  <a:ext cx="6097190" cy="946541"/>
                </a:xfrm>
                <a:prstGeom prst="rect">
                  <a:avLst/>
                </a:prstGeom>
                <a:blipFill>
                  <a:blip r:embed="rId6"/>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B4BF33-F701-122C-A183-C7BE0C3E764F}"/>
                </a:ext>
              </a:extLst>
            </p:cNvPr>
            <p:cNvSpPr txBox="1"/>
            <p:nvPr/>
          </p:nvSpPr>
          <p:spPr>
            <a:xfrm>
              <a:off x="5456061" y="2883032"/>
              <a:ext cx="2500993" cy="461665"/>
            </a:xfrm>
            <a:prstGeom prst="rect">
              <a:avLst/>
            </a:prstGeom>
            <a:noFill/>
          </p:spPr>
          <p:txBody>
            <a:bodyPr wrap="square" rtlCol="0">
              <a:spAutoFit/>
            </a:bodyPr>
            <a:lstStyle/>
            <a:p>
              <a:r>
                <a:rPr lang="en-CL" sz="2400"/>
                <a:t>Por ejemplo: </a:t>
              </a:r>
            </a:p>
          </p:txBody>
        </p:sp>
      </p:grpSp>
    </p:spTree>
    <p:extLst>
      <p:ext uri="{BB962C8B-B14F-4D97-AF65-F5344CB8AC3E}">
        <p14:creationId xmlns:p14="http://schemas.microsoft.com/office/powerpoint/2010/main" val="342122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Intensidad de OEM</a:t>
            </a:r>
          </a:p>
        </p:txBody>
      </p:sp>
      <p:sp>
        <p:nvSpPr>
          <p:cNvPr id="6" name="CuadroTexto 5"/>
          <p:cNvSpPr txBox="1"/>
          <p:nvPr/>
        </p:nvSpPr>
        <p:spPr>
          <a:xfrm>
            <a:off x="5062458" y="1713057"/>
            <a:ext cx="6770458" cy="1384995"/>
          </a:xfrm>
          <a:prstGeom prst="rect">
            <a:avLst/>
          </a:prstGeom>
          <a:noFill/>
        </p:spPr>
        <p:txBody>
          <a:bodyPr wrap="square" rtlCol="0">
            <a:spAutoFit/>
          </a:bodyPr>
          <a:lstStyle/>
          <a:p>
            <a:pPr algn="just"/>
            <a:r>
              <a:rPr lang="es-ES_tradnl" sz="2800"/>
              <a:t>La potencia promedio por unidad de área transportada por una onda electromagnética es llamada </a:t>
            </a:r>
            <a:r>
              <a:rPr lang="es-ES_tradnl" sz="2800" b="1"/>
              <a:t>intensidad.</a:t>
            </a:r>
          </a:p>
        </p:txBody>
      </p:sp>
      <p:sp>
        <p:nvSpPr>
          <p:cNvPr id="16" name="CuadroTexto 15"/>
          <p:cNvSpPr txBox="1"/>
          <p:nvPr/>
        </p:nvSpPr>
        <p:spPr>
          <a:xfrm>
            <a:off x="590712" y="1588204"/>
            <a:ext cx="1757725" cy="523220"/>
          </a:xfrm>
          <a:prstGeom prst="rect">
            <a:avLst/>
          </a:prstGeom>
          <a:noFill/>
        </p:spPr>
        <p:txBody>
          <a:bodyPr wrap="none" rtlCol="0">
            <a:spAutoFit/>
          </a:bodyPr>
          <a:lstStyle/>
          <a:p>
            <a:r>
              <a:rPr lang="es-ES_tradnl" sz="2800" b="1"/>
              <a:t>Intensidad</a:t>
            </a:r>
          </a:p>
        </p:txBody>
      </p:sp>
      <p:pic>
        <p:nvPicPr>
          <p:cNvPr id="23" name="Imagen 2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79976" y="3748282"/>
            <a:ext cx="4929696" cy="2777062"/>
          </a:xfrm>
          <a:prstGeom prst="rect">
            <a:avLst/>
          </a:prstGeom>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AC74DD6-811A-AFFF-689C-69E83B08CA6F}"/>
                  </a:ext>
                </a:extLst>
              </p:cNvPr>
              <p:cNvSpPr txBox="1"/>
              <p:nvPr/>
            </p:nvSpPr>
            <p:spPr>
              <a:xfrm>
                <a:off x="869859" y="2510486"/>
                <a:ext cx="2957156" cy="669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3600" b="0" i="1" smtClean="0">
                          <a:latin typeface="Cambria Math" panose="02040503050406030204" pitchFamily="18" charset="0"/>
                        </a:rPr>
                        <m:t>𝐼</m:t>
                      </m:r>
                      <m:r>
                        <a:rPr lang="es-CL" sz="3600" b="0" i="1" smtClean="0">
                          <a:latin typeface="Cambria Math" panose="02040503050406030204" pitchFamily="18" charset="0"/>
                        </a:rPr>
                        <m:t>=</m:t>
                      </m:r>
                      <m:d>
                        <m:dPr>
                          <m:begChr m:val="⟨"/>
                          <m:endChr m:val="⟩"/>
                          <m:ctrlPr>
                            <a:rPr lang="es-CL" sz="3600" b="0" i="1" smtClean="0">
                              <a:latin typeface="Cambria Math" panose="02040503050406030204" pitchFamily="18" charset="0"/>
                            </a:rPr>
                          </m:ctrlPr>
                        </m:dPr>
                        <m:e>
                          <m:d>
                            <m:dPr>
                              <m:begChr m:val="|"/>
                              <m:endChr m:val="|"/>
                              <m:ctrlPr>
                                <a:rPr lang="es-CL" sz="3600" b="0" i="1" smtClean="0">
                                  <a:latin typeface="Cambria Math" panose="02040503050406030204" pitchFamily="18" charset="0"/>
                                </a:rPr>
                              </m:ctrlPr>
                            </m:dPr>
                            <m:e>
                              <m:acc>
                                <m:accPr>
                                  <m:chr m:val="⃗"/>
                                  <m:ctrlPr>
                                    <a:rPr lang="es-CL" sz="3600" b="0" i="1" smtClean="0">
                                      <a:latin typeface="Cambria Math" panose="02040503050406030204" pitchFamily="18" charset="0"/>
                                    </a:rPr>
                                  </m:ctrlPr>
                                </m:accPr>
                                <m:e>
                                  <m:r>
                                    <a:rPr lang="es-CL" sz="3600" b="0" i="1" smtClean="0">
                                      <a:latin typeface="Cambria Math" panose="02040503050406030204" pitchFamily="18" charset="0"/>
                                    </a:rPr>
                                    <m:t>𝑆</m:t>
                                  </m:r>
                                </m:e>
                              </m:acc>
                            </m:e>
                          </m:d>
                        </m:e>
                      </m:d>
                      <m:r>
                        <a:rPr lang="es-CL" sz="3600" b="0" i="1" smtClean="0">
                          <a:latin typeface="Cambria Math" panose="02040503050406030204" pitchFamily="18" charset="0"/>
                        </a:rPr>
                        <m:t>=</m:t>
                      </m:r>
                      <m:d>
                        <m:dPr>
                          <m:begChr m:val="⟨"/>
                          <m:endChr m:val="⟩"/>
                          <m:ctrlPr>
                            <a:rPr lang="es-CL" sz="3600" b="0" i="1" smtClean="0">
                              <a:latin typeface="Cambria Math" panose="02040503050406030204" pitchFamily="18" charset="0"/>
                            </a:rPr>
                          </m:ctrlPr>
                        </m:dPr>
                        <m:e>
                          <m:r>
                            <a:rPr lang="es-CL" sz="3600" b="0" i="1" smtClean="0">
                              <a:latin typeface="Cambria Math" panose="02040503050406030204" pitchFamily="18" charset="0"/>
                            </a:rPr>
                            <m:t>𝑆</m:t>
                          </m:r>
                        </m:e>
                      </m:d>
                    </m:oMath>
                  </m:oMathPara>
                </a14:m>
                <a:endParaRPr lang="es-CL" sz="3600"/>
              </a:p>
            </p:txBody>
          </p:sp>
        </mc:Choice>
        <mc:Fallback xmlns="">
          <p:sp>
            <p:nvSpPr>
              <p:cNvPr id="4" name="CuadroTexto 3">
                <a:extLst>
                  <a:ext uri="{FF2B5EF4-FFF2-40B4-BE49-F238E27FC236}">
                    <a16:creationId xmlns:a16="http://schemas.microsoft.com/office/drawing/2014/main" id="{9AC74DD6-811A-AFFF-689C-69E83B08CA6F}"/>
                  </a:ext>
                </a:extLst>
              </p:cNvPr>
              <p:cNvSpPr txBox="1">
                <a:spLocks noRot="1" noChangeAspect="1" noMove="1" noResize="1" noEditPoints="1" noAdjustHandles="1" noChangeArrowheads="1" noChangeShapeType="1" noTextEdit="1"/>
              </p:cNvSpPr>
              <p:nvPr/>
            </p:nvSpPr>
            <p:spPr>
              <a:xfrm>
                <a:off x="869859" y="2510486"/>
                <a:ext cx="2957156" cy="6692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2EAB23A9-C843-C160-59E3-355E8D99C3BD}"/>
                  </a:ext>
                </a:extLst>
              </p:cNvPr>
              <p:cNvSpPr txBox="1"/>
              <p:nvPr/>
            </p:nvSpPr>
            <p:spPr>
              <a:xfrm>
                <a:off x="877196" y="3716933"/>
                <a:ext cx="2738698" cy="103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3600" b="0" i="1" smtClean="0">
                          <a:latin typeface="Cambria Math" panose="02040503050406030204" pitchFamily="18" charset="0"/>
                        </a:rPr>
                        <m:t>𝐼</m:t>
                      </m:r>
                      <m:r>
                        <a:rPr lang="es-CL" sz="3600" b="0" i="1" smtClean="0">
                          <a:latin typeface="Cambria Math" panose="02040503050406030204" pitchFamily="18" charset="0"/>
                        </a:rPr>
                        <m:t>=</m:t>
                      </m:r>
                      <m:f>
                        <m:fPr>
                          <m:ctrlPr>
                            <a:rPr lang="es-CL" sz="3600" b="0" i="1" smtClean="0">
                              <a:latin typeface="Cambria Math" panose="02040503050406030204" pitchFamily="18" charset="0"/>
                            </a:rPr>
                          </m:ctrlPr>
                        </m:fPr>
                        <m:num>
                          <m:r>
                            <a:rPr lang="es-CL" sz="3600" b="0" i="1" smtClean="0">
                              <a:latin typeface="Cambria Math" panose="02040503050406030204" pitchFamily="18" charset="0"/>
                            </a:rPr>
                            <m:t>1</m:t>
                          </m:r>
                        </m:num>
                        <m:den>
                          <m:r>
                            <a:rPr lang="es-CL" sz="3600" b="0" i="1" smtClean="0">
                              <a:latin typeface="Cambria Math" panose="02040503050406030204" pitchFamily="18" charset="0"/>
                            </a:rPr>
                            <m:t>2</m:t>
                          </m:r>
                        </m:den>
                      </m:f>
                      <m:sSub>
                        <m:sSubPr>
                          <m:ctrlPr>
                            <a:rPr lang="es-CL" sz="3600" b="0" i="1" smtClean="0">
                              <a:latin typeface="Cambria Math" panose="02040503050406030204" pitchFamily="18" charset="0"/>
                            </a:rPr>
                          </m:ctrlPr>
                        </m:sSubPr>
                        <m:e>
                          <m:r>
                            <a:rPr lang="es-CL" sz="3600" b="0" i="1" smtClean="0">
                              <a:latin typeface="Cambria Math" panose="02040503050406030204" pitchFamily="18" charset="0"/>
                            </a:rPr>
                            <m:t>𝜖</m:t>
                          </m:r>
                        </m:e>
                        <m:sub>
                          <m:r>
                            <a:rPr lang="es-CL" sz="3600" b="0" i="1" smtClean="0">
                              <a:latin typeface="Cambria Math" panose="02040503050406030204" pitchFamily="18" charset="0"/>
                            </a:rPr>
                            <m:t>0</m:t>
                          </m:r>
                        </m:sub>
                      </m:sSub>
                      <m:sSubSup>
                        <m:sSubSupPr>
                          <m:ctrlPr>
                            <a:rPr lang="es-CL" sz="3600" b="0" i="1" smtClean="0">
                              <a:latin typeface="Cambria Math" panose="02040503050406030204" pitchFamily="18" charset="0"/>
                            </a:rPr>
                          </m:ctrlPr>
                        </m:sSubSupPr>
                        <m:e>
                          <m:r>
                            <a:rPr lang="es-CL" sz="3600" b="0" i="1" smtClean="0">
                              <a:latin typeface="Cambria Math" panose="02040503050406030204" pitchFamily="18" charset="0"/>
                            </a:rPr>
                            <m:t>𝐸</m:t>
                          </m:r>
                        </m:e>
                        <m:sub>
                          <m:r>
                            <a:rPr lang="es-CL" sz="3600" b="0" i="1" smtClean="0">
                              <a:latin typeface="Cambria Math" panose="02040503050406030204" pitchFamily="18" charset="0"/>
                            </a:rPr>
                            <m:t>0</m:t>
                          </m:r>
                        </m:sub>
                        <m:sup>
                          <m:r>
                            <a:rPr lang="es-CL" sz="3600" b="0" i="1" smtClean="0">
                              <a:latin typeface="Cambria Math" panose="02040503050406030204" pitchFamily="18" charset="0"/>
                            </a:rPr>
                            <m:t>2</m:t>
                          </m:r>
                        </m:sup>
                      </m:sSubSup>
                      <m:r>
                        <a:rPr lang="es-CL" sz="3600" b="0" i="1" smtClean="0">
                          <a:latin typeface="Cambria Math" panose="02040503050406030204" pitchFamily="18" charset="0"/>
                          <a:ea typeface="Cambria Math" panose="02040503050406030204" pitchFamily="18" charset="0"/>
                        </a:rPr>
                        <m:t>∙</m:t>
                      </m:r>
                      <m:r>
                        <a:rPr lang="es-ES" sz="3600" b="0" i="1" smtClean="0">
                          <a:latin typeface="Cambria Math" panose="02040503050406030204" pitchFamily="18" charset="0"/>
                          <a:ea typeface="Cambria Math" panose="02040503050406030204" pitchFamily="18" charset="0"/>
                        </a:rPr>
                        <m:t>𝑐</m:t>
                      </m:r>
                    </m:oMath>
                  </m:oMathPara>
                </a14:m>
                <a:endParaRPr lang="es-CL" sz="3600"/>
              </a:p>
            </p:txBody>
          </p:sp>
        </mc:Choice>
        <mc:Fallback xmlns="">
          <p:sp>
            <p:nvSpPr>
              <p:cNvPr id="5" name="CuadroTexto 4">
                <a:extLst>
                  <a:ext uri="{FF2B5EF4-FFF2-40B4-BE49-F238E27FC236}">
                    <a16:creationId xmlns:a16="http://schemas.microsoft.com/office/drawing/2014/main" id="{2EAB23A9-C843-C160-59E3-355E8D99C3BD}"/>
                  </a:ext>
                </a:extLst>
              </p:cNvPr>
              <p:cNvSpPr txBox="1">
                <a:spLocks noRot="1" noChangeAspect="1" noMove="1" noResize="1" noEditPoints="1" noAdjustHandles="1" noChangeArrowheads="1" noChangeShapeType="1" noTextEdit="1"/>
              </p:cNvSpPr>
              <p:nvPr/>
            </p:nvSpPr>
            <p:spPr>
              <a:xfrm>
                <a:off x="877196" y="3716933"/>
                <a:ext cx="2738698" cy="1037143"/>
              </a:xfrm>
              <a:prstGeom prst="rect">
                <a:avLst/>
              </a:prstGeom>
              <a:blipFill>
                <a:blip r:embed="rId4"/>
                <a:stretch>
                  <a:fillRect/>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6716E4E4-B8CD-9693-CCC2-EFF9E619BB6D}"/>
              </a:ext>
            </a:extLst>
          </p:cNvPr>
          <p:cNvSpPr/>
          <p:nvPr/>
        </p:nvSpPr>
        <p:spPr>
          <a:xfrm rot="16200000">
            <a:off x="2185240" y="4427697"/>
            <a:ext cx="217847" cy="113755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L"/>
          </a:p>
        </p:txBody>
      </p:sp>
      <p:sp>
        <p:nvSpPr>
          <p:cNvPr id="7" name="Left Brace 6">
            <a:extLst>
              <a:ext uri="{FF2B5EF4-FFF2-40B4-BE49-F238E27FC236}">
                <a16:creationId xmlns:a16="http://schemas.microsoft.com/office/drawing/2014/main" id="{A3E6958E-1A57-D0C2-9E9E-46D19913D038}"/>
              </a:ext>
            </a:extLst>
          </p:cNvPr>
          <p:cNvSpPr/>
          <p:nvPr/>
        </p:nvSpPr>
        <p:spPr>
          <a:xfrm rot="16200000">
            <a:off x="3398808" y="4707637"/>
            <a:ext cx="141649" cy="57767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L"/>
          </a:p>
        </p:txBody>
      </p:sp>
      <p:sp>
        <p:nvSpPr>
          <p:cNvPr id="8" name="TextBox 7">
            <a:extLst>
              <a:ext uri="{FF2B5EF4-FFF2-40B4-BE49-F238E27FC236}">
                <a16:creationId xmlns:a16="http://schemas.microsoft.com/office/drawing/2014/main" id="{76ED4767-075F-7EEC-4F0A-1A2FA3968A8F}"/>
              </a:ext>
            </a:extLst>
          </p:cNvPr>
          <p:cNvSpPr txBox="1"/>
          <p:nvPr/>
        </p:nvSpPr>
        <p:spPr>
          <a:xfrm>
            <a:off x="1415528" y="5258086"/>
            <a:ext cx="1765266" cy="954107"/>
          </a:xfrm>
          <a:prstGeom prst="rect">
            <a:avLst/>
          </a:prstGeom>
          <a:noFill/>
        </p:spPr>
        <p:txBody>
          <a:bodyPr wrap="square" rtlCol="0">
            <a:spAutoFit/>
          </a:bodyPr>
          <a:lstStyle/>
          <a:p>
            <a:pPr algn="ctr"/>
            <a:r>
              <a:rPr lang="en-US" sz="2800" err="1"/>
              <a:t>Densidad</a:t>
            </a:r>
            <a:r>
              <a:rPr lang="en-US" sz="2800"/>
              <a:t> de </a:t>
            </a:r>
            <a:r>
              <a:rPr lang="en-US" sz="2800" err="1"/>
              <a:t>energía</a:t>
            </a:r>
            <a:endParaRPr lang="en-CL" sz="2800"/>
          </a:p>
        </p:txBody>
      </p:sp>
      <p:sp>
        <p:nvSpPr>
          <p:cNvPr id="9" name="TextBox 8">
            <a:extLst>
              <a:ext uri="{FF2B5EF4-FFF2-40B4-BE49-F238E27FC236}">
                <a16:creationId xmlns:a16="http://schemas.microsoft.com/office/drawing/2014/main" id="{F3EE1B02-9BAA-F18C-6B08-73794E2A847E}"/>
              </a:ext>
            </a:extLst>
          </p:cNvPr>
          <p:cNvSpPr txBox="1"/>
          <p:nvPr/>
        </p:nvSpPr>
        <p:spPr>
          <a:xfrm>
            <a:off x="3434078" y="5077808"/>
            <a:ext cx="1628380" cy="523220"/>
          </a:xfrm>
          <a:prstGeom prst="rect">
            <a:avLst/>
          </a:prstGeom>
          <a:noFill/>
        </p:spPr>
        <p:txBody>
          <a:bodyPr wrap="square" rtlCol="0">
            <a:spAutoFit/>
          </a:bodyPr>
          <a:lstStyle/>
          <a:p>
            <a:r>
              <a:rPr lang="en-CL" sz="2800"/>
              <a:t>velocidad</a:t>
            </a:r>
          </a:p>
        </p:txBody>
      </p:sp>
    </p:spTree>
    <p:extLst>
      <p:ext uri="{BB962C8B-B14F-4D97-AF65-F5344CB8AC3E}">
        <p14:creationId xmlns:p14="http://schemas.microsoft.com/office/powerpoint/2010/main" val="18610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E34C1D-6441-4EB5-91D8-546B5F080C88}"/>
              </a:ext>
            </a:extLst>
          </p:cNvPr>
          <p:cNvSpPr>
            <a:spLocks noGrp="1"/>
          </p:cNvSpPr>
          <p:nvPr>
            <p:ph type="title"/>
          </p:nvPr>
        </p:nvSpPr>
        <p:spPr/>
        <p:txBody>
          <a:bodyPr/>
          <a:lstStyle/>
          <a:p>
            <a:r>
              <a:rPr lang="es-ES_tradnl" b="1" err="1"/>
              <a:t>Momentum</a:t>
            </a:r>
            <a:r>
              <a:rPr lang="es-ES_tradnl" b="1"/>
              <a:t> en </a:t>
            </a:r>
            <a:r>
              <a:rPr lang="es-ES_tradnl" b="1" err="1"/>
              <a:t>OEMs</a:t>
            </a:r>
            <a:endParaRPr lang="es-CL"/>
          </a:p>
        </p:txBody>
      </p:sp>
      <p:grpSp>
        <p:nvGrpSpPr>
          <p:cNvPr id="5" name="Grupo 4">
            <a:extLst>
              <a:ext uri="{FF2B5EF4-FFF2-40B4-BE49-F238E27FC236}">
                <a16:creationId xmlns:a16="http://schemas.microsoft.com/office/drawing/2014/main" id="{91B2C258-17E2-4F57-90E6-18F34F52E311}"/>
              </a:ext>
            </a:extLst>
          </p:cNvPr>
          <p:cNvGrpSpPr/>
          <p:nvPr/>
        </p:nvGrpSpPr>
        <p:grpSpPr>
          <a:xfrm>
            <a:off x="522771" y="1586386"/>
            <a:ext cx="5573229" cy="1045421"/>
            <a:chOff x="9336360" y="3571046"/>
            <a:chExt cx="5573229" cy="1045421"/>
          </a:xfrm>
        </p:grpSpPr>
        <p:sp>
          <p:nvSpPr>
            <p:cNvPr id="6" name="CuadroTexto 5">
              <a:extLst>
                <a:ext uri="{FF2B5EF4-FFF2-40B4-BE49-F238E27FC236}">
                  <a16:creationId xmlns:a16="http://schemas.microsoft.com/office/drawing/2014/main" id="{A91EBB36-9534-4647-AA90-BC3C222C450F}"/>
                </a:ext>
              </a:extLst>
            </p:cNvPr>
            <p:cNvSpPr txBox="1"/>
            <p:nvPr/>
          </p:nvSpPr>
          <p:spPr>
            <a:xfrm>
              <a:off x="9336360" y="3662360"/>
              <a:ext cx="2947542" cy="954107"/>
            </a:xfrm>
            <a:prstGeom prst="rect">
              <a:avLst/>
            </a:prstGeom>
            <a:noFill/>
          </p:spPr>
          <p:txBody>
            <a:bodyPr wrap="square" rtlCol="0">
              <a:spAutoFit/>
            </a:bodyPr>
            <a:lstStyle/>
            <a:p>
              <a:r>
                <a:rPr lang="es-ES_tradnl" sz="2800" b="1"/>
                <a:t>Densidad de </a:t>
              </a:r>
              <a:r>
                <a:rPr lang="es-ES_tradnl" sz="2800" b="1" err="1"/>
                <a:t>momentum</a:t>
              </a:r>
              <a:r>
                <a:rPr lang="es-ES_tradnl" sz="2800" b="1"/>
                <a:t> lineal</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EF71BAA4-F7B1-430F-BBA5-C6357BB4453E}"/>
                    </a:ext>
                  </a:extLst>
                </p:cNvPr>
                <p:cNvSpPr txBox="1"/>
                <p:nvPr/>
              </p:nvSpPr>
              <p:spPr>
                <a:xfrm>
                  <a:off x="13005734" y="3571046"/>
                  <a:ext cx="1903855" cy="10409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sz="3600" b="0" i="1" smtClean="0">
                                <a:latin typeface="Cambria Math" panose="02040503050406030204" pitchFamily="18" charset="0"/>
                                <a:ea typeface="Cambria Math" panose="02040503050406030204" pitchFamily="18" charset="0"/>
                              </a:rPr>
                            </m:ctrlPr>
                          </m:accPr>
                          <m:e>
                            <m:r>
                              <a:rPr lang="es-CL" sz="3600" b="0" i="1" smtClean="0">
                                <a:latin typeface="Cambria Math" panose="02040503050406030204" pitchFamily="18" charset="0"/>
                                <a:ea typeface="Cambria Math" panose="02040503050406030204" pitchFamily="18" charset="0"/>
                              </a:rPr>
                              <m:t>ℙ</m:t>
                            </m:r>
                          </m:e>
                        </m:acc>
                        <m:r>
                          <a:rPr lang="es-CL" sz="3600" b="0" i="1" smtClean="0">
                            <a:latin typeface="Cambria Math" panose="02040503050406030204" pitchFamily="18" charset="0"/>
                          </a:rPr>
                          <m:t>=</m:t>
                        </m:r>
                        <m:f>
                          <m:fPr>
                            <m:ctrlPr>
                              <a:rPr lang="es-CL" sz="3600" b="0" i="1" smtClean="0">
                                <a:latin typeface="Cambria Math" panose="02040503050406030204" pitchFamily="18" charset="0"/>
                              </a:rPr>
                            </m:ctrlPr>
                          </m:fPr>
                          <m:num>
                            <m:r>
                              <a:rPr lang="es-CL" sz="3600" b="0" i="1" smtClean="0">
                                <a:latin typeface="Cambria Math" panose="02040503050406030204" pitchFamily="18" charset="0"/>
                              </a:rPr>
                              <m:t>1</m:t>
                            </m:r>
                          </m:num>
                          <m:den>
                            <m:sSup>
                              <m:sSupPr>
                                <m:ctrlPr>
                                  <a:rPr lang="es-CL" sz="3600" b="0" i="1" smtClean="0">
                                    <a:latin typeface="Cambria Math" panose="02040503050406030204" pitchFamily="18" charset="0"/>
                                  </a:rPr>
                                </m:ctrlPr>
                              </m:sSupPr>
                              <m:e>
                                <m:r>
                                  <a:rPr lang="es-CL" sz="3600" b="0" i="1" smtClean="0">
                                    <a:latin typeface="Cambria Math" panose="02040503050406030204" pitchFamily="18" charset="0"/>
                                  </a:rPr>
                                  <m:t>𝑐</m:t>
                                </m:r>
                              </m:e>
                              <m:sup>
                                <m:r>
                                  <a:rPr lang="es-CL" sz="3600" b="0" i="1" smtClean="0">
                                    <a:latin typeface="Cambria Math" panose="02040503050406030204" pitchFamily="18" charset="0"/>
                                  </a:rPr>
                                  <m:t>2</m:t>
                                </m:r>
                              </m:sup>
                            </m:sSup>
                          </m:den>
                        </m:f>
                        <m:r>
                          <a:rPr lang="es-CL" sz="3600" b="0" i="1" smtClean="0">
                            <a:latin typeface="Cambria Math" panose="02040503050406030204" pitchFamily="18" charset="0"/>
                          </a:rPr>
                          <m:t> </m:t>
                        </m:r>
                        <m:acc>
                          <m:accPr>
                            <m:chr m:val="⃗"/>
                            <m:ctrlPr>
                              <a:rPr lang="es-CL" sz="3600" b="0" i="1" smtClean="0">
                                <a:latin typeface="Cambria Math" panose="02040503050406030204" pitchFamily="18" charset="0"/>
                              </a:rPr>
                            </m:ctrlPr>
                          </m:accPr>
                          <m:e>
                            <m:r>
                              <a:rPr lang="es-CL" sz="3600" b="0" i="1" smtClean="0">
                                <a:latin typeface="Cambria Math" panose="02040503050406030204" pitchFamily="18" charset="0"/>
                              </a:rPr>
                              <m:t>𝑆</m:t>
                            </m:r>
                          </m:e>
                        </m:acc>
                      </m:oMath>
                    </m:oMathPara>
                  </a14:m>
                  <a:endParaRPr lang="es-CL" sz="3600"/>
                </a:p>
              </p:txBody>
            </p:sp>
          </mc:Choice>
          <mc:Fallback xmlns="">
            <p:sp>
              <p:nvSpPr>
                <p:cNvPr id="7" name="CuadroTexto 6">
                  <a:extLst>
                    <a:ext uri="{FF2B5EF4-FFF2-40B4-BE49-F238E27FC236}">
                      <a16:creationId xmlns:a16="http://schemas.microsoft.com/office/drawing/2014/main" id="{EF71BAA4-F7B1-430F-BBA5-C6357BB4453E}"/>
                    </a:ext>
                  </a:extLst>
                </p:cNvPr>
                <p:cNvSpPr txBox="1">
                  <a:spLocks noRot="1" noChangeAspect="1" noMove="1" noResize="1" noEditPoints="1" noAdjustHandles="1" noChangeArrowheads="1" noChangeShapeType="1" noTextEdit="1"/>
                </p:cNvSpPr>
                <p:nvPr/>
              </p:nvSpPr>
              <p:spPr>
                <a:xfrm>
                  <a:off x="13005734" y="3571046"/>
                  <a:ext cx="1903855" cy="1040991"/>
                </a:xfrm>
                <a:prstGeom prst="rect">
                  <a:avLst/>
                </a:prstGeom>
                <a:blipFill>
                  <a:blip r:embed="rId2"/>
                  <a:stretch>
                    <a:fillRect/>
                  </a:stretch>
                </a:blipFill>
              </p:spPr>
              <p:txBody>
                <a:bodyPr/>
                <a:lstStyle/>
                <a:p>
                  <a:r>
                    <a:rPr lang="en-US">
                      <a:noFill/>
                    </a:rPr>
                    <a:t> </a:t>
                  </a:r>
                </a:p>
              </p:txBody>
            </p:sp>
          </mc:Fallback>
        </mc:AlternateContent>
      </p:grpSp>
      <p:grpSp>
        <p:nvGrpSpPr>
          <p:cNvPr id="16" name="Grupo 15">
            <a:extLst>
              <a:ext uri="{FF2B5EF4-FFF2-40B4-BE49-F238E27FC236}">
                <a16:creationId xmlns:a16="http://schemas.microsoft.com/office/drawing/2014/main" id="{A09A665D-03EC-F6C6-A238-D6BAD69AF40C}"/>
              </a:ext>
            </a:extLst>
          </p:cNvPr>
          <p:cNvGrpSpPr/>
          <p:nvPr/>
        </p:nvGrpSpPr>
        <p:grpSpPr>
          <a:xfrm>
            <a:off x="762919" y="3429000"/>
            <a:ext cx="7592215" cy="3367066"/>
            <a:chOff x="4030226" y="3529519"/>
            <a:chExt cx="7592215" cy="3367066"/>
          </a:xfrm>
        </p:grpSpPr>
        <p:pic>
          <p:nvPicPr>
            <p:cNvPr id="9" name="Imagen 8" descr="Botella de licor&#10;&#10;Descripción generada automáticamente con confianza media">
              <a:extLst>
                <a:ext uri="{FF2B5EF4-FFF2-40B4-BE49-F238E27FC236}">
                  <a16:creationId xmlns:a16="http://schemas.microsoft.com/office/drawing/2014/main" id="{C6154E8E-4D8A-E85B-5BAC-42E33B72FA75}"/>
                </a:ext>
              </a:extLst>
            </p:cNvPr>
            <p:cNvPicPr>
              <a:picLocks noChangeAspect="1"/>
            </p:cNvPicPr>
            <p:nvPr/>
          </p:nvPicPr>
          <p:blipFill>
            <a:blip r:embed="rId3"/>
            <a:stretch>
              <a:fillRect/>
            </a:stretch>
          </p:blipFill>
          <p:spPr>
            <a:xfrm rot="16200000">
              <a:off x="7924745" y="3090186"/>
              <a:ext cx="3169454" cy="4225939"/>
            </a:xfrm>
            <a:prstGeom prst="rect">
              <a:avLst/>
            </a:prstGeom>
          </p:spPr>
        </p:pic>
        <p:grpSp>
          <p:nvGrpSpPr>
            <p:cNvPr id="15" name="Grupo 14">
              <a:extLst>
                <a:ext uri="{FF2B5EF4-FFF2-40B4-BE49-F238E27FC236}">
                  <a16:creationId xmlns:a16="http://schemas.microsoft.com/office/drawing/2014/main" id="{6B892C99-72F2-7F8F-C738-BF9056016EF9}"/>
                </a:ext>
              </a:extLst>
            </p:cNvPr>
            <p:cNvGrpSpPr/>
            <p:nvPr/>
          </p:nvGrpSpPr>
          <p:grpSpPr>
            <a:xfrm>
              <a:off x="4030226" y="3529519"/>
              <a:ext cx="2336948" cy="3367066"/>
              <a:chOff x="4030226" y="3529519"/>
              <a:chExt cx="2336948" cy="3367066"/>
            </a:xfrm>
          </p:grpSpPr>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5851B7F2-686B-D607-E4E7-5F38FFDB2062}"/>
                      </a:ext>
                    </a:extLst>
                  </p:cNvPr>
                  <p:cNvSpPr txBox="1"/>
                  <p:nvPr/>
                </p:nvSpPr>
                <p:spPr>
                  <a:xfrm>
                    <a:off x="4030226" y="6311810"/>
                    <a:ext cx="233694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r>
                            <a:rPr kumimoji="0" lang="es-ES" sz="32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oMath>
                      </m:oMathPara>
                    </a14:m>
                    <a:endParaRPr lang="es-CL"/>
                  </a:p>
                </p:txBody>
              </p:sp>
            </mc:Choice>
            <mc:Fallback xmlns="">
              <p:sp>
                <p:nvSpPr>
                  <p:cNvPr id="13" name="CuadroTexto 12">
                    <a:extLst>
                      <a:ext uri="{FF2B5EF4-FFF2-40B4-BE49-F238E27FC236}">
                        <a16:creationId xmlns:a16="http://schemas.microsoft.com/office/drawing/2014/main" id="{5851B7F2-686B-D607-E4E7-5F38FFDB2062}"/>
                      </a:ext>
                    </a:extLst>
                  </p:cNvPr>
                  <p:cNvSpPr txBox="1">
                    <a:spLocks noRot="1" noChangeAspect="1" noMove="1" noResize="1" noEditPoints="1" noAdjustHandles="1" noChangeArrowheads="1" noChangeShapeType="1" noTextEdit="1"/>
                  </p:cNvSpPr>
                  <p:nvPr/>
                </p:nvSpPr>
                <p:spPr>
                  <a:xfrm>
                    <a:off x="4030226" y="6311810"/>
                    <a:ext cx="2336948" cy="584775"/>
                  </a:xfrm>
                  <a:prstGeom prst="rect">
                    <a:avLst/>
                  </a:prstGeom>
                  <a:blipFill>
                    <a:blip r:embed="rId4"/>
                    <a:stretch>
                      <a:fillRect/>
                    </a:stretch>
                  </a:blipFill>
                </p:spPr>
                <p:txBody>
                  <a:bodyPr/>
                  <a:lstStyle/>
                  <a:p>
                    <a:r>
                      <a:rPr lang="en-US">
                        <a:noFill/>
                      </a:rPr>
                      <a:t> </a:t>
                    </a:r>
                  </a:p>
                </p:txBody>
              </p:sp>
            </mc:Fallback>
          </mc:AlternateContent>
          <p:sp>
            <p:nvSpPr>
              <p:cNvPr id="14" name="CuadroTexto 13">
                <a:extLst>
                  <a:ext uri="{FF2B5EF4-FFF2-40B4-BE49-F238E27FC236}">
                    <a16:creationId xmlns:a16="http://schemas.microsoft.com/office/drawing/2014/main" id="{1CE9D548-8AAC-EE45-00D2-E95D342B38DE}"/>
                  </a:ext>
                </a:extLst>
              </p:cNvPr>
              <p:cNvSpPr txBox="1"/>
              <p:nvPr/>
            </p:nvSpPr>
            <p:spPr>
              <a:xfrm>
                <a:off x="4030226" y="3529519"/>
                <a:ext cx="2133451" cy="954107"/>
              </a:xfrm>
              <a:prstGeom prst="rect">
                <a:avLst/>
              </a:prstGeom>
              <a:noFill/>
            </p:spPr>
            <p:txBody>
              <a:bodyPr wrap="square" rtlCol="0">
                <a:spAutoFit/>
              </a:bodyPr>
              <a:lstStyle/>
              <a:p>
                <a:pPr algn="ctr"/>
                <a:r>
                  <a:rPr lang="es-ES_tradnl" sz="2800" b="1">
                    <a:solidFill>
                      <a:srgbClr val="FF0000"/>
                    </a:solidFill>
                  </a:rPr>
                  <a:t>Potencia</a:t>
                </a:r>
              </a:p>
              <a:p>
                <a:pPr algn="ctr"/>
                <a:r>
                  <a:rPr lang="es-ES_tradnl" sz="2800" b="1">
                    <a:solidFill>
                      <a:srgbClr val="FF0000"/>
                    </a:solidFill>
                  </a:rPr>
                  <a:t>Promedio</a:t>
                </a:r>
              </a:p>
            </p:txBody>
          </p:sp>
        </p:grpSp>
      </p:grpSp>
      <p:sp>
        <p:nvSpPr>
          <p:cNvPr id="8" name="Cilindro 7">
            <a:extLst>
              <a:ext uri="{FF2B5EF4-FFF2-40B4-BE49-F238E27FC236}">
                <a16:creationId xmlns:a16="http://schemas.microsoft.com/office/drawing/2014/main" id="{3D722FA3-BE55-E6D5-F4E3-9300304A1D85}"/>
              </a:ext>
            </a:extLst>
          </p:cNvPr>
          <p:cNvSpPr/>
          <p:nvPr/>
        </p:nvSpPr>
        <p:spPr>
          <a:xfrm rot="5400000">
            <a:off x="9137421" y="162147"/>
            <a:ext cx="1227596" cy="3836019"/>
          </a:xfrm>
          <a:prstGeom prst="can">
            <a:avLst>
              <a:gd name="adj" fmla="val 38626"/>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12A8EB82-27A8-3CC5-3065-17D147F977C3}"/>
                  </a:ext>
                </a:extLst>
              </p:cNvPr>
              <p:cNvSpPr txBox="1"/>
              <p:nvPr/>
            </p:nvSpPr>
            <p:spPr>
              <a:xfrm>
                <a:off x="11223402" y="1677700"/>
                <a:ext cx="44582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4000" i="1">
                          <a:latin typeface="Cambria Math" panose="02040503050406030204" pitchFamily="18" charset="0"/>
                        </a:rPr>
                        <m:t>𝐴</m:t>
                      </m:r>
                    </m:oMath>
                  </m:oMathPara>
                </a14:m>
                <a:endParaRPr lang="es-CL" sz="4000"/>
              </a:p>
            </p:txBody>
          </p:sp>
        </mc:Choice>
        <mc:Fallback xmlns="">
          <p:sp>
            <p:nvSpPr>
              <p:cNvPr id="10" name="CuadroTexto 9">
                <a:extLst>
                  <a:ext uri="{FF2B5EF4-FFF2-40B4-BE49-F238E27FC236}">
                    <a16:creationId xmlns:a16="http://schemas.microsoft.com/office/drawing/2014/main" id="{12A8EB82-27A8-3CC5-3065-17D147F977C3}"/>
                  </a:ext>
                </a:extLst>
              </p:cNvPr>
              <p:cNvSpPr txBox="1">
                <a:spLocks noRot="1" noChangeAspect="1" noMove="1" noResize="1" noEditPoints="1" noAdjustHandles="1" noChangeArrowheads="1" noChangeShapeType="1" noTextEdit="1"/>
              </p:cNvSpPr>
              <p:nvPr/>
            </p:nvSpPr>
            <p:spPr>
              <a:xfrm>
                <a:off x="11223402" y="1677700"/>
                <a:ext cx="445827" cy="615553"/>
              </a:xfrm>
              <a:prstGeom prst="rect">
                <a:avLst/>
              </a:prstGeom>
              <a:blipFill>
                <a:blip r:embed="rId5"/>
                <a:stretch>
                  <a:fillRect/>
                </a:stretch>
              </a:blipFill>
            </p:spPr>
            <p:txBody>
              <a:bodyPr/>
              <a:lstStyle/>
              <a:p>
                <a:r>
                  <a:rPr lang="en-US">
                    <a:noFill/>
                  </a:rPr>
                  <a:t> </a:t>
                </a:r>
              </a:p>
            </p:txBody>
          </p:sp>
        </mc:Fallback>
      </mc:AlternateContent>
      <p:sp>
        <p:nvSpPr>
          <p:cNvPr id="3" name="CuadroTexto 12">
            <a:extLst>
              <a:ext uri="{FF2B5EF4-FFF2-40B4-BE49-F238E27FC236}">
                <a16:creationId xmlns:a16="http://schemas.microsoft.com/office/drawing/2014/main" id="{3CCED771-17BD-7374-8C4E-5D47EAD41396}"/>
              </a:ext>
            </a:extLst>
          </p:cNvPr>
          <p:cNvSpPr txBox="1"/>
          <p:nvPr/>
        </p:nvSpPr>
        <p:spPr>
          <a:xfrm>
            <a:off x="9095656" y="6396335"/>
            <a:ext cx="3096344" cy="461665"/>
          </a:xfrm>
          <a:prstGeom prst="rect">
            <a:avLst/>
          </a:prstGeom>
          <a:solidFill>
            <a:schemeClr val="accent6">
              <a:lumMod val="60000"/>
              <a:lumOff val="40000"/>
            </a:schemeClr>
          </a:solidFill>
        </p:spPr>
        <p:txBody>
          <a:bodyPr wrap="square" rtlCol="0">
            <a:spAutoFit/>
          </a:bodyPr>
          <a:lstStyle/>
          <a:p>
            <a:pPr algn="ctr"/>
            <a:r>
              <a:rPr lang="es-CL" sz="2400"/>
              <a:t>Cálculo en la pizarra</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764C3A37-7805-D7C0-C00C-43898DF563A9}"/>
                  </a:ext>
                </a:extLst>
              </p:cNvPr>
              <p:cNvSpPr txBox="1"/>
              <p:nvPr/>
            </p:nvSpPr>
            <p:spPr>
              <a:xfrm>
                <a:off x="226046" y="4560145"/>
                <a:ext cx="3559288" cy="13839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s-E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s-E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lang="es-ES" sz="3200" i="1">
                                  <a:solidFill>
                                    <a:prstClr val="black"/>
                                  </a:solidFill>
                                  <a:latin typeface="Cambria Math" panose="02040503050406030204" pitchFamily="18" charset="0"/>
                                </a:rPr>
                              </m:ctrlPr>
                            </m:fPr>
                            <m:num>
                              <m:r>
                                <a:rPr lang="es-ES" sz="3200" i="1">
                                  <a:solidFill>
                                    <a:prstClr val="black"/>
                                  </a:solidFill>
                                  <a:latin typeface="Cambria Math" charset="0"/>
                                </a:rPr>
                                <m:t>𝑑</m:t>
                              </m:r>
                              <m:r>
                                <a:rPr lang="es-ES" sz="3200" b="0" i="1" smtClean="0">
                                  <a:solidFill>
                                    <a:prstClr val="black"/>
                                  </a:solidFill>
                                  <a:latin typeface="Cambria Math" panose="02040503050406030204" pitchFamily="18" charset="0"/>
                                </a:rPr>
                                <m:t>𝑈</m:t>
                              </m:r>
                            </m:num>
                            <m:den>
                              <m:r>
                                <a:rPr lang="es-ES" sz="3200" i="1">
                                  <a:solidFill>
                                    <a:prstClr val="black"/>
                                  </a:solidFill>
                                  <a:latin typeface="Cambria Math" charset="0"/>
                                </a:rPr>
                                <m:t>𝑑𝑡</m:t>
                              </m:r>
                            </m:den>
                          </m:f>
                        </m:e>
                      </m:d>
                      <m:r>
                        <a:rPr kumimoji="0" lang="es-ES" sz="3200" b="0" i="1" u="none" strike="noStrike" kern="1200" cap="none" spc="0" normalizeH="0" baseline="0" noProof="0" smtClean="0">
                          <a:ln>
                            <a:noFill/>
                          </a:ln>
                          <a:solidFill>
                            <a:prstClr val="black"/>
                          </a:solidFill>
                          <a:effectLst/>
                          <a:uLnTx/>
                          <a:uFillTx/>
                          <a:latin typeface="Cambria Math" charset="0"/>
                          <a:ea typeface="+mn-ea"/>
                          <a:cs typeface="+mn-cs"/>
                        </a:rPr>
                        <m:t>=</m:t>
                      </m:r>
                      <m:nary>
                        <m:naryPr>
                          <m:chr m:val="∮"/>
                          <m:limLoc m:val="undOvr"/>
                          <m:subHide m:val="on"/>
                          <m:supHide m:val="on"/>
                          <m:ctrlPr>
                            <a:rPr kumimoji="0" lang="es-E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sup/>
                        <m:e>
                          <m:d>
                            <m:dPr>
                              <m:begChr m:val="⟨"/>
                              <m:endChr m:val="⟩"/>
                              <m:ctrlPr>
                                <a:rPr lang="es-ES" sz="3200" i="1">
                                  <a:solidFill>
                                    <a:prstClr val="black"/>
                                  </a:solidFill>
                                  <a:latin typeface="Cambria Math" panose="02040503050406030204" pitchFamily="18" charset="0"/>
                                </a:rPr>
                              </m:ctrlPr>
                            </m:dPr>
                            <m:e>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𝑆</m:t>
                                  </m:r>
                                </m:e>
                              </m:acc>
                            </m:e>
                          </m:d>
                          <m:r>
                            <a:rPr lang="es-ES" sz="3200" b="0" i="1" smtClean="0">
                              <a:solidFill>
                                <a:prstClr val="black"/>
                              </a:solidFill>
                              <a:latin typeface="Cambria Math" panose="02040503050406030204" pitchFamily="18" charset="0"/>
                            </a:rPr>
                            <m:t>·</m:t>
                          </m:r>
                          <m:r>
                            <a:rPr lang="es-ES" sz="3200" i="1">
                              <a:solidFill>
                                <a:prstClr val="black"/>
                              </a:solidFill>
                              <a:latin typeface="Cambria Math" charset="0"/>
                            </a:rPr>
                            <m:t>𝑑</m:t>
                          </m:r>
                          <m:acc>
                            <m:accPr>
                              <m:chr m:val="⃗"/>
                              <m:ctrlPr>
                                <a:rPr lang="es-ES" sz="3200" i="1">
                                  <a:solidFill>
                                    <a:prstClr val="black"/>
                                  </a:solidFill>
                                  <a:latin typeface="Cambria Math" panose="02040503050406030204" pitchFamily="18" charset="0"/>
                                </a:rPr>
                              </m:ctrlPr>
                            </m:accPr>
                            <m:e>
                              <m:r>
                                <a:rPr lang="es-ES" sz="3200" i="1">
                                  <a:solidFill>
                                    <a:prstClr val="black"/>
                                  </a:solidFill>
                                  <a:latin typeface="Cambria Math" charset="0"/>
                                </a:rPr>
                                <m:t>𝑎</m:t>
                              </m:r>
                            </m:e>
                          </m:acc>
                        </m:e>
                      </m:nary>
                    </m:oMath>
                  </m:oMathPara>
                </a14:m>
                <a:endParaRPr lang="es-CL"/>
              </a:p>
            </p:txBody>
          </p:sp>
        </mc:Choice>
        <mc:Fallback xmlns="">
          <p:sp>
            <p:nvSpPr>
              <p:cNvPr id="4" name="CuadroTexto 3">
                <a:extLst>
                  <a:ext uri="{FF2B5EF4-FFF2-40B4-BE49-F238E27FC236}">
                    <a16:creationId xmlns:a16="http://schemas.microsoft.com/office/drawing/2014/main" id="{764C3A37-7805-D7C0-C00C-43898DF563A9}"/>
                  </a:ext>
                </a:extLst>
              </p:cNvPr>
              <p:cNvSpPr txBox="1">
                <a:spLocks noRot="1" noChangeAspect="1" noMove="1" noResize="1" noEditPoints="1" noAdjustHandles="1" noChangeArrowheads="1" noChangeShapeType="1" noTextEdit="1"/>
              </p:cNvSpPr>
              <p:nvPr/>
            </p:nvSpPr>
            <p:spPr>
              <a:xfrm>
                <a:off x="226046" y="4560145"/>
                <a:ext cx="3559288" cy="138390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72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Intensidad en Ondas Esféricas </a:t>
            </a:r>
          </a:p>
        </p:txBody>
      </p:sp>
      <p:sp>
        <p:nvSpPr>
          <p:cNvPr id="16" name="CuadroTexto 15"/>
          <p:cNvSpPr txBox="1"/>
          <p:nvPr/>
        </p:nvSpPr>
        <p:spPr>
          <a:xfrm>
            <a:off x="590712" y="1588204"/>
            <a:ext cx="1757725" cy="523220"/>
          </a:xfrm>
          <a:prstGeom prst="rect">
            <a:avLst/>
          </a:prstGeom>
          <a:noFill/>
        </p:spPr>
        <p:txBody>
          <a:bodyPr wrap="none" rtlCol="0">
            <a:spAutoFit/>
          </a:bodyPr>
          <a:lstStyle/>
          <a:p>
            <a:r>
              <a:rPr lang="es-ES_tradnl" sz="2800" b="1"/>
              <a:t>Intensidad</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48" y="2707689"/>
            <a:ext cx="2464852" cy="2382963"/>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818" y="1860744"/>
            <a:ext cx="5014899" cy="2818373"/>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64771AD-5615-BBE5-D22F-15C5D1E93C6E}"/>
                  </a:ext>
                </a:extLst>
              </p:cNvPr>
              <p:cNvSpPr txBox="1"/>
              <p:nvPr/>
            </p:nvSpPr>
            <p:spPr>
              <a:xfrm>
                <a:off x="6096000" y="5530022"/>
                <a:ext cx="1478610" cy="103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3600" b="0" i="1" smtClean="0">
                              <a:latin typeface="Cambria Math" panose="02040503050406030204" pitchFamily="18" charset="0"/>
                            </a:rPr>
                          </m:ctrlPr>
                        </m:sSubPr>
                        <m:e>
                          <m:r>
                            <a:rPr lang="es-CL" sz="3600" b="0" i="1" smtClean="0">
                              <a:latin typeface="Cambria Math" panose="02040503050406030204" pitchFamily="18" charset="0"/>
                            </a:rPr>
                            <m:t>𝐼</m:t>
                          </m:r>
                        </m:e>
                        <m:sub>
                          <m:r>
                            <a:rPr lang="es-CL" sz="3600" b="0" i="1" smtClean="0">
                              <a:latin typeface="Cambria Math" panose="02040503050406030204" pitchFamily="18" charset="0"/>
                            </a:rPr>
                            <m:t>𝑠</m:t>
                          </m:r>
                        </m:sub>
                      </m:sSub>
                      <m:r>
                        <a:rPr lang="es-CL" sz="3600" b="0" i="1" smtClean="0">
                          <a:latin typeface="Cambria Math" panose="02040503050406030204" pitchFamily="18" charset="0"/>
                          <a:ea typeface="Cambria Math" panose="02040503050406030204" pitchFamily="18" charset="0"/>
                        </a:rPr>
                        <m:t>∝</m:t>
                      </m:r>
                      <m:f>
                        <m:fPr>
                          <m:ctrlPr>
                            <a:rPr lang="es-CL" sz="3600" b="0" i="1" smtClean="0">
                              <a:latin typeface="Cambria Math" panose="02040503050406030204" pitchFamily="18" charset="0"/>
                              <a:ea typeface="Cambria Math" panose="02040503050406030204" pitchFamily="18" charset="0"/>
                            </a:rPr>
                          </m:ctrlPr>
                        </m:fPr>
                        <m:num>
                          <m:r>
                            <a:rPr lang="es-CL" sz="3600" b="0" i="1" smtClean="0">
                              <a:latin typeface="Cambria Math" panose="02040503050406030204" pitchFamily="18" charset="0"/>
                              <a:ea typeface="Cambria Math" panose="02040503050406030204" pitchFamily="18" charset="0"/>
                            </a:rPr>
                            <m:t>1</m:t>
                          </m:r>
                        </m:num>
                        <m:den>
                          <m:sSup>
                            <m:sSupPr>
                              <m:ctrlPr>
                                <a:rPr lang="es-CL" sz="3600" b="0" i="1" smtClean="0">
                                  <a:latin typeface="Cambria Math" panose="02040503050406030204" pitchFamily="18" charset="0"/>
                                  <a:ea typeface="Cambria Math" panose="02040503050406030204" pitchFamily="18" charset="0"/>
                                </a:rPr>
                              </m:ctrlPr>
                            </m:sSupPr>
                            <m:e>
                              <m:r>
                                <a:rPr lang="es-CL" sz="3600" b="0" i="1" smtClean="0">
                                  <a:latin typeface="Cambria Math" panose="02040503050406030204" pitchFamily="18" charset="0"/>
                                  <a:ea typeface="Cambria Math" panose="02040503050406030204" pitchFamily="18" charset="0"/>
                                </a:rPr>
                                <m:t>𝑟</m:t>
                              </m:r>
                            </m:e>
                            <m:sup>
                              <m:r>
                                <a:rPr lang="es-CL" sz="3600" b="0" i="1" smtClean="0">
                                  <a:latin typeface="Cambria Math" panose="02040503050406030204" pitchFamily="18" charset="0"/>
                                  <a:ea typeface="Cambria Math" panose="02040503050406030204" pitchFamily="18" charset="0"/>
                                </a:rPr>
                                <m:t>2</m:t>
                              </m:r>
                            </m:sup>
                          </m:sSup>
                        </m:den>
                      </m:f>
                    </m:oMath>
                  </m:oMathPara>
                </a14:m>
                <a:endParaRPr lang="es-CL" sz="3600"/>
              </a:p>
            </p:txBody>
          </p:sp>
        </mc:Choice>
        <mc:Fallback xmlns="">
          <p:sp>
            <p:nvSpPr>
              <p:cNvPr id="3" name="CuadroTexto 2">
                <a:extLst>
                  <a:ext uri="{FF2B5EF4-FFF2-40B4-BE49-F238E27FC236}">
                    <a16:creationId xmlns:a16="http://schemas.microsoft.com/office/drawing/2014/main" id="{E64771AD-5615-BBE5-D22F-15C5D1E93C6E}"/>
                  </a:ext>
                </a:extLst>
              </p:cNvPr>
              <p:cNvSpPr txBox="1">
                <a:spLocks noRot="1" noChangeAspect="1" noMove="1" noResize="1" noEditPoints="1" noAdjustHandles="1" noChangeArrowheads="1" noChangeShapeType="1" noTextEdit="1"/>
              </p:cNvSpPr>
              <p:nvPr/>
            </p:nvSpPr>
            <p:spPr>
              <a:xfrm>
                <a:off x="6096000" y="5530022"/>
                <a:ext cx="1478610" cy="1037143"/>
              </a:xfrm>
              <a:prstGeom prst="rect">
                <a:avLst/>
              </a:prstGeom>
              <a:blipFill>
                <a:blip r:embed="rId4"/>
                <a:stretch>
                  <a:fillRect/>
                </a:stretch>
              </a:blipFill>
            </p:spPr>
            <p:txBody>
              <a:bodyPr/>
              <a:lstStyle/>
              <a:p>
                <a:r>
                  <a:rPr lang="en-US">
                    <a:noFill/>
                  </a:rPr>
                  <a:t> </a:t>
                </a:r>
              </a:p>
            </p:txBody>
          </p:sp>
        </mc:Fallback>
      </mc:AlternateContent>
      <p:grpSp>
        <p:nvGrpSpPr>
          <p:cNvPr id="13" name="Grupo 12">
            <a:extLst>
              <a:ext uri="{FF2B5EF4-FFF2-40B4-BE49-F238E27FC236}">
                <a16:creationId xmlns:a16="http://schemas.microsoft.com/office/drawing/2014/main" id="{23485572-E354-BC0E-EC03-C1FBA48EA2F4}"/>
              </a:ext>
            </a:extLst>
          </p:cNvPr>
          <p:cNvGrpSpPr/>
          <p:nvPr/>
        </p:nvGrpSpPr>
        <p:grpSpPr>
          <a:xfrm>
            <a:off x="3389730" y="1665877"/>
            <a:ext cx="2950358" cy="2843273"/>
            <a:chOff x="3227217" y="1629605"/>
            <a:chExt cx="2950358" cy="2843273"/>
          </a:xfrm>
        </p:grpSpPr>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78772F33-1FFB-A7AC-22ED-8A3CA1BAD0FE}"/>
                    </a:ext>
                  </a:extLst>
                </p:cNvPr>
                <p:cNvSpPr txBox="1"/>
                <p:nvPr/>
              </p:nvSpPr>
              <p:spPr>
                <a:xfrm>
                  <a:off x="3227217" y="1629605"/>
                  <a:ext cx="2934714" cy="10494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200" b="0" i="1" smtClean="0">
                                <a:latin typeface="Cambria Math" panose="02040503050406030204" pitchFamily="18" charset="0"/>
                              </a:rPr>
                            </m:ctrlPr>
                          </m:sSupPr>
                          <m:e>
                            <m:acc>
                              <m:accPr>
                                <m:chr m:val="⃗"/>
                                <m:ctrlPr>
                                  <a:rPr lang="es-ES" sz="3200" b="0" i="1" smtClean="0">
                                    <a:latin typeface="Cambria Math" panose="02040503050406030204" pitchFamily="18" charset="0"/>
                                  </a:rPr>
                                </m:ctrlPr>
                              </m:accPr>
                              <m:e>
                                <m:r>
                                  <a:rPr lang="es-ES" sz="3200" b="0" i="0" smtClean="0">
                                    <a:latin typeface="Cambria Math" charset="0"/>
                                  </a:rPr>
                                  <m:t>𝛻</m:t>
                                </m:r>
                              </m:e>
                            </m:acc>
                          </m:e>
                          <m:sup>
                            <m:r>
                              <a:rPr lang="es-ES" sz="3200" b="0" i="1" smtClean="0">
                                <a:latin typeface="Cambria Math" charset="0"/>
                              </a:rPr>
                              <m:t>2</m:t>
                            </m:r>
                          </m:sup>
                        </m:sSup>
                        <m:acc>
                          <m:accPr>
                            <m:chr m:val="⃗"/>
                            <m:ctrlPr>
                              <a:rPr lang="es-ES" sz="3200" b="0" i="1" smtClean="0">
                                <a:latin typeface="Cambria Math" panose="02040503050406030204" pitchFamily="18" charset="0"/>
                              </a:rPr>
                            </m:ctrlPr>
                          </m:accPr>
                          <m:e>
                            <m:r>
                              <a:rPr lang="es-ES" sz="3200" b="0" i="1" smtClean="0">
                                <a:latin typeface="Cambria Math" charset="0"/>
                              </a:rPr>
                              <m:t>𝐸</m:t>
                            </m:r>
                          </m:e>
                        </m:acc>
                        <m:r>
                          <a:rPr lang="es-ES" sz="3200" b="0" i="1" smtClean="0">
                            <a:latin typeface="Cambria Math" charset="0"/>
                          </a:rPr>
                          <m:t>=</m:t>
                        </m:r>
                        <m:sSub>
                          <m:sSubPr>
                            <m:ctrlPr>
                              <a:rPr lang="es-ES" sz="3200" b="0" i="1" smtClean="0">
                                <a:latin typeface="Cambria Math" panose="02040503050406030204" pitchFamily="18" charset="0"/>
                              </a:rPr>
                            </m:ctrlPr>
                          </m:sSubPr>
                          <m:e>
                            <m:r>
                              <a:rPr lang="es-ES" sz="3200" b="0" i="1" smtClean="0">
                                <a:latin typeface="Cambria Math" charset="0"/>
                              </a:rPr>
                              <m:t>𝜇</m:t>
                            </m:r>
                          </m:e>
                          <m:sub>
                            <m:r>
                              <a:rPr lang="es-ES" sz="3200" b="0" i="1" smtClean="0">
                                <a:latin typeface="Cambria Math" charset="0"/>
                              </a:rPr>
                              <m:t>0</m:t>
                            </m:r>
                          </m:sub>
                        </m:sSub>
                        <m:sSub>
                          <m:sSubPr>
                            <m:ctrlPr>
                              <a:rPr lang="es-ES" sz="3200" b="0" i="1" smtClean="0">
                                <a:latin typeface="Cambria Math" panose="02040503050406030204" pitchFamily="18" charset="0"/>
                              </a:rPr>
                            </m:ctrlPr>
                          </m:sSubPr>
                          <m:e>
                            <m:r>
                              <a:rPr lang="es-ES" sz="3200" b="0" i="1" smtClean="0">
                                <a:latin typeface="Cambria Math" charset="0"/>
                              </a:rPr>
                              <m:t>𝜖</m:t>
                            </m:r>
                          </m:e>
                          <m:sub>
                            <m:r>
                              <a:rPr lang="es-ES" sz="3200" b="0" i="1" smtClean="0">
                                <a:latin typeface="Cambria Math" charset="0"/>
                              </a:rPr>
                              <m:t>0</m:t>
                            </m:r>
                          </m:sub>
                        </m:sSub>
                        <m:f>
                          <m:fPr>
                            <m:ctrlPr>
                              <a:rPr lang="es-ES" sz="3200" b="0" i="1" smtClean="0">
                                <a:latin typeface="Cambria Math" panose="02040503050406030204" pitchFamily="18" charset="0"/>
                              </a:rPr>
                            </m:ctrlPr>
                          </m:fPr>
                          <m:num>
                            <m:sSup>
                              <m:sSupPr>
                                <m:ctrlPr>
                                  <a:rPr lang="es-ES" sz="3200" b="0" i="1" smtClean="0">
                                    <a:latin typeface="Cambria Math" panose="02040503050406030204" pitchFamily="18" charset="0"/>
                                  </a:rPr>
                                </m:ctrlPr>
                              </m:sSupPr>
                              <m:e>
                                <m:r>
                                  <a:rPr lang="es-ES" sz="3200" b="0" i="1" smtClean="0">
                                    <a:latin typeface="Cambria Math" charset="0"/>
                                  </a:rPr>
                                  <m:t>𝜕</m:t>
                                </m:r>
                              </m:e>
                              <m:sup>
                                <m:r>
                                  <a:rPr lang="es-ES" sz="3200" b="0" i="1" smtClean="0">
                                    <a:latin typeface="Cambria Math" charset="0"/>
                                  </a:rPr>
                                  <m:t>2</m:t>
                                </m:r>
                              </m:sup>
                            </m:sSup>
                            <m:acc>
                              <m:accPr>
                                <m:chr m:val="⃗"/>
                                <m:ctrlPr>
                                  <a:rPr lang="es-ES" sz="3200" b="0" i="1" smtClean="0">
                                    <a:latin typeface="Cambria Math" panose="02040503050406030204" pitchFamily="18" charset="0"/>
                                  </a:rPr>
                                </m:ctrlPr>
                              </m:accPr>
                              <m:e>
                                <m:r>
                                  <a:rPr lang="es-ES" sz="3200" b="0" i="1" smtClean="0">
                                    <a:latin typeface="Cambria Math" charset="0"/>
                                  </a:rPr>
                                  <m:t>𝐸</m:t>
                                </m:r>
                              </m:e>
                            </m:acc>
                          </m:num>
                          <m:den>
                            <m:r>
                              <a:rPr lang="es-ES" sz="3200" b="0" i="1" smtClean="0">
                                <a:latin typeface="Cambria Math" charset="0"/>
                              </a:rPr>
                              <m:t>𝜕</m:t>
                            </m:r>
                            <m:sSup>
                              <m:sSupPr>
                                <m:ctrlPr>
                                  <a:rPr lang="es-ES" sz="3200" b="0" i="1" smtClean="0">
                                    <a:latin typeface="Cambria Math" panose="02040503050406030204" pitchFamily="18" charset="0"/>
                                  </a:rPr>
                                </m:ctrlPr>
                              </m:sSupPr>
                              <m:e>
                                <m:r>
                                  <a:rPr lang="es-ES" sz="3200" b="0" i="1" smtClean="0">
                                    <a:latin typeface="Cambria Math" charset="0"/>
                                  </a:rPr>
                                  <m:t>𝑡</m:t>
                                </m:r>
                              </m:e>
                              <m:sup>
                                <m:r>
                                  <a:rPr lang="es-ES" sz="3200" b="0" i="1" smtClean="0">
                                    <a:latin typeface="Cambria Math" charset="0"/>
                                  </a:rPr>
                                  <m:t>2</m:t>
                                </m:r>
                              </m:sup>
                            </m:sSup>
                          </m:den>
                        </m:f>
                      </m:oMath>
                    </m:oMathPara>
                  </a14:m>
                  <a:endParaRPr lang="es-ES_tradnl" sz="3200"/>
                </a:p>
              </p:txBody>
            </p:sp>
          </mc:Choice>
          <mc:Fallback xmlns="">
            <p:sp>
              <p:nvSpPr>
                <p:cNvPr id="6" name="CuadroTexto 5">
                  <a:extLst>
                    <a:ext uri="{FF2B5EF4-FFF2-40B4-BE49-F238E27FC236}">
                      <a16:creationId xmlns:a16="http://schemas.microsoft.com/office/drawing/2014/main" id="{78772F33-1FFB-A7AC-22ED-8A3CA1BAD0FE}"/>
                    </a:ext>
                  </a:extLst>
                </p:cNvPr>
                <p:cNvSpPr txBox="1">
                  <a:spLocks noRot="1" noChangeAspect="1" noMove="1" noResize="1" noEditPoints="1" noAdjustHandles="1" noChangeArrowheads="1" noChangeShapeType="1" noTextEdit="1"/>
                </p:cNvSpPr>
                <p:nvPr/>
              </p:nvSpPr>
              <p:spPr>
                <a:xfrm>
                  <a:off x="3227217" y="1629605"/>
                  <a:ext cx="2934714" cy="10494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BDAD8F7-AEBF-31CD-E906-386E568FB217}"/>
                    </a:ext>
                  </a:extLst>
                </p:cNvPr>
                <p:cNvSpPr txBox="1"/>
                <p:nvPr/>
              </p:nvSpPr>
              <p:spPr>
                <a:xfrm>
                  <a:off x="3227217" y="3423424"/>
                  <a:ext cx="2950358" cy="10494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200" b="0" i="1" smtClean="0">
                                <a:latin typeface="Cambria Math" panose="02040503050406030204" pitchFamily="18" charset="0"/>
                              </a:rPr>
                            </m:ctrlPr>
                          </m:sSupPr>
                          <m:e>
                            <m:acc>
                              <m:accPr>
                                <m:chr m:val="⃗"/>
                                <m:ctrlPr>
                                  <a:rPr lang="es-ES" sz="3200" b="0" i="1" smtClean="0">
                                    <a:latin typeface="Cambria Math" panose="02040503050406030204" pitchFamily="18" charset="0"/>
                                  </a:rPr>
                                </m:ctrlPr>
                              </m:accPr>
                              <m:e>
                                <m:r>
                                  <a:rPr lang="es-ES" sz="3200" b="0" i="0" smtClean="0">
                                    <a:latin typeface="Cambria Math" charset="0"/>
                                  </a:rPr>
                                  <m:t>𝛻</m:t>
                                </m:r>
                              </m:e>
                            </m:acc>
                          </m:e>
                          <m:sup>
                            <m:r>
                              <a:rPr lang="es-ES" sz="3200" b="0" i="1" smtClean="0">
                                <a:latin typeface="Cambria Math" charset="0"/>
                              </a:rPr>
                              <m:t>2</m:t>
                            </m:r>
                          </m:sup>
                        </m:sSup>
                        <m:acc>
                          <m:accPr>
                            <m:chr m:val="⃗"/>
                            <m:ctrlPr>
                              <a:rPr lang="es-ES" sz="3200" b="0" i="1" smtClean="0">
                                <a:latin typeface="Cambria Math" panose="02040503050406030204" pitchFamily="18" charset="0"/>
                              </a:rPr>
                            </m:ctrlPr>
                          </m:accPr>
                          <m:e>
                            <m:r>
                              <a:rPr lang="es-ES" sz="3200" b="0" i="1" smtClean="0">
                                <a:latin typeface="Cambria Math" charset="0"/>
                              </a:rPr>
                              <m:t>𝐵</m:t>
                            </m:r>
                          </m:e>
                        </m:acc>
                        <m:r>
                          <a:rPr lang="es-ES" sz="3200" b="0" i="1" smtClean="0">
                            <a:latin typeface="Cambria Math" charset="0"/>
                          </a:rPr>
                          <m:t>=</m:t>
                        </m:r>
                        <m:sSub>
                          <m:sSubPr>
                            <m:ctrlPr>
                              <a:rPr lang="es-ES" sz="3200" b="0" i="1" smtClean="0">
                                <a:latin typeface="Cambria Math" panose="02040503050406030204" pitchFamily="18" charset="0"/>
                              </a:rPr>
                            </m:ctrlPr>
                          </m:sSubPr>
                          <m:e>
                            <m:r>
                              <a:rPr lang="es-ES" sz="3200" b="0" i="1" smtClean="0">
                                <a:latin typeface="Cambria Math" charset="0"/>
                              </a:rPr>
                              <m:t>𝜇</m:t>
                            </m:r>
                          </m:e>
                          <m:sub>
                            <m:r>
                              <a:rPr lang="es-ES" sz="3200" b="0" i="1" smtClean="0">
                                <a:latin typeface="Cambria Math" charset="0"/>
                              </a:rPr>
                              <m:t>0</m:t>
                            </m:r>
                          </m:sub>
                        </m:sSub>
                        <m:sSub>
                          <m:sSubPr>
                            <m:ctrlPr>
                              <a:rPr lang="es-ES" sz="3200" b="0" i="1" smtClean="0">
                                <a:latin typeface="Cambria Math" panose="02040503050406030204" pitchFamily="18" charset="0"/>
                              </a:rPr>
                            </m:ctrlPr>
                          </m:sSubPr>
                          <m:e>
                            <m:r>
                              <a:rPr lang="es-ES" sz="3200" b="0" i="1" smtClean="0">
                                <a:latin typeface="Cambria Math" charset="0"/>
                              </a:rPr>
                              <m:t>𝜖</m:t>
                            </m:r>
                          </m:e>
                          <m:sub>
                            <m:r>
                              <a:rPr lang="es-ES" sz="3200" b="0" i="1" smtClean="0">
                                <a:latin typeface="Cambria Math" charset="0"/>
                              </a:rPr>
                              <m:t>0</m:t>
                            </m:r>
                          </m:sub>
                        </m:sSub>
                        <m:f>
                          <m:fPr>
                            <m:ctrlPr>
                              <a:rPr lang="es-ES" sz="3200" b="0" i="1" smtClean="0">
                                <a:latin typeface="Cambria Math" panose="02040503050406030204" pitchFamily="18" charset="0"/>
                              </a:rPr>
                            </m:ctrlPr>
                          </m:fPr>
                          <m:num>
                            <m:sSup>
                              <m:sSupPr>
                                <m:ctrlPr>
                                  <a:rPr lang="es-ES" sz="3200" b="0" i="1" smtClean="0">
                                    <a:latin typeface="Cambria Math" panose="02040503050406030204" pitchFamily="18" charset="0"/>
                                  </a:rPr>
                                </m:ctrlPr>
                              </m:sSupPr>
                              <m:e>
                                <m:r>
                                  <a:rPr lang="es-ES" sz="3200" b="0" i="1" smtClean="0">
                                    <a:latin typeface="Cambria Math" charset="0"/>
                                  </a:rPr>
                                  <m:t>𝜕</m:t>
                                </m:r>
                              </m:e>
                              <m:sup>
                                <m:r>
                                  <a:rPr lang="es-ES" sz="3200" b="0" i="1" smtClean="0">
                                    <a:latin typeface="Cambria Math" charset="0"/>
                                  </a:rPr>
                                  <m:t>2</m:t>
                                </m:r>
                              </m:sup>
                            </m:sSup>
                            <m:acc>
                              <m:accPr>
                                <m:chr m:val="⃗"/>
                                <m:ctrlPr>
                                  <a:rPr lang="es-ES" sz="3200" b="0" i="1" smtClean="0">
                                    <a:latin typeface="Cambria Math" panose="02040503050406030204" pitchFamily="18" charset="0"/>
                                  </a:rPr>
                                </m:ctrlPr>
                              </m:accPr>
                              <m:e>
                                <m:r>
                                  <a:rPr lang="es-ES" sz="3200" b="0" i="1" smtClean="0">
                                    <a:latin typeface="Cambria Math" charset="0"/>
                                  </a:rPr>
                                  <m:t>𝐵</m:t>
                                </m:r>
                              </m:e>
                            </m:acc>
                          </m:num>
                          <m:den>
                            <m:r>
                              <a:rPr lang="es-ES" sz="3200" b="0" i="1" smtClean="0">
                                <a:latin typeface="Cambria Math" charset="0"/>
                              </a:rPr>
                              <m:t>𝜕</m:t>
                            </m:r>
                            <m:sSup>
                              <m:sSupPr>
                                <m:ctrlPr>
                                  <a:rPr lang="es-ES" sz="3200" b="0" i="1" smtClean="0">
                                    <a:latin typeface="Cambria Math" panose="02040503050406030204" pitchFamily="18" charset="0"/>
                                  </a:rPr>
                                </m:ctrlPr>
                              </m:sSupPr>
                              <m:e>
                                <m:r>
                                  <a:rPr lang="es-ES" sz="3200" b="0" i="1" smtClean="0">
                                    <a:latin typeface="Cambria Math" charset="0"/>
                                  </a:rPr>
                                  <m:t>𝑡</m:t>
                                </m:r>
                              </m:e>
                              <m:sup>
                                <m:r>
                                  <a:rPr lang="es-ES" sz="3200" b="0" i="1" smtClean="0">
                                    <a:latin typeface="Cambria Math" charset="0"/>
                                  </a:rPr>
                                  <m:t>2</m:t>
                                </m:r>
                              </m:sup>
                            </m:sSup>
                          </m:den>
                        </m:f>
                      </m:oMath>
                    </m:oMathPara>
                  </a14:m>
                  <a:endParaRPr lang="es-ES_tradnl" sz="3200"/>
                </a:p>
              </p:txBody>
            </p:sp>
          </mc:Choice>
          <mc:Fallback xmlns="">
            <p:sp>
              <p:nvSpPr>
                <p:cNvPr id="7" name="CuadroTexto 6">
                  <a:extLst>
                    <a:ext uri="{FF2B5EF4-FFF2-40B4-BE49-F238E27FC236}">
                      <a16:creationId xmlns:a16="http://schemas.microsoft.com/office/drawing/2014/main" id="{CBDAD8F7-AEBF-31CD-E906-386E568FB217}"/>
                    </a:ext>
                  </a:extLst>
                </p:cNvPr>
                <p:cNvSpPr txBox="1">
                  <a:spLocks noRot="1" noChangeAspect="1" noMove="1" noResize="1" noEditPoints="1" noAdjustHandles="1" noChangeArrowheads="1" noChangeShapeType="1" noTextEdit="1"/>
                </p:cNvSpPr>
                <p:nvPr/>
              </p:nvSpPr>
              <p:spPr>
                <a:xfrm>
                  <a:off x="3227217" y="3423424"/>
                  <a:ext cx="2950358" cy="1049454"/>
                </a:xfrm>
                <a:prstGeom prst="rect">
                  <a:avLst/>
                </a:prstGeom>
                <a:blipFill>
                  <a:blip r:embed="rId6"/>
                  <a:stretch>
                    <a:fillRect/>
                  </a:stretch>
                </a:blipFill>
              </p:spPr>
              <p:txBody>
                <a:bodyPr/>
                <a:lstStyle/>
                <a:p>
                  <a:r>
                    <a:rPr lang="en-US">
                      <a:noFill/>
                    </a:rPr>
                    <a:t> </a:t>
                  </a:r>
                </a:p>
              </p:txBody>
            </p:sp>
          </mc:Fallback>
        </mc:AlternateContent>
      </p:grpSp>
      <p:grpSp>
        <p:nvGrpSpPr>
          <p:cNvPr id="12" name="Grupo 11">
            <a:extLst>
              <a:ext uri="{FF2B5EF4-FFF2-40B4-BE49-F238E27FC236}">
                <a16:creationId xmlns:a16="http://schemas.microsoft.com/office/drawing/2014/main" id="{12241D24-6EEE-B2AF-6B85-1C1202B658F9}"/>
              </a:ext>
            </a:extLst>
          </p:cNvPr>
          <p:cNvGrpSpPr/>
          <p:nvPr/>
        </p:nvGrpSpPr>
        <p:grpSpPr>
          <a:xfrm>
            <a:off x="1189925" y="5641975"/>
            <a:ext cx="3779802" cy="925190"/>
            <a:chOff x="2316198" y="5443290"/>
            <a:chExt cx="3779802" cy="925190"/>
          </a:xfrm>
        </p:grpSpPr>
        <p:sp>
          <p:nvSpPr>
            <p:cNvPr id="8" name="CuadroTexto 7">
              <a:extLst>
                <a:ext uri="{FF2B5EF4-FFF2-40B4-BE49-F238E27FC236}">
                  <a16:creationId xmlns:a16="http://schemas.microsoft.com/office/drawing/2014/main" id="{E79B1C04-2472-F060-CB06-D6DEE2BB31A1}"/>
                </a:ext>
              </a:extLst>
            </p:cNvPr>
            <p:cNvSpPr txBox="1"/>
            <p:nvPr/>
          </p:nvSpPr>
          <p:spPr>
            <a:xfrm>
              <a:off x="3392888" y="5692214"/>
              <a:ext cx="2703112" cy="523220"/>
            </a:xfrm>
            <a:prstGeom prst="rect">
              <a:avLst/>
            </a:prstGeom>
            <a:noFill/>
          </p:spPr>
          <p:txBody>
            <a:bodyPr wrap="none" rtlCol="0">
              <a:spAutoFit/>
            </a:bodyPr>
            <a:lstStyle/>
            <a:p>
              <a:r>
                <a:rPr lang="es-ES_tradnl" sz="2800">
                  <a:solidFill>
                    <a:srgbClr val="FF0000"/>
                  </a:solidFill>
                </a:rPr>
                <a:t>Forma de la OEM</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8FF6A758-C35C-A24B-EFD8-5008DB673D92}"/>
                    </a:ext>
                  </a:extLst>
                </p:cNvPr>
                <p:cNvSpPr txBox="1"/>
                <p:nvPr/>
              </p:nvSpPr>
              <p:spPr>
                <a:xfrm>
                  <a:off x="2316198" y="5443290"/>
                  <a:ext cx="1234000" cy="9251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es-E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s-E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s-ES" sz="4800" b="0" i="0" u="none" strike="noStrike" kern="1200" cap="none" spc="0" normalizeH="0" baseline="0" noProof="0" smtClean="0">
                                    <a:ln>
                                      <a:noFill/>
                                    </a:ln>
                                    <a:solidFill>
                                      <a:prstClr val="black"/>
                                    </a:solidFill>
                                    <a:effectLst/>
                                    <a:uLnTx/>
                                    <a:uFillTx/>
                                    <a:latin typeface="Cambria Math" charset="0"/>
                                    <a:ea typeface="+mn-ea"/>
                                    <a:cs typeface="+mn-cs"/>
                                  </a:rPr>
                                  <m:t>𝛻</m:t>
                                </m:r>
                              </m:e>
                            </m:acc>
                          </m:e>
                          <m:sup>
                            <m:r>
                              <a:rPr kumimoji="0" lang="es-ES" sz="4800" b="0" i="1" u="none" strike="noStrike" kern="1200" cap="none" spc="0" normalizeH="0" baseline="0" noProof="0" smtClean="0">
                                <a:ln>
                                  <a:noFill/>
                                </a:ln>
                                <a:solidFill>
                                  <a:prstClr val="black"/>
                                </a:solidFill>
                                <a:effectLst/>
                                <a:uLnTx/>
                                <a:uFillTx/>
                                <a:latin typeface="Cambria Math" charset="0"/>
                                <a:ea typeface="+mn-ea"/>
                                <a:cs typeface="+mn-cs"/>
                              </a:rPr>
                              <m:t>2</m:t>
                            </m:r>
                          </m:sup>
                        </m:sSup>
                      </m:oMath>
                    </m:oMathPara>
                  </a14:m>
                  <a:endParaRPr lang="es-CL" sz="2800"/>
                </a:p>
              </p:txBody>
            </p:sp>
          </mc:Choice>
          <mc:Fallback xmlns="">
            <p:sp>
              <p:nvSpPr>
                <p:cNvPr id="10" name="CuadroTexto 9">
                  <a:extLst>
                    <a:ext uri="{FF2B5EF4-FFF2-40B4-BE49-F238E27FC236}">
                      <a16:creationId xmlns:a16="http://schemas.microsoft.com/office/drawing/2014/main" id="{8FF6A758-C35C-A24B-EFD8-5008DB673D92}"/>
                    </a:ext>
                  </a:extLst>
                </p:cNvPr>
                <p:cNvSpPr txBox="1">
                  <a:spLocks noRot="1" noChangeAspect="1" noMove="1" noResize="1" noEditPoints="1" noAdjustHandles="1" noChangeArrowheads="1" noChangeShapeType="1" noTextEdit="1"/>
                </p:cNvSpPr>
                <p:nvPr/>
              </p:nvSpPr>
              <p:spPr>
                <a:xfrm>
                  <a:off x="2316198" y="5443290"/>
                  <a:ext cx="1234000" cy="925190"/>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B3760D73-12E2-7E48-6C41-668840043D8D}"/>
                  </a:ext>
                </a:extLst>
              </p:cNvPr>
              <p:cNvSpPr txBox="1"/>
              <p:nvPr/>
            </p:nvSpPr>
            <p:spPr>
              <a:xfrm>
                <a:off x="9136097" y="5789909"/>
                <a:ext cx="2783958" cy="6242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r>
                        <a:rPr kumimoji="0" lang="es-ES" sz="32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s-CL"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𝑒𝑠𝑓𝑒𝑟𝑎</m:t>
                          </m:r>
                        </m:sub>
                      </m:sSub>
                    </m:oMath>
                  </m:oMathPara>
                </a14:m>
                <a:endParaRPr lang="es-CL"/>
              </a:p>
            </p:txBody>
          </p:sp>
        </mc:Choice>
        <mc:Fallback xmlns="">
          <p:sp>
            <p:nvSpPr>
              <p:cNvPr id="14" name="CuadroTexto 13">
                <a:extLst>
                  <a:ext uri="{FF2B5EF4-FFF2-40B4-BE49-F238E27FC236}">
                    <a16:creationId xmlns:a16="http://schemas.microsoft.com/office/drawing/2014/main" id="{B3760D73-12E2-7E48-6C41-668840043D8D}"/>
                  </a:ext>
                </a:extLst>
              </p:cNvPr>
              <p:cNvSpPr txBox="1">
                <a:spLocks noRot="1" noChangeAspect="1" noMove="1" noResize="1" noEditPoints="1" noAdjustHandles="1" noChangeArrowheads="1" noChangeShapeType="1" noTextEdit="1"/>
              </p:cNvSpPr>
              <p:nvPr/>
            </p:nvSpPr>
            <p:spPr>
              <a:xfrm>
                <a:off x="9136097" y="5789909"/>
                <a:ext cx="2783958" cy="62421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43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Onda </a:t>
            </a:r>
            <a:r>
              <a:rPr lang="es-ES_tradnl" b="1" err="1"/>
              <a:t>Electromagn</a:t>
            </a:r>
            <a:r>
              <a:rPr lang="es-ES" b="1"/>
              <a:t>ética Plana</a:t>
            </a:r>
            <a:endParaRPr lang="es-ES_tradnl" b="1"/>
          </a:p>
        </p:txBody>
      </p:sp>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CC417909-E7EC-FE76-F4C5-A09186B7349C}"/>
                  </a:ext>
                </a:extLst>
              </p:cNvPr>
              <p:cNvSpPr/>
              <p:nvPr/>
            </p:nvSpPr>
            <p:spPr>
              <a:xfrm>
                <a:off x="1403479" y="3714387"/>
                <a:ext cx="2250231" cy="910314"/>
              </a:xfrm>
              <a:prstGeom prst="rect">
                <a:avLst/>
              </a:prstGeom>
              <a:solidFill>
                <a:schemeClr val="accent6"/>
              </a:solidFill>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CL" sz="2800" b="0" i="1" smtClean="0">
                              <a:solidFill>
                                <a:prstClr val="black"/>
                              </a:solidFill>
                              <a:latin typeface="Cambria Math" panose="02040503050406030204" pitchFamily="18" charset="0"/>
                            </a:rPr>
                          </m:ctrlPr>
                        </m:accPr>
                        <m:e>
                          <m:r>
                            <a:rPr lang="es-CL" sz="2800" b="0" i="1" smtClean="0">
                              <a:solidFill>
                                <a:prstClr val="black"/>
                              </a:solidFill>
                              <a:latin typeface="Cambria Math" panose="02040503050406030204" pitchFamily="18" charset="0"/>
                            </a:rPr>
                            <m:t>𝐵</m:t>
                          </m:r>
                        </m:e>
                      </m:acc>
                      <m:r>
                        <a:rPr lang="es-CL" sz="2800" b="0" i="1" smtClean="0">
                          <a:solidFill>
                            <a:prstClr val="black"/>
                          </a:solidFill>
                          <a:latin typeface="Cambria Math" panose="02040503050406030204" pitchFamily="18" charset="0"/>
                        </a:rPr>
                        <m:t>=</m:t>
                      </m:r>
                      <m:f>
                        <m:fPr>
                          <m:ctrlPr>
                            <a:rPr lang="es-CL" sz="2800" b="0" i="1" smtClean="0">
                              <a:solidFill>
                                <a:prstClr val="black"/>
                              </a:solidFill>
                              <a:latin typeface="Cambria Math" panose="02040503050406030204" pitchFamily="18" charset="0"/>
                            </a:rPr>
                          </m:ctrlPr>
                        </m:fPr>
                        <m:num>
                          <m:r>
                            <a:rPr lang="es-CL" sz="2800" b="0" i="1" smtClean="0">
                              <a:solidFill>
                                <a:prstClr val="black"/>
                              </a:solidFill>
                              <a:latin typeface="Cambria Math" panose="02040503050406030204" pitchFamily="18" charset="0"/>
                            </a:rPr>
                            <m:t>𝑘</m:t>
                          </m:r>
                        </m:num>
                        <m:den>
                          <m:r>
                            <a:rPr lang="es-CL" sz="2800" b="0" i="1" smtClean="0">
                              <a:solidFill>
                                <a:prstClr val="black"/>
                              </a:solidFill>
                              <a:latin typeface="Cambria Math" panose="02040503050406030204" pitchFamily="18" charset="0"/>
                            </a:rPr>
                            <m:t>𝜔</m:t>
                          </m:r>
                        </m:den>
                      </m:f>
                      <m:r>
                        <a:rPr lang="es-CL" sz="2800" b="0" i="1" smtClean="0">
                          <a:solidFill>
                            <a:prstClr val="black"/>
                          </a:solidFill>
                          <a:latin typeface="Cambria Math" panose="02040503050406030204" pitchFamily="18" charset="0"/>
                        </a:rPr>
                        <m:t> </m:t>
                      </m:r>
                      <m:acc>
                        <m:accPr>
                          <m:chr m:val="̂"/>
                          <m:ctrlPr>
                            <a:rPr lang="es-CL" sz="2800" b="0" i="1" smtClean="0">
                              <a:solidFill>
                                <a:prstClr val="black"/>
                              </a:solidFill>
                              <a:latin typeface="Cambria Math" panose="02040503050406030204" pitchFamily="18" charset="0"/>
                            </a:rPr>
                          </m:ctrlPr>
                        </m:accPr>
                        <m:e>
                          <m:r>
                            <a:rPr lang="es-CL" sz="2800" b="0" i="1" smtClean="0">
                              <a:solidFill>
                                <a:prstClr val="black"/>
                              </a:solidFill>
                              <a:latin typeface="Cambria Math" panose="02040503050406030204" pitchFamily="18" charset="0"/>
                            </a:rPr>
                            <m:t>𝑘</m:t>
                          </m:r>
                        </m:e>
                      </m:acc>
                      <m:r>
                        <a:rPr lang="es-CL" sz="2800" b="0" i="1" smtClean="0">
                          <a:solidFill>
                            <a:prstClr val="black"/>
                          </a:solidFill>
                          <a:latin typeface="Cambria Math" panose="02040503050406030204" pitchFamily="18" charset="0"/>
                        </a:rPr>
                        <m:t>×</m:t>
                      </m:r>
                      <m:acc>
                        <m:accPr>
                          <m:chr m:val="⃗"/>
                          <m:ctrlPr>
                            <a:rPr lang="es-CL" sz="2800" b="0" i="1" smtClean="0">
                              <a:solidFill>
                                <a:prstClr val="black"/>
                              </a:solidFill>
                              <a:latin typeface="Cambria Math" panose="02040503050406030204" pitchFamily="18" charset="0"/>
                            </a:rPr>
                          </m:ctrlPr>
                        </m:accPr>
                        <m:e>
                          <m:r>
                            <a:rPr lang="es-CL" sz="2800" b="0" i="1" smtClean="0">
                              <a:solidFill>
                                <a:prstClr val="black"/>
                              </a:solidFill>
                              <a:latin typeface="Cambria Math" panose="02040503050406030204" pitchFamily="18" charset="0"/>
                            </a:rPr>
                            <m:t>𝐸</m:t>
                          </m:r>
                        </m:e>
                      </m:acc>
                    </m:oMath>
                  </m:oMathPara>
                </a14:m>
                <a:endParaRPr lang="es-ES_tradnl"/>
              </a:p>
            </p:txBody>
          </p:sp>
        </mc:Choice>
        <mc:Fallback xmlns="">
          <p:sp>
            <p:nvSpPr>
              <p:cNvPr id="15" name="Rectángulo 14">
                <a:extLst>
                  <a:ext uri="{FF2B5EF4-FFF2-40B4-BE49-F238E27FC236}">
                    <a16:creationId xmlns:a16="http://schemas.microsoft.com/office/drawing/2014/main" id="{CC417909-E7EC-FE76-F4C5-A09186B7349C}"/>
                  </a:ext>
                </a:extLst>
              </p:cNvPr>
              <p:cNvSpPr>
                <a:spLocks noRot="1" noChangeAspect="1" noMove="1" noResize="1" noEditPoints="1" noAdjustHandles="1" noChangeArrowheads="1" noChangeShapeType="1" noTextEdit="1"/>
              </p:cNvSpPr>
              <p:nvPr/>
            </p:nvSpPr>
            <p:spPr>
              <a:xfrm>
                <a:off x="1403479" y="3714387"/>
                <a:ext cx="2250231" cy="9103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DA2A2B8-07DF-6976-BC90-9EDA33233355}"/>
                  </a:ext>
                </a:extLst>
              </p:cNvPr>
              <p:cNvSpPr txBox="1"/>
              <p:nvPr/>
            </p:nvSpPr>
            <p:spPr>
              <a:xfrm>
                <a:off x="767408" y="1612551"/>
                <a:ext cx="3522375" cy="520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𝐸</m:t>
                          </m:r>
                        </m:e>
                      </m:acc>
                      <m:d>
                        <m:dPr>
                          <m:ctrlPr>
                            <a:rPr lang="es-CL" sz="2800" b="0" i="1" smtClean="0">
                              <a:latin typeface="Cambria Math" panose="02040503050406030204" pitchFamily="18" charset="0"/>
                            </a:rPr>
                          </m:ctrlPr>
                        </m:dPr>
                        <m:e>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𝑟</m:t>
                              </m:r>
                            </m:e>
                          </m:acc>
                          <m:r>
                            <a:rPr lang="es-CL" sz="2800" b="0" i="1" smtClean="0">
                              <a:latin typeface="Cambria Math" panose="02040503050406030204" pitchFamily="18" charset="0"/>
                            </a:rPr>
                            <m:t>,</m:t>
                          </m:r>
                          <m:r>
                            <a:rPr lang="es-CL" sz="2800" b="0" i="1" smtClean="0">
                              <a:latin typeface="Cambria Math" panose="02040503050406030204" pitchFamily="18" charset="0"/>
                            </a:rPr>
                            <m:t>𝑡</m:t>
                          </m:r>
                        </m:e>
                      </m:d>
                      <m:r>
                        <a:rPr lang="es-CL" sz="2800" b="0" i="1" smtClean="0">
                          <a:latin typeface="Cambria Math" panose="02040503050406030204" pitchFamily="18" charset="0"/>
                        </a:rPr>
                        <m:t>=</m:t>
                      </m:r>
                      <m:sSub>
                        <m:sSubPr>
                          <m:ctrlPr>
                            <a:rPr lang="es-CL" sz="2800" b="0" i="1" smtClean="0">
                              <a:latin typeface="Cambria Math" panose="02040503050406030204" pitchFamily="18" charset="0"/>
                            </a:rPr>
                          </m:ctrlPr>
                        </m:sSubPr>
                        <m:e>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𝐸</m:t>
                              </m:r>
                            </m:e>
                          </m:acc>
                        </m:e>
                        <m:sub>
                          <m:r>
                            <a:rPr lang="es-CL" sz="2800" b="0" i="1" smtClean="0">
                              <a:latin typeface="Cambria Math" panose="02040503050406030204" pitchFamily="18" charset="0"/>
                            </a:rPr>
                            <m:t>0</m:t>
                          </m:r>
                        </m:sub>
                      </m:sSub>
                      <m:r>
                        <a:rPr lang="es-CL" sz="2800" b="0" i="1" smtClean="0">
                          <a:latin typeface="Cambria Math" panose="02040503050406030204" pitchFamily="18" charset="0"/>
                        </a:rPr>
                        <m:t> </m:t>
                      </m:r>
                      <m:sSup>
                        <m:sSupPr>
                          <m:ctrlPr>
                            <a:rPr lang="es-CL" sz="2800" b="0" i="1" smtClean="0">
                              <a:latin typeface="Cambria Math" panose="02040503050406030204" pitchFamily="18" charset="0"/>
                            </a:rPr>
                          </m:ctrlPr>
                        </m:sSupPr>
                        <m:e>
                          <m:r>
                            <a:rPr lang="es-CL" sz="2800" b="0" i="1" smtClean="0">
                              <a:latin typeface="Cambria Math" panose="02040503050406030204" pitchFamily="18" charset="0"/>
                            </a:rPr>
                            <m:t>𝑒</m:t>
                          </m:r>
                        </m:e>
                        <m:sup>
                          <m:r>
                            <a:rPr lang="es-CL" sz="2800" b="0" i="1" smtClean="0">
                              <a:latin typeface="Cambria Math" panose="02040503050406030204" pitchFamily="18" charset="0"/>
                            </a:rPr>
                            <m:t>𝑖</m:t>
                          </m:r>
                          <m:r>
                            <a:rPr lang="es-CL" sz="2800" b="0" i="1" smtClean="0">
                              <a:latin typeface="Cambria Math" panose="02040503050406030204" pitchFamily="18" charset="0"/>
                            </a:rPr>
                            <m:t>(</m:t>
                          </m:r>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𝑘</m:t>
                              </m:r>
                            </m:e>
                          </m:acc>
                          <m:r>
                            <a:rPr lang="es-CL" sz="2800" b="0" i="1" smtClean="0">
                              <a:latin typeface="Cambria Math" panose="02040503050406030204" pitchFamily="18" charset="0"/>
                            </a:rPr>
                            <m:t>⋅</m:t>
                          </m:r>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𝑟</m:t>
                              </m:r>
                            </m:e>
                          </m:acc>
                          <m:r>
                            <a:rPr lang="es-CL" sz="2800" b="0" i="1" smtClean="0">
                              <a:latin typeface="Cambria Math" panose="02040503050406030204" pitchFamily="18" charset="0"/>
                            </a:rPr>
                            <m:t>−</m:t>
                          </m:r>
                          <m:r>
                            <a:rPr lang="es-CL" sz="2800" b="0" i="1" smtClean="0">
                              <a:latin typeface="Cambria Math" panose="02040503050406030204" pitchFamily="18" charset="0"/>
                            </a:rPr>
                            <m:t>𝜔</m:t>
                          </m:r>
                          <m:r>
                            <a:rPr lang="es-CL" sz="2800" b="0" i="1" smtClean="0">
                              <a:latin typeface="Cambria Math" panose="02040503050406030204" pitchFamily="18" charset="0"/>
                            </a:rPr>
                            <m:t>𝑡</m:t>
                          </m:r>
                          <m:r>
                            <a:rPr lang="es-CL" sz="2800" b="0" i="1" smtClean="0">
                              <a:latin typeface="Cambria Math" panose="02040503050406030204" pitchFamily="18" charset="0"/>
                            </a:rPr>
                            <m:t>)</m:t>
                          </m:r>
                        </m:sup>
                      </m:sSup>
                      <m:r>
                        <a:rPr lang="es-CL" sz="2800" b="0" i="1" smtClean="0">
                          <a:latin typeface="Cambria Math" panose="02040503050406030204" pitchFamily="18" charset="0"/>
                        </a:rPr>
                        <m:t> </m:t>
                      </m:r>
                    </m:oMath>
                  </m:oMathPara>
                </a14:m>
                <a:endParaRPr lang="es-CL" sz="2800"/>
              </a:p>
            </p:txBody>
          </p:sp>
        </mc:Choice>
        <mc:Fallback xmlns="">
          <p:sp>
            <p:nvSpPr>
              <p:cNvPr id="3" name="CuadroTexto 2">
                <a:extLst>
                  <a:ext uri="{FF2B5EF4-FFF2-40B4-BE49-F238E27FC236}">
                    <a16:creationId xmlns:a16="http://schemas.microsoft.com/office/drawing/2014/main" id="{0DA2A2B8-07DF-6976-BC90-9EDA33233355}"/>
                  </a:ext>
                </a:extLst>
              </p:cNvPr>
              <p:cNvSpPr txBox="1">
                <a:spLocks noRot="1" noChangeAspect="1" noMove="1" noResize="1" noEditPoints="1" noAdjustHandles="1" noChangeArrowheads="1" noChangeShapeType="1" noTextEdit="1"/>
              </p:cNvSpPr>
              <p:nvPr/>
            </p:nvSpPr>
            <p:spPr>
              <a:xfrm>
                <a:off x="767408" y="1612551"/>
                <a:ext cx="3522375" cy="5202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3F93B57-F9F3-EE91-77B9-6A7430696049}"/>
                  </a:ext>
                </a:extLst>
              </p:cNvPr>
              <p:cNvSpPr txBox="1"/>
              <p:nvPr/>
            </p:nvSpPr>
            <p:spPr>
              <a:xfrm>
                <a:off x="767408" y="2555527"/>
                <a:ext cx="3522375" cy="520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𝐵</m:t>
                          </m:r>
                        </m:e>
                      </m:acc>
                      <m:d>
                        <m:dPr>
                          <m:ctrlPr>
                            <a:rPr lang="es-CL" sz="2800" b="0" i="1" smtClean="0">
                              <a:latin typeface="Cambria Math" panose="02040503050406030204" pitchFamily="18" charset="0"/>
                            </a:rPr>
                          </m:ctrlPr>
                        </m:dPr>
                        <m:e>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𝑟</m:t>
                              </m:r>
                            </m:e>
                          </m:acc>
                          <m:r>
                            <a:rPr lang="es-CL" sz="2800" b="0" i="1" smtClean="0">
                              <a:latin typeface="Cambria Math" panose="02040503050406030204" pitchFamily="18" charset="0"/>
                            </a:rPr>
                            <m:t>,</m:t>
                          </m:r>
                          <m:r>
                            <a:rPr lang="es-CL" sz="2800" b="0" i="1" smtClean="0">
                              <a:latin typeface="Cambria Math" panose="02040503050406030204" pitchFamily="18" charset="0"/>
                            </a:rPr>
                            <m:t>𝑡</m:t>
                          </m:r>
                        </m:e>
                      </m:d>
                      <m:r>
                        <a:rPr lang="es-CL" sz="2800" b="0" i="1" smtClean="0">
                          <a:latin typeface="Cambria Math" panose="02040503050406030204" pitchFamily="18" charset="0"/>
                        </a:rPr>
                        <m:t>=</m:t>
                      </m:r>
                      <m:sSub>
                        <m:sSubPr>
                          <m:ctrlPr>
                            <a:rPr lang="es-CL" sz="2800" b="0" i="1" smtClean="0">
                              <a:latin typeface="Cambria Math" panose="02040503050406030204" pitchFamily="18" charset="0"/>
                            </a:rPr>
                          </m:ctrlPr>
                        </m:sSubPr>
                        <m:e>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𝐵</m:t>
                              </m:r>
                            </m:e>
                          </m:acc>
                        </m:e>
                        <m:sub>
                          <m:r>
                            <a:rPr lang="es-CL" sz="2800" b="0" i="1" smtClean="0">
                              <a:latin typeface="Cambria Math" panose="02040503050406030204" pitchFamily="18" charset="0"/>
                            </a:rPr>
                            <m:t>0</m:t>
                          </m:r>
                        </m:sub>
                      </m:sSub>
                      <m:r>
                        <a:rPr lang="es-CL" sz="2800" b="0" i="1" smtClean="0">
                          <a:latin typeface="Cambria Math" panose="02040503050406030204" pitchFamily="18" charset="0"/>
                        </a:rPr>
                        <m:t> </m:t>
                      </m:r>
                      <m:sSup>
                        <m:sSupPr>
                          <m:ctrlPr>
                            <a:rPr lang="es-CL" sz="2800" b="0" i="1" smtClean="0">
                              <a:latin typeface="Cambria Math" panose="02040503050406030204" pitchFamily="18" charset="0"/>
                            </a:rPr>
                          </m:ctrlPr>
                        </m:sSupPr>
                        <m:e>
                          <m:r>
                            <a:rPr lang="es-CL" sz="2800" b="0" i="1" smtClean="0">
                              <a:latin typeface="Cambria Math" panose="02040503050406030204" pitchFamily="18" charset="0"/>
                            </a:rPr>
                            <m:t>𝑒</m:t>
                          </m:r>
                        </m:e>
                        <m:sup>
                          <m:r>
                            <a:rPr lang="es-CL" sz="2800" b="0" i="1" smtClean="0">
                              <a:latin typeface="Cambria Math" panose="02040503050406030204" pitchFamily="18" charset="0"/>
                            </a:rPr>
                            <m:t>𝑖</m:t>
                          </m:r>
                          <m:r>
                            <a:rPr lang="es-CL" sz="2800" b="0" i="1" smtClean="0">
                              <a:latin typeface="Cambria Math" panose="02040503050406030204" pitchFamily="18" charset="0"/>
                            </a:rPr>
                            <m:t>(</m:t>
                          </m:r>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𝑘</m:t>
                              </m:r>
                            </m:e>
                          </m:acc>
                          <m:r>
                            <a:rPr lang="es-CL" sz="2800" b="0" i="1" smtClean="0">
                              <a:latin typeface="Cambria Math" panose="02040503050406030204" pitchFamily="18" charset="0"/>
                            </a:rPr>
                            <m:t>⋅</m:t>
                          </m:r>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𝑟</m:t>
                              </m:r>
                            </m:e>
                          </m:acc>
                          <m:r>
                            <a:rPr lang="es-CL" sz="2800" b="0" i="1" smtClean="0">
                              <a:latin typeface="Cambria Math" panose="02040503050406030204" pitchFamily="18" charset="0"/>
                            </a:rPr>
                            <m:t>−</m:t>
                          </m:r>
                          <m:r>
                            <a:rPr lang="es-CL" sz="2800" b="0" i="1" smtClean="0">
                              <a:latin typeface="Cambria Math" panose="02040503050406030204" pitchFamily="18" charset="0"/>
                            </a:rPr>
                            <m:t>𝜔</m:t>
                          </m:r>
                          <m:r>
                            <a:rPr lang="es-CL" sz="2800" b="0" i="1" smtClean="0">
                              <a:latin typeface="Cambria Math" panose="02040503050406030204" pitchFamily="18" charset="0"/>
                            </a:rPr>
                            <m:t>𝑡</m:t>
                          </m:r>
                          <m:r>
                            <a:rPr lang="es-CL" sz="2800" b="0" i="1" smtClean="0">
                              <a:latin typeface="Cambria Math" panose="02040503050406030204" pitchFamily="18" charset="0"/>
                            </a:rPr>
                            <m:t>)</m:t>
                          </m:r>
                        </m:sup>
                      </m:sSup>
                      <m:r>
                        <a:rPr lang="es-CL" sz="2800" b="0" i="1" smtClean="0">
                          <a:latin typeface="Cambria Math" panose="02040503050406030204" pitchFamily="18" charset="0"/>
                        </a:rPr>
                        <m:t> </m:t>
                      </m:r>
                    </m:oMath>
                  </m:oMathPara>
                </a14:m>
                <a:endParaRPr lang="es-CL" sz="2800"/>
              </a:p>
            </p:txBody>
          </p:sp>
        </mc:Choice>
        <mc:Fallback xmlns="">
          <p:sp>
            <p:nvSpPr>
              <p:cNvPr id="4" name="CuadroTexto 3">
                <a:extLst>
                  <a:ext uri="{FF2B5EF4-FFF2-40B4-BE49-F238E27FC236}">
                    <a16:creationId xmlns:a16="http://schemas.microsoft.com/office/drawing/2014/main" id="{23F93B57-F9F3-EE91-77B9-6A7430696049}"/>
                  </a:ext>
                </a:extLst>
              </p:cNvPr>
              <p:cNvSpPr txBox="1">
                <a:spLocks noRot="1" noChangeAspect="1" noMove="1" noResize="1" noEditPoints="1" noAdjustHandles="1" noChangeArrowheads="1" noChangeShapeType="1" noTextEdit="1"/>
              </p:cNvSpPr>
              <p:nvPr/>
            </p:nvSpPr>
            <p:spPr>
              <a:xfrm>
                <a:off x="767408" y="2555527"/>
                <a:ext cx="3522375" cy="520271"/>
              </a:xfrm>
              <a:prstGeom prst="rect">
                <a:avLst/>
              </a:prstGeom>
              <a:blipFill>
                <a:blip r:embed="rId4"/>
                <a:stretch>
                  <a:fillRect/>
                </a:stretch>
              </a:blipFill>
            </p:spPr>
            <p:txBody>
              <a:bodyPr/>
              <a:lstStyle/>
              <a:p>
                <a:r>
                  <a:rPr lang="en-US">
                    <a:noFill/>
                  </a:rPr>
                  <a:t> </a:t>
                </a:r>
              </a:p>
            </p:txBody>
          </p:sp>
        </mc:Fallback>
      </mc:AlternateContent>
      <p:grpSp>
        <p:nvGrpSpPr>
          <p:cNvPr id="6" name="Grupo 5">
            <a:extLst>
              <a:ext uri="{FF2B5EF4-FFF2-40B4-BE49-F238E27FC236}">
                <a16:creationId xmlns:a16="http://schemas.microsoft.com/office/drawing/2014/main" id="{0B215B9D-5D2D-B0F1-6AC7-0A1BF12386D7}"/>
              </a:ext>
            </a:extLst>
          </p:cNvPr>
          <p:cNvGrpSpPr/>
          <p:nvPr/>
        </p:nvGrpSpPr>
        <p:grpSpPr>
          <a:xfrm>
            <a:off x="6384032" y="1328900"/>
            <a:ext cx="4504566" cy="1909059"/>
            <a:chOff x="3935760" y="5220505"/>
            <a:chExt cx="4504566" cy="1909059"/>
          </a:xfrm>
        </p:grpSpPr>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CF94555-EEB0-13DF-2E14-FCF00E24ABBB}"/>
                    </a:ext>
                  </a:extLst>
                </p:cNvPr>
                <p:cNvSpPr txBox="1"/>
                <p:nvPr/>
              </p:nvSpPr>
              <p:spPr>
                <a:xfrm>
                  <a:off x="3966989" y="5777701"/>
                  <a:ext cx="429059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L" sz="2400" b="0" i="1" smtClean="0">
                                <a:latin typeface="Cambria Math" panose="02040503050406030204" pitchFamily="18" charset="0"/>
                              </a:rPr>
                            </m:ctrlPr>
                          </m:dPr>
                          <m:e>
                            <m:r>
                              <a:rPr lang="es-CL" sz="2400" b="0" i="1" smtClean="0">
                                <a:latin typeface="Cambria Math" panose="02040503050406030204" pitchFamily="18" charset="0"/>
                              </a:rPr>
                              <m:t>𝐸</m:t>
                            </m:r>
                          </m:e>
                        </m:d>
                        <m:r>
                          <a:rPr lang="es-CL" sz="2400" b="0" i="1" smtClean="0">
                            <a:latin typeface="Cambria Math" panose="02040503050406030204" pitchFamily="18" charset="0"/>
                          </a:rPr>
                          <m:t>=</m:t>
                        </m:r>
                        <m:f>
                          <m:fPr>
                            <m:ctrlPr>
                              <a:rPr lang="es-CL" sz="2400" b="0" i="1" smtClean="0">
                                <a:latin typeface="Cambria Math" panose="02040503050406030204" pitchFamily="18" charset="0"/>
                              </a:rPr>
                            </m:ctrlPr>
                          </m:fPr>
                          <m:num>
                            <m:r>
                              <a:rPr lang="es-CL" sz="2400" b="0" i="1" smtClean="0">
                                <a:latin typeface="Cambria Math" panose="02040503050406030204" pitchFamily="18" charset="0"/>
                              </a:rPr>
                              <m:t>𝑁</m:t>
                            </m:r>
                          </m:num>
                          <m:den>
                            <m:r>
                              <a:rPr lang="es-CL" sz="2400" b="0" i="1" smtClean="0">
                                <a:latin typeface="Cambria Math" panose="02040503050406030204" pitchFamily="18" charset="0"/>
                              </a:rPr>
                              <m:t>𝐶</m:t>
                            </m:r>
                          </m:den>
                        </m:f>
                        <m:r>
                          <a:rPr lang="es-ES" sz="2400" b="0" i="1" smtClean="0">
                            <a:latin typeface="Cambria Math" panose="02040503050406030204" pitchFamily="18" charset="0"/>
                          </a:rPr>
                          <m:t>=</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𝑉</m:t>
                            </m:r>
                          </m:num>
                          <m:den>
                            <m:r>
                              <a:rPr lang="es-ES" sz="2400" b="0" i="1" smtClean="0">
                                <a:latin typeface="Cambria Math" panose="02040503050406030204" pitchFamily="18" charset="0"/>
                              </a:rPr>
                              <m:t>𝑚</m:t>
                            </m:r>
                          </m:den>
                        </m:f>
                        <m:r>
                          <a:rPr lang="es-CL" sz="2400" b="0" i="1" smtClean="0">
                            <a:latin typeface="Cambria Math" panose="02040503050406030204" pitchFamily="18" charset="0"/>
                          </a:rPr>
                          <m:t>=1 </m:t>
                        </m:r>
                        <m:r>
                          <a:rPr lang="es-CL" sz="2400" b="0" i="1" smtClean="0">
                            <a:latin typeface="Cambria Math" panose="02040503050406030204" pitchFamily="18" charset="0"/>
                          </a:rPr>
                          <m:t>𝑘𝑔</m:t>
                        </m:r>
                        <m:r>
                          <a:rPr lang="es-CL" sz="2400" b="0" i="1" smtClean="0">
                            <a:latin typeface="Cambria Math" panose="02040503050406030204" pitchFamily="18" charset="0"/>
                          </a:rPr>
                          <m:t> </m:t>
                        </m:r>
                        <m:r>
                          <a:rPr lang="es-CL" sz="2400" b="0" i="1" smtClean="0">
                            <a:latin typeface="Cambria Math" panose="02040503050406030204" pitchFamily="18" charset="0"/>
                          </a:rPr>
                          <m:t>𝑚</m:t>
                        </m:r>
                        <m:r>
                          <a:rPr lang="es-CL" sz="2400" b="0" i="1" smtClean="0">
                            <a:latin typeface="Cambria Math" panose="02040503050406030204" pitchFamily="18" charset="0"/>
                          </a:rPr>
                          <m:t> </m:t>
                        </m:r>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𝑠</m:t>
                            </m:r>
                          </m:e>
                          <m:sup>
                            <m:r>
                              <a:rPr lang="es-CL" sz="2400" b="0" i="1" smtClean="0">
                                <a:latin typeface="Cambria Math" panose="02040503050406030204" pitchFamily="18" charset="0"/>
                              </a:rPr>
                              <m:t>−2</m:t>
                            </m:r>
                          </m:sup>
                        </m:sSup>
                        <m:r>
                          <a:rPr lang="es-CL" sz="2400" b="0" i="1" smtClean="0">
                            <a:latin typeface="Cambria Math" panose="02040503050406030204" pitchFamily="18" charset="0"/>
                          </a:rPr>
                          <m:t> </m:t>
                        </m:r>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𝐶</m:t>
                            </m:r>
                          </m:e>
                          <m:sup>
                            <m:r>
                              <a:rPr lang="es-CL" sz="2400" b="0" i="1" smtClean="0">
                                <a:latin typeface="Cambria Math" panose="02040503050406030204" pitchFamily="18" charset="0"/>
                              </a:rPr>
                              <m:t>−1</m:t>
                            </m:r>
                          </m:sup>
                        </m:sSup>
                        <m:r>
                          <a:rPr lang="es-CL" sz="2400" b="0" i="1" smtClean="0">
                            <a:latin typeface="Cambria Math" panose="02040503050406030204" pitchFamily="18" charset="0"/>
                          </a:rPr>
                          <m:t> </m:t>
                        </m:r>
                      </m:oMath>
                    </m:oMathPara>
                  </a14:m>
                  <a:endParaRPr lang="es-CL" sz="2400"/>
                </a:p>
              </p:txBody>
            </p:sp>
          </mc:Choice>
          <mc:Fallback xmlns="">
            <p:sp>
              <p:nvSpPr>
                <p:cNvPr id="14" name="CuadroTexto 13">
                  <a:extLst>
                    <a:ext uri="{FF2B5EF4-FFF2-40B4-BE49-F238E27FC236}">
                      <a16:creationId xmlns:a16="http://schemas.microsoft.com/office/drawing/2014/main" id="{1CF94555-EEB0-13DF-2E14-FCF00E24ABBB}"/>
                    </a:ext>
                  </a:extLst>
                </p:cNvPr>
                <p:cNvSpPr txBox="1">
                  <a:spLocks noRot="1" noChangeAspect="1" noMove="1" noResize="1" noEditPoints="1" noAdjustHandles="1" noChangeArrowheads="1" noChangeShapeType="1" noTextEdit="1"/>
                </p:cNvSpPr>
                <p:nvPr/>
              </p:nvSpPr>
              <p:spPr>
                <a:xfrm>
                  <a:off x="3966989" y="5777701"/>
                  <a:ext cx="4290598" cy="69147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1192D7C1-C37A-310E-914D-57E62E372E15}"/>
                    </a:ext>
                  </a:extLst>
                </p:cNvPr>
                <p:cNvSpPr txBox="1"/>
                <p:nvPr/>
              </p:nvSpPr>
              <p:spPr>
                <a:xfrm>
                  <a:off x="3966989" y="6760232"/>
                  <a:ext cx="33255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L" sz="2400" b="0" i="1" smtClean="0">
                                <a:latin typeface="Cambria Math" panose="02040503050406030204" pitchFamily="18" charset="0"/>
                              </a:rPr>
                            </m:ctrlPr>
                          </m:dPr>
                          <m:e>
                            <m:r>
                              <a:rPr lang="es-CL" sz="2400" b="0" i="1" smtClean="0">
                                <a:latin typeface="Cambria Math" panose="02040503050406030204" pitchFamily="18" charset="0"/>
                              </a:rPr>
                              <m:t>𝐵</m:t>
                            </m:r>
                          </m:e>
                        </m:d>
                        <m:r>
                          <a:rPr lang="es-CL" sz="2400" b="0" i="1" smtClean="0">
                            <a:latin typeface="Cambria Math" panose="02040503050406030204" pitchFamily="18" charset="0"/>
                          </a:rPr>
                          <m:t>=</m:t>
                        </m:r>
                        <m:r>
                          <a:rPr lang="es-CL" sz="2400" b="0" i="1" smtClean="0">
                            <a:latin typeface="Cambria Math" panose="02040503050406030204" pitchFamily="18" charset="0"/>
                          </a:rPr>
                          <m:t>𝑇</m:t>
                        </m:r>
                        <m:r>
                          <a:rPr lang="es-CL" sz="2400" b="0" i="1" smtClean="0">
                            <a:latin typeface="Cambria Math" panose="02040503050406030204" pitchFamily="18" charset="0"/>
                          </a:rPr>
                          <m:t>=1 </m:t>
                        </m:r>
                        <m:r>
                          <a:rPr lang="es-CL" sz="2400" b="0" i="1" smtClean="0">
                            <a:latin typeface="Cambria Math" panose="02040503050406030204" pitchFamily="18" charset="0"/>
                          </a:rPr>
                          <m:t>𝑘𝑔</m:t>
                        </m:r>
                        <m:r>
                          <a:rPr lang="es-CL" sz="2400" b="0" i="1" smtClean="0">
                            <a:latin typeface="Cambria Math" panose="02040503050406030204" pitchFamily="18" charset="0"/>
                          </a:rPr>
                          <m:t>  </m:t>
                        </m:r>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𝑠</m:t>
                            </m:r>
                          </m:e>
                          <m:sup>
                            <m:r>
                              <a:rPr lang="es-CL" sz="2400" b="0" i="1" smtClean="0">
                                <a:latin typeface="Cambria Math" panose="02040503050406030204" pitchFamily="18" charset="0"/>
                              </a:rPr>
                              <m:t>−1</m:t>
                            </m:r>
                          </m:sup>
                        </m:sSup>
                        <m:r>
                          <a:rPr lang="es-CL" sz="2400" b="0" i="1" smtClean="0">
                            <a:latin typeface="Cambria Math" panose="02040503050406030204" pitchFamily="18" charset="0"/>
                          </a:rPr>
                          <m:t> </m:t>
                        </m:r>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𝐶</m:t>
                            </m:r>
                          </m:e>
                          <m:sup>
                            <m:r>
                              <a:rPr lang="es-CL" sz="2400" b="0" i="1" smtClean="0">
                                <a:latin typeface="Cambria Math" panose="02040503050406030204" pitchFamily="18" charset="0"/>
                              </a:rPr>
                              <m:t>−1</m:t>
                            </m:r>
                          </m:sup>
                        </m:sSup>
                        <m:r>
                          <a:rPr lang="es-CL" sz="2400" b="0" i="1" smtClean="0">
                            <a:latin typeface="Cambria Math" panose="02040503050406030204" pitchFamily="18" charset="0"/>
                          </a:rPr>
                          <m:t> </m:t>
                        </m:r>
                      </m:oMath>
                    </m:oMathPara>
                  </a14:m>
                  <a:endParaRPr lang="es-CL" sz="2400"/>
                </a:p>
              </p:txBody>
            </p:sp>
          </mc:Choice>
          <mc:Fallback xmlns="">
            <p:sp>
              <p:nvSpPr>
                <p:cNvPr id="17" name="CuadroTexto 16">
                  <a:extLst>
                    <a:ext uri="{FF2B5EF4-FFF2-40B4-BE49-F238E27FC236}">
                      <a16:creationId xmlns:a16="http://schemas.microsoft.com/office/drawing/2014/main" id="{1192D7C1-C37A-310E-914D-57E62E372E15}"/>
                    </a:ext>
                  </a:extLst>
                </p:cNvPr>
                <p:cNvSpPr txBox="1">
                  <a:spLocks noRot="1" noChangeAspect="1" noMove="1" noResize="1" noEditPoints="1" noAdjustHandles="1" noChangeArrowheads="1" noChangeShapeType="1" noTextEdit="1"/>
                </p:cNvSpPr>
                <p:nvPr/>
              </p:nvSpPr>
              <p:spPr>
                <a:xfrm>
                  <a:off x="3966989" y="6760232"/>
                  <a:ext cx="3325526" cy="369332"/>
                </a:xfrm>
                <a:prstGeom prst="rect">
                  <a:avLst/>
                </a:prstGeom>
                <a:blipFill>
                  <a:blip r:embed="rId6"/>
                  <a:stretch>
                    <a:fillRect t="-1667" b="-35000"/>
                  </a:stretch>
                </a:blipFill>
              </p:spPr>
              <p:txBody>
                <a:bodyPr/>
                <a:lstStyle/>
                <a:p>
                  <a:r>
                    <a:rPr lang="en-US">
                      <a:noFill/>
                    </a:rPr>
                    <a:t> </a:t>
                  </a:r>
                </a:p>
              </p:txBody>
            </p:sp>
          </mc:Fallback>
        </mc:AlternateContent>
        <p:sp>
          <p:nvSpPr>
            <p:cNvPr id="18" name="CuadroTexto 17">
              <a:extLst>
                <a:ext uri="{FF2B5EF4-FFF2-40B4-BE49-F238E27FC236}">
                  <a16:creationId xmlns:a16="http://schemas.microsoft.com/office/drawing/2014/main" id="{2C72194C-B5CF-3B7A-503D-C3DFA1707EE4}"/>
                </a:ext>
              </a:extLst>
            </p:cNvPr>
            <p:cNvSpPr txBox="1"/>
            <p:nvPr/>
          </p:nvSpPr>
          <p:spPr>
            <a:xfrm>
              <a:off x="3935760" y="5220505"/>
              <a:ext cx="4504566" cy="461665"/>
            </a:xfrm>
            <a:prstGeom prst="rect">
              <a:avLst/>
            </a:prstGeom>
            <a:noFill/>
          </p:spPr>
          <p:txBody>
            <a:bodyPr wrap="none" rtlCol="0">
              <a:spAutoFit/>
            </a:bodyPr>
            <a:lstStyle/>
            <a:p>
              <a:r>
                <a:rPr lang="es-CL" sz="2400"/>
                <a:t>Sistema Internacional de Unidades</a:t>
              </a:r>
            </a:p>
          </p:txBody>
        </p:sp>
      </p:grpSp>
      <p:grpSp>
        <p:nvGrpSpPr>
          <p:cNvPr id="27" name="Grupo 26">
            <a:extLst>
              <a:ext uri="{FF2B5EF4-FFF2-40B4-BE49-F238E27FC236}">
                <a16:creationId xmlns:a16="http://schemas.microsoft.com/office/drawing/2014/main" id="{AEC96807-A6EA-423E-F82D-1F7E35565781}"/>
              </a:ext>
            </a:extLst>
          </p:cNvPr>
          <p:cNvGrpSpPr/>
          <p:nvPr/>
        </p:nvGrpSpPr>
        <p:grpSpPr>
          <a:xfrm>
            <a:off x="5621729" y="3587755"/>
            <a:ext cx="5958880" cy="2966834"/>
            <a:chOff x="5621729" y="3587755"/>
            <a:chExt cx="5958880" cy="2966834"/>
          </a:xfrm>
        </p:grpSpPr>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211C62F-5BA3-6648-310F-EDEB2CCD9C37}"/>
                    </a:ext>
                  </a:extLst>
                </p:cNvPr>
                <p:cNvSpPr txBox="1"/>
                <p:nvPr/>
              </p:nvSpPr>
              <p:spPr>
                <a:xfrm>
                  <a:off x="5621729" y="4748097"/>
                  <a:ext cx="291042" cy="494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𝑘</m:t>
                            </m:r>
                          </m:e>
                        </m:acc>
                      </m:oMath>
                    </m:oMathPara>
                  </a14:m>
                  <a:endParaRPr lang="es-CL" sz="2800"/>
                </a:p>
              </p:txBody>
            </p:sp>
          </mc:Choice>
          <mc:Fallback xmlns="">
            <p:sp>
              <p:nvSpPr>
                <p:cNvPr id="20" name="CuadroTexto 19">
                  <a:extLst>
                    <a:ext uri="{FF2B5EF4-FFF2-40B4-BE49-F238E27FC236}">
                      <a16:creationId xmlns:a16="http://schemas.microsoft.com/office/drawing/2014/main" id="{2211C62F-5BA3-6648-310F-EDEB2CCD9C37}"/>
                    </a:ext>
                  </a:extLst>
                </p:cNvPr>
                <p:cNvSpPr txBox="1">
                  <a:spLocks noRot="1" noChangeAspect="1" noMove="1" noResize="1" noEditPoints="1" noAdjustHandles="1" noChangeArrowheads="1" noChangeShapeType="1" noTextEdit="1"/>
                </p:cNvSpPr>
                <p:nvPr/>
              </p:nvSpPr>
              <p:spPr>
                <a:xfrm>
                  <a:off x="5621729" y="4748097"/>
                  <a:ext cx="291042" cy="49455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B7327039-BB6D-B1B0-BBD8-05533D5D4FD6}"/>
                    </a:ext>
                  </a:extLst>
                </p:cNvPr>
                <p:cNvSpPr txBox="1"/>
                <p:nvPr/>
              </p:nvSpPr>
              <p:spPr>
                <a:xfrm>
                  <a:off x="5621729" y="3587755"/>
                  <a:ext cx="1177950"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2800" b="0" i="1" smtClean="0">
                            <a:latin typeface="Cambria Math" panose="02040503050406030204" pitchFamily="18" charset="0"/>
                          </a:rPr>
                          <m:t>𝑘</m:t>
                        </m:r>
                        <m:r>
                          <a:rPr lang="es-CL" sz="2800" b="0" i="1" smtClean="0">
                            <a:latin typeface="Cambria Math" panose="02040503050406030204" pitchFamily="18" charset="0"/>
                          </a:rPr>
                          <m:t>=</m:t>
                        </m:r>
                        <m:f>
                          <m:fPr>
                            <m:ctrlPr>
                              <a:rPr lang="es-CL" sz="2800" b="0" i="1" smtClean="0">
                                <a:latin typeface="Cambria Math" panose="02040503050406030204" pitchFamily="18" charset="0"/>
                              </a:rPr>
                            </m:ctrlPr>
                          </m:fPr>
                          <m:num>
                            <m:r>
                              <a:rPr lang="es-CL" sz="2800" b="0" i="1" smtClean="0">
                                <a:latin typeface="Cambria Math" panose="02040503050406030204" pitchFamily="18" charset="0"/>
                              </a:rPr>
                              <m:t>2</m:t>
                            </m:r>
                            <m:r>
                              <a:rPr lang="es-CL" sz="2800" b="0" i="1" smtClean="0">
                                <a:latin typeface="Cambria Math" panose="02040503050406030204" pitchFamily="18" charset="0"/>
                              </a:rPr>
                              <m:t>𝜋</m:t>
                            </m:r>
                          </m:num>
                          <m:den>
                            <m:r>
                              <a:rPr lang="es-CL" sz="2800" b="0" i="1" smtClean="0">
                                <a:latin typeface="Cambria Math" panose="02040503050406030204" pitchFamily="18" charset="0"/>
                              </a:rPr>
                              <m:t>𝜆</m:t>
                            </m:r>
                          </m:den>
                        </m:f>
                      </m:oMath>
                    </m:oMathPara>
                  </a14:m>
                  <a:endParaRPr lang="es-CL" sz="2800"/>
                </a:p>
              </p:txBody>
            </p:sp>
          </mc:Choice>
          <mc:Fallback xmlns="">
            <p:sp>
              <p:nvSpPr>
                <p:cNvPr id="21" name="CuadroTexto 20">
                  <a:extLst>
                    <a:ext uri="{FF2B5EF4-FFF2-40B4-BE49-F238E27FC236}">
                      <a16:creationId xmlns:a16="http://schemas.microsoft.com/office/drawing/2014/main" id="{B7327039-BB6D-B1B0-BBD8-05533D5D4FD6}"/>
                    </a:ext>
                  </a:extLst>
                </p:cNvPr>
                <p:cNvSpPr txBox="1">
                  <a:spLocks noRot="1" noChangeAspect="1" noMove="1" noResize="1" noEditPoints="1" noAdjustHandles="1" noChangeArrowheads="1" noChangeShapeType="1" noTextEdit="1"/>
                </p:cNvSpPr>
                <p:nvPr/>
              </p:nvSpPr>
              <p:spPr>
                <a:xfrm>
                  <a:off x="5621729" y="3587755"/>
                  <a:ext cx="1177950" cy="80945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8E5F98C4-DDBA-61A9-7AB4-41EE65AF01A8}"/>
                    </a:ext>
                  </a:extLst>
                </p:cNvPr>
                <p:cNvSpPr txBox="1"/>
                <p:nvPr/>
              </p:nvSpPr>
              <p:spPr>
                <a:xfrm>
                  <a:off x="5621729" y="5625039"/>
                  <a:ext cx="967573" cy="929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𝑘</m:t>
                            </m:r>
                          </m:e>
                        </m:acc>
                        <m:r>
                          <a:rPr lang="es-CL" sz="2800" b="0" i="1" smtClean="0">
                            <a:latin typeface="Cambria Math" panose="02040503050406030204" pitchFamily="18" charset="0"/>
                          </a:rPr>
                          <m:t>=</m:t>
                        </m:r>
                        <m:f>
                          <m:fPr>
                            <m:ctrlPr>
                              <a:rPr lang="es-CL" sz="2800" b="0" i="1" smtClean="0">
                                <a:latin typeface="Cambria Math" panose="02040503050406030204" pitchFamily="18" charset="0"/>
                              </a:rPr>
                            </m:ctrlPr>
                          </m:fPr>
                          <m:num>
                            <m:acc>
                              <m:accPr>
                                <m:chr m:val="⃗"/>
                                <m:ctrlPr>
                                  <a:rPr lang="es-CL" sz="2800" b="0" i="1" smtClean="0">
                                    <a:latin typeface="Cambria Math" panose="02040503050406030204" pitchFamily="18" charset="0"/>
                                  </a:rPr>
                                </m:ctrlPr>
                              </m:accPr>
                              <m:e>
                                <m:r>
                                  <a:rPr lang="es-CL" sz="2800" b="0" i="1" smtClean="0">
                                    <a:latin typeface="Cambria Math" panose="02040503050406030204" pitchFamily="18" charset="0"/>
                                  </a:rPr>
                                  <m:t>𝑘</m:t>
                                </m:r>
                              </m:e>
                            </m:acc>
                          </m:num>
                          <m:den>
                            <m:r>
                              <a:rPr lang="es-CL" sz="2800" b="0" i="1" smtClean="0">
                                <a:latin typeface="Cambria Math" panose="02040503050406030204" pitchFamily="18" charset="0"/>
                              </a:rPr>
                              <m:t>𝑘</m:t>
                            </m:r>
                          </m:den>
                        </m:f>
                      </m:oMath>
                    </m:oMathPara>
                  </a14:m>
                  <a:endParaRPr lang="es-CL" sz="2800"/>
                </a:p>
              </p:txBody>
            </p:sp>
          </mc:Choice>
          <mc:Fallback xmlns="">
            <p:sp>
              <p:nvSpPr>
                <p:cNvPr id="22" name="CuadroTexto 21">
                  <a:extLst>
                    <a:ext uri="{FF2B5EF4-FFF2-40B4-BE49-F238E27FC236}">
                      <a16:creationId xmlns:a16="http://schemas.microsoft.com/office/drawing/2014/main" id="{8E5F98C4-DDBA-61A9-7AB4-41EE65AF01A8}"/>
                    </a:ext>
                  </a:extLst>
                </p:cNvPr>
                <p:cNvSpPr txBox="1">
                  <a:spLocks noRot="1" noChangeAspect="1" noMove="1" noResize="1" noEditPoints="1" noAdjustHandles="1" noChangeArrowheads="1" noChangeShapeType="1" noTextEdit="1"/>
                </p:cNvSpPr>
                <p:nvPr/>
              </p:nvSpPr>
              <p:spPr>
                <a:xfrm>
                  <a:off x="5621729" y="5625039"/>
                  <a:ext cx="967573" cy="929550"/>
                </a:xfrm>
                <a:prstGeom prst="rect">
                  <a:avLst/>
                </a:prstGeom>
                <a:blipFill>
                  <a:blip r:embed="rId9"/>
                  <a:stretch>
                    <a:fillRect/>
                  </a:stretch>
                </a:blipFill>
              </p:spPr>
              <p:txBody>
                <a:bodyPr/>
                <a:lstStyle/>
                <a:p>
                  <a:r>
                    <a:rPr lang="en-US">
                      <a:noFill/>
                    </a:rPr>
                    <a:t> </a:t>
                  </a:r>
                </a:p>
              </p:txBody>
            </p:sp>
          </mc:Fallback>
        </mc:AlternateContent>
        <p:sp>
          <p:nvSpPr>
            <p:cNvPr id="23" name="CuadroTexto 22">
              <a:extLst>
                <a:ext uri="{FF2B5EF4-FFF2-40B4-BE49-F238E27FC236}">
                  <a16:creationId xmlns:a16="http://schemas.microsoft.com/office/drawing/2014/main" id="{9A086A19-5CD4-FDC4-26DB-8B5D42C2309A}"/>
                </a:ext>
              </a:extLst>
            </p:cNvPr>
            <p:cNvSpPr txBox="1"/>
            <p:nvPr/>
          </p:nvSpPr>
          <p:spPr>
            <a:xfrm>
              <a:off x="7464152" y="3819518"/>
              <a:ext cx="4116457" cy="400110"/>
            </a:xfrm>
            <a:prstGeom prst="rect">
              <a:avLst/>
            </a:prstGeom>
            <a:noFill/>
          </p:spPr>
          <p:txBody>
            <a:bodyPr wrap="square" rtlCol="0">
              <a:spAutoFit/>
            </a:bodyPr>
            <a:lstStyle/>
            <a:p>
              <a:r>
                <a:rPr lang="es-CL" sz="2000"/>
                <a:t>Número de onda (escalar)</a:t>
              </a:r>
            </a:p>
          </p:txBody>
        </p:sp>
        <p:sp>
          <p:nvSpPr>
            <p:cNvPr id="25" name="CuadroTexto 24">
              <a:extLst>
                <a:ext uri="{FF2B5EF4-FFF2-40B4-BE49-F238E27FC236}">
                  <a16:creationId xmlns:a16="http://schemas.microsoft.com/office/drawing/2014/main" id="{BB11DEDA-CD3A-BA36-06DD-936BAF7BCBE6}"/>
                </a:ext>
              </a:extLst>
            </p:cNvPr>
            <p:cNvSpPr txBox="1"/>
            <p:nvPr/>
          </p:nvSpPr>
          <p:spPr>
            <a:xfrm>
              <a:off x="6344852" y="4799939"/>
              <a:ext cx="5008948" cy="400110"/>
            </a:xfrm>
            <a:prstGeom prst="rect">
              <a:avLst/>
            </a:prstGeom>
            <a:noFill/>
          </p:spPr>
          <p:txBody>
            <a:bodyPr wrap="square" rtlCol="0">
              <a:spAutoFit/>
            </a:bodyPr>
            <a:lstStyle/>
            <a:p>
              <a:r>
                <a:rPr lang="es-CL" sz="2000"/>
                <a:t>Vector número de onda (vector)</a:t>
              </a:r>
            </a:p>
          </p:txBody>
        </p:sp>
        <p:sp>
          <p:nvSpPr>
            <p:cNvPr id="26" name="CuadroTexto 25">
              <a:extLst>
                <a:ext uri="{FF2B5EF4-FFF2-40B4-BE49-F238E27FC236}">
                  <a16:creationId xmlns:a16="http://schemas.microsoft.com/office/drawing/2014/main" id="{A55AE083-1916-B771-B73D-711A447B4BEE}"/>
                </a:ext>
              </a:extLst>
            </p:cNvPr>
            <p:cNvSpPr txBox="1"/>
            <p:nvPr/>
          </p:nvSpPr>
          <p:spPr>
            <a:xfrm>
              <a:off x="7060922" y="5740776"/>
              <a:ext cx="3329979" cy="707886"/>
            </a:xfrm>
            <a:prstGeom prst="rect">
              <a:avLst/>
            </a:prstGeom>
            <a:noFill/>
          </p:spPr>
          <p:txBody>
            <a:bodyPr wrap="square" rtlCol="0">
              <a:spAutoFit/>
            </a:bodyPr>
            <a:lstStyle/>
            <a:p>
              <a:r>
                <a:rPr lang="es-CL" sz="2000"/>
                <a:t>Vector unitario número de onda.</a:t>
              </a:r>
            </a:p>
          </p:txBody>
        </p:sp>
      </p:grpSp>
      <p:grpSp>
        <p:nvGrpSpPr>
          <p:cNvPr id="7" name="Grupo 6">
            <a:extLst>
              <a:ext uri="{FF2B5EF4-FFF2-40B4-BE49-F238E27FC236}">
                <a16:creationId xmlns:a16="http://schemas.microsoft.com/office/drawing/2014/main" id="{9938C387-13CA-6722-A2D3-8CDB6DA24239}"/>
              </a:ext>
            </a:extLst>
          </p:cNvPr>
          <p:cNvGrpSpPr/>
          <p:nvPr/>
        </p:nvGrpSpPr>
        <p:grpSpPr>
          <a:xfrm>
            <a:off x="838200" y="5075349"/>
            <a:ext cx="3451583" cy="1250202"/>
            <a:chOff x="838200" y="5075349"/>
            <a:chExt cx="3451583" cy="1250202"/>
          </a:xfrm>
        </p:grpSpPr>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B97B431C-016E-0DAD-FF44-A9EFD9DCB50C}"/>
                    </a:ext>
                  </a:extLst>
                </p:cNvPr>
                <p:cNvSpPr/>
                <p:nvPr/>
              </p:nvSpPr>
              <p:spPr>
                <a:xfrm>
                  <a:off x="1543677" y="5740776"/>
                  <a:ext cx="1969834" cy="584775"/>
                </a:xfrm>
                <a:prstGeom prst="rect">
                  <a:avLst/>
                </a:prstGeom>
                <a:solidFill>
                  <a:schemeClr val="accent3">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solidFill>
                                  <a:prstClr val="black"/>
                                </a:solidFill>
                                <a:latin typeface="Cambria Math" panose="02040503050406030204" pitchFamily="18" charset="0"/>
                                <a:ea typeface="Cambria Math" charset="0"/>
                                <a:cs typeface="Cambria Math" charset="0"/>
                              </a:rPr>
                            </m:ctrlPr>
                          </m:sSubPr>
                          <m:e>
                            <m:r>
                              <a:rPr lang="es-ES" sz="3200" b="0" i="1" smtClean="0">
                                <a:solidFill>
                                  <a:prstClr val="black"/>
                                </a:solidFill>
                                <a:latin typeface="Cambria Math" charset="0"/>
                                <a:ea typeface="Cambria Math" charset="0"/>
                                <a:cs typeface="Cambria Math" charset="0"/>
                              </a:rPr>
                              <m:t>𝐸</m:t>
                            </m:r>
                          </m:e>
                          <m:sub>
                            <m:r>
                              <a:rPr lang="es-ES" sz="3200" b="0" i="1" smtClean="0">
                                <a:solidFill>
                                  <a:prstClr val="black"/>
                                </a:solidFill>
                                <a:latin typeface="Cambria Math" charset="0"/>
                                <a:ea typeface="Cambria Math" charset="0"/>
                                <a:cs typeface="Cambria Math" charset="0"/>
                              </a:rPr>
                              <m:t>0</m:t>
                            </m:r>
                          </m:sub>
                        </m:sSub>
                        <m:r>
                          <a:rPr lang="es-ES" sz="3200" b="0" i="1" smtClean="0">
                            <a:solidFill>
                              <a:prstClr val="black"/>
                            </a:solidFill>
                            <a:latin typeface="Cambria Math" charset="0"/>
                            <a:ea typeface="Cambria Math" charset="0"/>
                            <a:cs typeface="Cambria Math" charset="0"/>
                          </a:rPr>
                          <m:t>=</m:t>
                        </m:r>
                        <m:r>
                          <a:rPr lang="es-ES" sz="3200" b="0" i="1" smtClean="0">
                            <a:solidFill>
                              <a:prstClr val="black"/>
                            </a:solidFill>
                            <a:latin typeface="Cambria Math" charset="0"/>
                            <a:ea typeface="Cambria Math" charset="0"/>
                            <a:cs typeface="Cambria Math" charset="0"/>
                          </a:rPr>
                          <m:t>𝑐</m:t>
                        </m:r>
                        <m:r>
                          <a:rPr lang="es-ES" sz="3200" b="0" i="1" smtClean="0">
                            <a:solidFill>
                              <a:prstClr val="black"/>
                            </a:solidFill>
                            <a:latin typeface="Cambria Math" charset="0"/>
                            <a:ea typeface="Cambria Math" charset="0"/>
                            <a:cs typeface="Cambria Math" charset="0"/>
                          </a:rPr>
                          <m:t> </m:t>
                        </m:r>
                        <m:sSub>
                          <m:sSubPr>
                            <m:ctrlPr>
                              <a:rPr lang="es-ES" sz="3200" b="0" i="1" smtClean="0">
                                <a:solidFill>
                                  <a:prstClr val="black"/>
                                </a:solidFill>
                                <a:latin typeface="Cambria Math" panose="02040503050406030204" pitchFamily="18" charset="0"/>
                                <a:ea typeface="Cambria Math" charset="0"/>
                                <a:cs typeface="Cambria Math" charset="0"/>
                              </a:rPr>
                            </m:ctrlPr>
                          </m:sSubPr>
                          <m:e>
                            <m:r>
                              <a:rPr lang="es-ES" sz="3200" b="0" i="1" smtClean="0">
                                <a:solidFill>
                                  <a:prstClr val="black"/>
                                </a:solidFill>
                                <a:latin typeface="Cambria Math" charset="0"/>
                                <a:ea typeface="Cambria Math" charset="0"/>
                                <a:cs typeface="Cambria Math" charset="0"/>
                              </a:rPr>
                              <m:t>𝐵</m:t>
                            </m:r>
                          </m:e>
                          <m:sub>
                            <m:r>
                              <a:rPr lang="es-ES" sz="3200" b="0" i="1" smtClean="0">
                                <a:solidFill>
                                  <a:prstClr val="black"/>
                                </a:solidFill>
                                <a:latin typeface="Cambria Math" charset="0"/>
                                <a:ea typeface="Cambria Math" charset="0"/>
                                <a:cs typeface="Cambria Math" charset="0"/>
                              </a:rPr>
                              <m:t>0</m:t>
                            </m:r>
                          </m:sub>
                        </m:sSub>
                      </m:oMath>
                    </m:oMathPara>
                  </a14:m>
                  <a:endParaRPr lang="es-ES_tradnl"/>
                </a:p>
              </p:txBody>
            </p:sp>
          </mc:Choice>
          <mc:Fallback xmlns="">
            <p:sp>
              <p:nvSpPr>
                <p:cNvPr id="13" name="Rectángulo 12">
                  <a:extLst>
                    <a:ext uri="{FF2B5EF4-FFF2-40B4-BE49-F238E27FC236}">
                      <a16:creationId xmlns:a16="http://schemas.microsoft.com/office/drawing/2014/main" id="{B97B431C-016E-0DAD-FF44-A9EFD9DCB50C}"/>
                    </a:ext>
                  </a:extLst>
                </p:cNvPr>
                <p:cNvSpPr>
                  <a:spLocks noRot="1" noChangeAspect="1" noMove="1" noResize="1" noEditPoints="1" noAdjustHandles="1" noChangeArrowheads="1" noChangeShapeType="1" noTextEdit="1"/>
                </p:cNvSpPr>
                <p:nvPr/>
              </p:nvSpPr>
              <p:spPr>
                <a:xfrm>
                  <a:off x="1543677" y="5740776"/>
                  <a:ext cx="1969834" cy="584775"/>
                </a:xfrm>
                <a:prstGeom prst="rect">
                  <a:avLst/>
                </a:prstGeom>
                <a:blipFill>
                  <a:blip r:embed="rId10"/>
                  <a:stretch>
                    <a:fillRect/>
                  </a:stretch>
                </a:blipFill>
              </p:spPr>
              <p:txBody>
                <a:bodyPr/>
                <a:lstStyle/>
                <a:p>
                  <a:r>
                    <a:rPr lang="en-US">
                      <a:noFill/>
                    </a:rPr>
                    <a:t> </a:t>
                  </a:r>
                </a:p>
              </p:txBody>
            </p:sp>
          </mc:Fallback>
        </mc:AlternateContent>
        <p:sp>
          <p:nvSpPr>
            <p:cNvPr id="5" name="CuadroTexto 4">
              <a:extLst>
                <a:ext uri="{FF2B5EF4-FFF2-40B4-BE49-F238E27FC236}">
                  <a16:creationId xmlns:a16="http://schemas.microsoft.com/office/drawing/2014/main" id="{3B5B69D7-0530-D6D4-ED67-709D9A9471F6}"/>
                </a:ext>
              </a:extLst>
            </p:cNvPr>
            <p:cNvSpPr txBox="1"/>
            <p:nvPr/>
          </p:nvSpPr>
          <p:spPr>
            <a:xfrm>
              <a:off x="838200" y="5075349"/>
              <a:ext cx="3451583" cy="646331"/>
            </a:xfrm>
            <a:prstGeom prst="rect">
              <a:avLst/>
            </a:prstGeom>
            <a:noFill/>
          </p:spPr>
          <p:txBody>
            <a:bodyPr wrap="square" rtlCol="0">
              <a:spAutoFit/>
            </a:bodyPr>
            <a:lstStyle/>
            <a:p>
              <a:pPr algn="ctr"/>
              <a:r>
                <a:rPr lang="es-CL"/>
                <a:t>Relación entre las amplitudes de los campos</a:t>
              </a:r>
            </a:p>
          </p:txBody>
        </p:sp>
      </p:grpSp>
    </p:spTree>
    <p:extLst>
      <p:ext uri="{BB962C8B-B14F-4D97-AF65-F5344CB8AC3E}">
        <p14:creationId xmlns:p14="http://schemas.microsoft.com/office/powerpoint/2010/main" val="234698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Presión de Radiación</a:t>
            </a:r>
          </a:p>
        </p:txBody>
      </p:sp>
      <p:sp>
        <p:nvSpPr>
          <p:cNvPr id="18" name="CuadroTexto 17"/>
          <p:cNvSpPr txBox="1"/>
          <p:nvPr/>
        </p:nvSpPr>
        <p:spPr>
          <a:xfrm>
            <a:off x="446050" y="1229679"/>
            <a:ext cx="11583574" cy="1569660"/>
          </a:xfrm>
          <a:prstGeom prst="rect">
            <a:avLst/>
          </a:prstGeom>
          <a:noFill/>
        </p:spPr>
        <p:txBody>
          <a:bodyPr wrap="square" rtlCol="0">
            <a:spAutoFit/>
          </a:bodyPr>
          <a:lstStyle/>
          <a:p>
            <a:pPr algn="just"/>
            <a:r>
              <a:rPr lang="es-ES" sz="2400"/>
              <a:t>Las </a:t>
            </a:r>
            <a:r>
              <a:rPr lang="es-ES" sz="2400" err="1"/>
              <a:t>OEMs</a:t>
            </a:r>
            <a:r>
              <a:rPr lang="es-ES" sz="2400"/>
              <a:t> no sólo llevan energía sino también </a:t>
            </a:r>
            <a:r>
              <a:rPr lang="es-ES" sz="2400" err="1"/>
              <a:t>momentum</a:t>
            </a:r>
            <a:r>
              <a:rPr lang="es-ES" sz="2400"/>
              <a:t> lineal. Si transmiten ese </a:t>
            </a:r>
            <a:r>
              <a:rPr lang="es-ES" sz="2400" err="1"/>
              <a:t>momentum</a:t>
            </a:r>
            <a:r>
              <a:rPr lang="es-ES" sz="2400"/>
              <a:t> lineal a un objeto, éste siente una fuerza.</a:t>
            </a:r>
          </a:p>
          <a:p>
            <a:pPr algn="just"/>
            <a:endParaRPr lang="es-ES" sz="2400"/>
          </a:p>
          <a:p>
            <a:pPr algn="just"/>
            <a:r>
              <a:rPr lang="es-ES" sz="2400"/>
              <a:t>Si todo el </a:t>
            </a:r>
            <a:r>
              <a:rPr lang="es-ES" sz="2400" err="1"/>
              <a:t>momentum</a:t>
            </a:r>
            <a:r>
              <a:rPr lang="es-ES" sz="2400"/>
              <a:t> contenido en el cilindro es </a:t>
            </a:r>
            <a:r>
              <a:rPr lang="es-ES" sz="2400" b="1"/>
              <a:t>absorbido</a:t>
            </a:r>
            <a:r>
              <a:rPr lang="es-ES" sz="2400"/>
              <a:t> por un objeto:</a:t>
            </a:r>
            <a:endParaRPr lang="es-ES_tradnl" sz="2400"/>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8CC4D0E-F408-E951-0AAB-CE5D12122D74}"/>
                  </a:ext>
                </a:extLst>
              </p:cNvPr>
              <p:cNvSpPr txBox="1"/>
              <p:nvPr/>
            </p:nvSpPr>
            <p:spPr>
              <a:xfrm>
                <a:off x="6062547" y="5778205"/>
                <a:ext cx="2802104" cy="10374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L" sz="3600" b="0" i="1" smtClean="0">
                          <a:latin typeface="Cambria Math" panose="02040503050406030204" pitchFamily="18" charset="0"/>
                          <a:ea typeface="Cambria Math" panose="02040503050406030204" pitchFamily="18" charset="0"/>
                        </a:rPr>
                        <m:t>𝒫</m:t>
                      </m:r>
                      <m:r>
                        <a:rPr lang="es-ES" sz="3600" b="0" i="1" smtClean="0">
                          <a:latin typeface="Cambria Math" panose="02040503050406030204" pitchFamily="18" charset="0"/>
                          <a:ea typeface="Cambria Math" panose="02040503050406030204" pitchFamily="18" charset="0"/>
                        </a:rPr>
                        <m:t>=</m:t>
                      </m:r>
                      <m:f>
                        <m:fPr>
                          <m:ctrlPr>
                            <a:rPr lang="es-CL" sz="3600" i="1">
                              <a:latin typeface="Cambria Math" panose="02040503050406030204" pitchFamily="18" charset="0"/>
                              <a:ea typeface="Cambria Math" panose="02040503050406030204" pitchFamily="18" charset="0"/>
                            </a:rPr>
                          </m:ctrlPr>
                        </m:fPr>
                        <m:num>
                          <m:sSub>
                            <m:sSubPr>
                              <m:ctrlPr>
                                <a:rPr lang="es-CL" sz="3600" i="1">
                                  <a:latin typeface="Cambria Math" panose="02040503050406030204" pitchFamily="18" charset="0"/>
                                </a:rPr>
                              </m:ctrlPr>
                            </m:sSubPr>
                            <m:e>
                              <m:r>
                                <a:rPr lang="es-ES" sz="3600" i="1">
                                  <a:latin typeface="Cambria Math" panose="02040503050406030204" pitchFamily="18" charset="0"/>
                                </a:rPr>
                                <m:t>𝐹</m:t>
                              </m:r>
                            </m:e>
                            <m:sub>
                              <m:r>
                                <a:rPr lang="es-CL" sz="3600" i="1">
                                  <a:latin typeface="Cambria Math" panose="02040503050406030204" pitchFamily="18" charset="0"/>
                                  <a:ea typeface="Cambria Math" panose="02040503050406030204" pitchFamily="18" charset="0"/>
                                </a:rPr>
                                <m:t>⊥</m:t>
                              </m:r>
                            </m:sub>
                          </m:sSub>
                        </m:num>
                        <m:den>
                          <m:r>
                            <a:rPr lang="es-CL" sz="3600" i="1">
                              <a:latin typeface="Cambria Math" panose="02040503050406030204" pitchFamily="18" charset="0"/>
                              <a:ea typeface="Cambria Math" panose="02040503050406030204" pitchFamily="18" charset="0"/>
                            </a:rPr>
                            <m:t>𝐴</m:t>
                          </m:r>
                        </m:den>
                      </m:f>
                      <m:r>
                        <a:rPr lang="es-CL" sz="3600" i="1">
                          <a:latin typeface="Cambria Math" panose="02040503050406030204" pitchFamily="18" charset="0"/>
                          <a:ea typeface="Cambria Math" panose="02040503050406030204" pitchFamily="18" charset="0"/>
                        </a:rPr>
                        <m:t>≈</m:t>
                      </m:r>
                      <m:f>
                        <m:fPr>
                          <m:ctrlPr>
                            <a:rPr lang="es-CL" sz="3600" b="0" i="1" smtClean="0">
                              <a:latin typeface="Cambria Math" panose="02040503050406030204" pitchFamily="18" charset="0"/>
                            </a:rPr>
                          </m:ctrlPr>
                        </m:fPr>
                        <m:num>
                          <m:r>
                            <a:rPr lang="es-CL" sz="3600" b="0" i="1" smtClean="0">
                              <a:latin typeface="Cambria Math" panose="02040503050406030204" pitchFamily="18" charset="0"/>
                            </a:rPr>
                            <m:t>𝐼</m:t>
                          </m:r>
                        </m:num>
                        <m:den>
                          <m:r>
                            <a:rPr lang="es-CL" sz="3600" b="0" i="1" smtClean="0">
                              <a:latin typeface="Cambria Math" panose="02040503050406030204" pitchFamily="18" charset="0"/>
                            </a:rPr>
                            <m:t>𝑐</m:t>
                          </m:r>
                        </m:den>
                      </m:f>
                    </m:oMath>
                  </m:oMathPara>
                </a14:m>
                <a:endParaRPr lang="es-CL" sz="3600"/>
              </a:p>
            </p:txBody>
          </p:sp>
        </mc:Choice>
        <mc:Fallback xmlns="">
          <p:sp>
            <p:nvSpPr>
              <p:cNvPr id="8" name="CuadroTexto 7">
                <a:extLst>
                  <a:ext uri="{FF2B5EF4-FFF2-40B4-BE49-F238E27FC236}">
                    <a16:creationId xmlns:a16="http://schemas.microsoft.com/office/drawing/2014/main" id="{D8CC4D0E-F408-E951-0AAB-CE5D12122D74}"/>
                  </a:ext>
                </a:extLst>
              </p:cNvPr>
              <p:cNvSpPr txBox="1">
                <a:spLocks noRot="1" noChangeAspect="1" noMove="1" noResize="1" noEditPoints="1" noAdjustHandles="1" noChangeArrowheads="1" noChangeShapeType="1" noTextEdit="1"/>
              </p:cNvSpPr>
              <p:nvPr/>
            </p:nvSpPr>
            <p:spPr>
              <a:xfrm>
                <a:off x="6062547" y="5778205"/>
                <a:ext cx="2802104" cy="10374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6F25F6EC-14D1-4FD8-3FBD-113053A22034}"/>
                  </a:ext>
                </a:extLst>
              </p:cNvPr>
              <p:cNvSpPr txBox="1"/>
              <p:nvPr/>
            </p:nvSpPr>
            <p:spPr>
              <a:xfrm>
                <a:off x="5609274" y="2932283"/>
                <a:ext cx="6420350" cy="11445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L" sz="3200" b="0" i="1" smtClean="0">
                              <a:latin typeface="Cambria Math" panose="02040503050406030204" pitchFamily="18" charset="0"/>
                            </a:rPr>
                          </m:ctrlPr>
                        </m:sSubPr>
                        <m:e>
                          <m:r>
                            <a:rPr lang="es-ES" sz="3200" b="0" i="1" smtClean="0">
                              <a:latin typeface="Cambria Math" panose="02040503050406030204" pitchFamily="18" charset="0"/>
                            </a:rPr>
                            <m:t>𝐹</m:t>
                          </m:r>
                        </m:e>
                        <m:sub>
                          <m:r>
                            <a:rPr lang="es-CL" sz="3200" i="1">
                              <a:latin typeface="Cambria Math" panose="02040503050406030204" pitchFamily="18" charset="0"/>
                              <a:ea typeface="Cambria Math" panose="02040503050406030204" pitchFamily="18" charset="0"/>
                            </a:rPr>
                            <m:t>⊥</m:t>
                          </m:r>
                        </m:sub>
                      </m:sSub>
                      <m:r>
                        <a:rPr lang="es-CL" sz="3200" b="0" i="1" smtClean="0">
                          <a:latin typeface="Cambria Math" panose="02040503050406030204" pitchFamily="18" charset="0"/>
                          <a:ea typeface="Cambria Math" panose="02040503050406030204" pitchFamily="18" charset="0"/>
                        </a:rPr>
                        <m:t>≈</m:t>
                      </m:r>
                      <m:f>
                        <m:fPr>
                          <m:ctrlPr>
                            <a:rPr lang="es-CL" sz="3200" b="0" i="1" smtClean="0">
                              <a:latin typeface="Cambria Math" panose="02040503050406030204" pitchFamily="18" charset="0"/>
                            </a:rPr>
                          </m:ctrlPr>
                        </m:fPr>
                        <m:num>
                          <m:r>
                            <m:rPr>
                              <m:sty m:val="p"/>
                            </m:rPr>
                            <a:rPr lang="es-CL" sz="3200" b="0" i="0" smtClean="0">
                              <a:latin typeface="Cambria Math" panose="02040503050406030204" pitchFamily="18" charset="0"/>
                            </a:rPr>
                            <m:t>Δ</m:t>
                          </m:r>
                          <m:r>
                            <a:rPr lang="es-CL" sz="3200" b="0" i="1" smtClean="0">
                              <a:latin typeface="Cambria Math" panose="02040503050406030204" pitchFamily="18" charset="0"/>
                            </a:rPr>
                            <m:t>𝑝</m:t>
                          </m:r>
                        </m:num>
                        <m:den>
                          <m:r>
                            <m:rPr>
                              <m:sty m:val="p"/>
                            </m:rPr>
                            <a:rPr lang="es-CL" sz="3200" b="0" i="0" smtClean="0">
                              <a:latin typeface="Cambria Math" panose="02040503050406030204" pitchFamily="18" charset="0"/>
                            </a:rPr>
                            <m:t>Δ</m:t>
                          </m:r>
                          <m:r>
                            <a:rPr lang="es-CL" sz="3200" b="0" i="1" smtClean="0">
                              <a:latin typeface="Cambria Math" panose="02040503050406030204" pitchFamily="18" charset="0"/>
                            </a:rPr>
                            <m:t>𝑡</m:t>
                          </m:r>
                        </m:den>
                      </m:f>
                      <m:r>
                        <a:rPr lang="es-ES" sz="3200" b="0" i="0" smtClean="0">
                          <a:latin typeface="Cambria Math" panose="02040503050406030204" pitchFamily="18" charset="0"/>
                        </a:rPr>
                        <m:t>=</m:t>
                      </m:r>
                      <m:f>
                        <m:fPr>
                          <m:ctrlPr>
                            <a:rPr lang="es-CL" sz="3200" b="0" i="1" dirty="0" smtClean="0">
                              <a:latin typeface="Cambria Math" panose="02040503050406030204" pitchFamily="18" charset="0"/>
                            </a:rPr>
                          </m:ctrlPr>
                        </m:fPr>
                        <m:num>
                          <m:d>
                            <m:dPr>
                              <m:begChr m:val="⟨"/>
                              <m:endChr m:val="⟩"/>
                              <m:ctrlPr>
                                <a:rPr lang="es-CL" sz="3200" i="1">
                                  <a:latin typeface="Cambria Math" panose="02040503050406030204" pitchFamily="18" charset="0"/>
                                </a:rPr>
                              </m:ctrlPr>
                            </m:dPr>
                            <m:e>
                              <m:d>
                                <m:dPr>
                                  <m:begChr m:val="|"/>
                                  <m:endChr m:val="|"/>
                                  <m:ctrlPr>
                                    <a:rPr lang="es-CL" sz="3200" i="1">
                                      <a:latin typeface="Cambria Math" panose="02040503050406030204" pitchFamily="18" charset="0"/>
                                    </a:rPr>
                                  </m:ctrlPr>
                                </m:dPr>
                                <m:e>
                                  <m:acc>
                                    <m:accPr>
                                      <m:chr m:val="⃗"/>
                                      <m:ctrlPr>
                                        <a:rPr lang="es-CL" sz="3200" i="1">
                                          <a:latin typeface="Cambria Math" panose="02040503050406030204" pitchFamily="18" charset="0"/>
                                          <a:ea typeface="Cambria Math" panose="02040503050406030204" pitchFamily="18" charset="0"/>
                                        </a:rPr>
                                      </m:ctrlPr>
                                    </m:accPr>
                                    <m:e>
                                      <m:r>
                                        <a:rPr lang="es-CL" sz="3200" i="1">
                                          <a:latin typeface="Cambria Math" panose="02040503050406030204" pitchFamily="18" charset="0"/>
                                          <a:ea typeface="Cambria Math" panose="02040503050406030204" pitchFamily="18" charset="0"/>
                                        </a:rPr>
                                        <m:t>ℙ</m:t>
                                      </m:r>
                                    </m:e>
                                  </m:acc>
                                </m:e>
                              </m:d>
                            </m:e>
                          </m:d>
                          <m:r>
                            <a:rPr lang="en-CL" sz="3200" i="1" dirty="0">
                              <a:latin typeface="Cambria Math" panose="02040503050406030204" pitchFamily="18" charset="0"/>
                            </a:rPr>
                            <m:t>𝐴</m:t>
                          </m:r>
                          <m:r>
                            <a:rPr lang="en-CL" sz="3200" i="1" dirty="0">
                              <a:latin typeface="Cambria Math" panose="02040503050406030204" pitchFamily="18" charset="0"/>
                            </a:rPr>
                            <m:t> </m:t>
                          </m:r>
                          <m:r>
                            <a:rPr lang="en-CL" sz="3200" i="1" dirty="0">
                              <a:latin typeface="Cambria Math" panose="02040503050406030204" pitchFamily="18" charset="0"/>
                            </a:rPr>
                            <m:t>𝑐</m:t>
                          </m:r>
                          <m:r>
                            <a:rPr lang="en-CL" sz="3200" i="1" dirty="0">
                              <a:latin typeface="Cambria Math" panose="02040503050406030204" pitchFamily="18" charset="0"/>
                            </a:rPr>
                            <m:t> </m:t>
                          </m:r>
                          <m:r>
                            <m:rPr>
                              <m:sty m:val="p"/>
                            </m:rPr>
                            <a:rPr lang="es-CL" sz="3200" dirty="0" err="1">
                              <a:latin typeface="Cambria Math" panose="02040503050406030204" pitchFamily="18" charset="0"/>
                            </a:rPr>
                            <m:t>Δ</m:t>
                          </m:r>
                          <m:r>
                            <a:rPr lang="es-CL" sz="3200" i="1" dirty="0" err="1">
                              <a:latin typeface="Cambria Math" panose="02040503050406030204" pitchFamily="18" charset="0"/>
                            </a:rPr>
                            <m:t>𝑡</m:t>
                          </m:r>
                        </m:num>
                        <m:den>
                          <m:r>
                            <m:rPr>
                              <m:sty m:val="p"/>
                            </m:rPr>
                            <a:rPr lang="es-CL" sz="3200" b="0" i="0" dirty="0" smtClean="0">
                              <a:latin typeface="Cambria Math" panose="02040503050406030204" pitchFamily="18" charset="0"/>
                            </a:rPr>
                            <m:t>Δ</m:t>
                          </m:r>
                          <m:r>
                            <a:rPr lang="es-CL" sz="3200" b="0" i="1" dirty="0" smtClean="0">
                              <a:latin typeface="Cambria Math" panose="02040503050406030204" pitchFamily="18" charset="0"/>
                            </a:rPr>
                            <m:t>𝑡</m:t>
                          </m:r>
                        </m:den>
                      </m:f>
                      <m:r>
                        <a:rPr lang="es-CL" sz="3200" b="0" i="1" dirty="0" smtClean="0">
                          <a:latin typeface="Cambria Math" panose="02040503050406030204" pitchFamily="18" charset="0"/>
                        </a:rPr>
                        <m:t>=</m:t>
                      </m:r>
                      <m:d>
                        <m:dPr>
                          <m:begChr m:val="⟨"/>
                          <m:endChr m:val="⟩"/>
                          <m:ctrlPr>
                            <a:rPr lang="es-CL" sz="3200" i="1">
                              <a:latin typeface="Cambria Math" panose="02040503050406030204" pitchFamily="18" charset="0"/>
                            </a:rPr>
                          </m:ctrlPr>
                        </m:dPr>
                        <m:e>
                          <m:d>
                            <m:dPr>
                              <m:begChr m:val="|"/>
                              <m:endChr m:val="|"/>
                              <m:ctrlPr>
                                <a:rPr lang="es-CL" sz="3200" i="1">
                                  <a:latin typeface="Cambria Math" panose="02040503050406030204" pitchFamily="18" charset="0"/>
                                </a:rPr>
                              </m:ctrlPr>
                            </m:dPr>
                            <m:e>
                              <m:acc>
                                <m:accPr>
                                  <m:chr m:val="⃗"/>
                                  <m:ctrlPr>
                                    <a:rPr lang="es-CL" sz="3200" i="1">
                                      <a:latin typeface="Cambria Math" panose="02040503050406030204" pitchFamily="18" charset="0"/>
                                      <a:ea typeface="Cambria Math" panose="02040503050406030204" pitchFamily="18" charset="0"/>
                                    </a:rPr>
                                  </m:ctrlPr>
                                </m:accPr>
                                <m:e>
                                  <m:r>
                                    <a:rPr lang="es-CL" sz="3200" i="1">
                                      <a:latin typeface="Cambria Math" panose="02040503050406030204" pitchFamily="18" charset="0"/>
                                      <a:ea typeface="Cambria Math" panose="02040503050406030204" pitchFamily="18" charset="0"/>
                                    </a:rPr>
                                    <m:t>ℙ</m:t>
                                  </m:r>
                                </m:e>
                              </m:acc>
                            </m:e>
                          </m:d>
                        </m:e>
                      </m:d>
                      <m:r>
                        <a:rPr lang="en-CL" sz="3200" i="1" dirty="0">
                          <a:latin typeface="Cambria Math" panose="02040503050406030204" pitchFamily="18" charset="0"/>
                        </a:rPr>
                        <m:t>𝐴</m:t>
                      </m:r>
                      <m:r>
                        <a:rPr lang="en-CL" sz="3200" i="1" dirty="0">
                          <a:latin typeface="Cambria Math" panose="02040503050406030204" pitchFamily="18" charset="0"/>
                        </a:rPr>
                        <m:t> </m:t>
                      </m:r>
                      <m:r>
                        <a:rPr lang="en-CL" sz="3200" i="1" dirty="0">
                          <a:latin typeface="Cambria Math" panose="02040503050406030204" pitchFamily="18" charset="0"/>
                        </a:rPr>
                        <m:t>𝑐</m:t>
                      </m:r>
                    </m:oMath>
                  </m:oMathPara>
                </a14:m>
                <a:endParaRPr lang="es-CL" sz="3200"/>
              </a:p>
            </p:txBody>
          </p:sp>
        </mc:Choice>
        <mc:Fallback xmlns="">
          <p:sp>
            <p:nvSpPr>
              <p:cNvPr id="6" name="CuadroTexto 5">
                <a:extLst>
                  <a:ext uri="{FF2B5EF4-FFF2-40B4-BE49-F238E27FC236}">
                    <a16:creationId xmlns:a16="http://schemas.microsoft.com/office/drawing/2014/main" id="{6F25F6EC-14D1-4FD8-3FBD-113053A22034}"/>
                  </a:ext>
                </a:extLst>
              </p:cNvPr>
              <p:cNvSpPr txBox="1">
                <a:spLocks noRot="1" noChangeAspect="1" noMove="1" noResize="1" noEditPoints="1" noAdjustHandles="1" noChangeArrowheads="1" noChangeShapeType="1" noTextEdit="1"/>
              </p:cNvSpPr>
              <p:nvPr/>
            </p:nvSpPr>
            <p:spPr>
              <a:xfrm>
                <a:off x="5609274" y="2932283"/>
                <a:ext cx="6420350" cy="11445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D970B29-07C0-3962-D40B-61E0A127CFF1}"/>
                  </a:ext>
                </a:extLst>
              </p:cNvPr>
              <p:cNvSpPr txBox="1"/>
              <p:nvPr/>
            </p:nvSpPr>
            <p:spPr>
              <a:xfrm>
                <a:off x="1197006" y="6101108"/>
                <a:ext cx="3187155" cy="5918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CL" sz="3200" i="0" dirty="0" smtClean="0">
                          <a:latin typeface="Cambria Math" panose="02040503050406030204" pitchFamily="18" charset="0"/>
                        </a:rPr>
                        <m:t>Δ</m:t>
                      </m:r>
                      <m:r>
                        <a:rPr lang="es-CL" sz="3200" i="1" dirty="0" err="1" smtClean="0">
                          <a:latin typeface="Cambria Math" panose="02040503050406030204" pitchFamily="18" charset="0"/>
                        </a:rPr>
                        <m:t>𝑝</m:t>
                      </m:r>
                      <m:r>
                        <a:rPr lang="en-CL" sz="3200" i="1" dirty="0" smtClean="0">
                          <a:latin typeface="Cambria Math" panose="02040503050406030204" pitchFamily="18" charset="0"/>
                        </a:rPr>
                        <m:t> </m:t>
                      </m:r>
                      <m:r>
                        <a:rPr lang="en-CL" sz="3200" i="1" dirty="0">
                          <a:latin typeface="Cambria Math" panose="02040503050406030204" pitchFamily="18" charset="0"/>
                        </a:rPr>
                        <m:t>=</m:t>
                      </m:r>
                      <m:d>
                        <m:dPr>
                          <m:begChr m:val="⟨"/>
                          <m:endChr m:val="⟩"/>
                          <m:ctrlPr>
                            <a:rPr lang="es-CL" sz="3200" i="1">
                              <a:latin typeface="Cambria Math" panose="02040503050406030204" pitchFamily="18" charset="0"/>
                            </a:rPr>
                          </m:ctrlPr>
                        </m:dPr>
                        <m:e>
                          <m:d>
                            <m:dPr>
                              <m:begChr m:val="|"/>
                              <m:endChr m:val="|"/>
                              <m:ctrlPr>
                                <a:rPr lang="es-CL" sz="3200" i="1">
                                  <a:latin typeface="Cambria Math" panose="02040503050406030204" pitchFamily="18" charset="0"/>
                                </a:rPr>
                              </m:ctrlPr>
                            </m:dPr>
                            <m:e>
                              <m:acc>
                                <m:accPr>
                                  <m:chr m:val="⃗"/>
                                  <m:ctrlPr>
                                    <a:rPr lang="es-CL" sz="3200" i="1">
                                      <a:latin typeface="Cambria Math" panose="02040503050406030204" pitchFamily="18" charset="0"/>
                                      <a:ea typeface="Cambria Math" panose="02040503050406030204" pitchFamily="18" charset="0"/>
                                    </a:rPr>
                                  </m:ctrlPr>
                                </m:accPr>
                                <m:e>
                                  <m:r>
                                    <a:rPr lang="es-CL" sz="3200" i="1">
                                      <a:latin typeface="Cambria Math" panose="02040503050406030204" pitchFamily="18" charset="0"/>
                                      <a:ea typeface="Cambria Math" panose="02040503050406030204" pitchFamily="18" charset="0"/>
                                    </a:rPr>
                                    <m:t>ℙ</m:t>
                                  </m:r>
                                </m:e>
                              </m:acc>
                            </m:e>
                          </m:d>
                        </m:e>
                      </m:d>
                      <m:r>
                        <a:rPr lang="es-ES" sz="3200" b="0" i="1" smtClean="0">
                          <a:latin typeface="Cambria Math" panose="02040503050406030204" pitchFamily="18" charset="0"/>
                          <a:ea typeface="Cambria Math" panose="02040503050406030204" pitchFamily="18" charset="0"/>
                        </a:rPr>
                        <m:t> </m:t>
                      </m:r>
                      <m:r>
                        <a:rPr lang="en-CL" sz="3200" i="1" dirty="0">
                          <a:latin typeface="Cambria Math" panose="02040503050406030204" pitchFamily="18" charset="0"/>
                        </a:rPr>
                        <m:t>𝐴</m:t>
                      </m:r>
                      <m:r>
                        <a:rPr lang="en-CL" sz="3200" i="1" dirty="0">
                          <a:latin typeface="Cambria Math" panose="02040503050406030204" pitchFamily="18" charset="0"/>
                        </a:rPr>
                        <m:t> </m:t>
                      </m:r>
                      <m:r>
                        <a:rPr lang="en-CL" sz="3200" i="1" dirty="0">
                          <a:latin typeface="Cambria Math" panose="02040503050406030204" pitchFamily="18" charset="0"/>
                        </a:rPr>
                        <m:t>𝑐</m:t>
                      </m:r>
                      <m:r>
                        <a:rPr lang="en-CL" sz="3200" i="1" dirty="0">
                          <a:latin typeface="Cambria Math" panose="02040503050406030204" pitchFamily="18" charset="0"/>
                        </a:rPr>
                        <m:t> </m:t>
                      </m:r>
                      <m:r>
                        <m:rPr>
                          <m:sty m:val="p"/>
                        </m:rPr>
                        <a:rPr lang="es-CL" sz="3200" i="0" dirty="0" err="1" smtClean="0">
                          <a:latin typeface="Cambria Math" panose="02040503050406030204" pitchFamily="18" charset="0"/>
                        </a:rPr>
                        <m:t>Δ</m:t>
                      </m:r>
                      <m:r>
                        <a:rPr lang="es-CL" sz="3200" i="1" dirty="0" err="1" smtClean="0">
                          <a:latin typeface="Cambria Math" panose="02040503050406030204" pitchFamily="18" charset="0"/>
                        </a:rPr>
                        <m:t>𝑡</m:t>
                      </m:r>
                    </m:oMath>
                  </m:oMathPara>
                </a14:m>
                <a:endParaRPr lang="en-CL" sz="3200">
                  <a:highlight>
                    <a:srgbClr val="FFFF00"/>
                  </a:highlight>
                </a:endParaRPr>
              </a:p>
            </p:txBody>
          </p:sp>
        </mc:Choice>
        <mc:Fallback xmlns="">
          <p:sp>
            <p:nvSpPr>
              <p:cNvPr id="19" name="TextBox 18">
                <a:extLst>
                  <a:ext uri="{FF2B5EF4-FFF2-40B4-BE49-F238E27FC236}">
                    <a16:creationId xmlns:a16="http://schemas.microsoft.com/office/drawing/2014/main" id="{1D970B29-07C0-3962-D40B-61E0A127CFF1}"/>
                  </a:ext>
                </a:extLst>
              </p:cNvPr>
              <p:cNvSpPr txBox="1">
                <a:spLocks noRot="1" noChangeAspect="1" noMove="1" noResize="1" noEditPoints="1" noAdjustHandles="1" noChangeArrowheads="1" noChangeShapeType="1" noTextEdit="1"/>
              </p:cNvSpPr>
              <p:nvPr/>
            </p:nvSpPr>
            <p:spPr>
              <a:xfrm>
                <a:off x="1197006" y="6101108"/>
                <a:ext cx="3187155" cy="591829"/>
              </a:xfrm>
              <a:prstGeom prst="rect">
                <a:avLst/>
              </a:prstGeom>
              <a:blipFill>
                <a:blip r:embed="rId4"/>
                <a:stretch>
                  <a:fillRect b="-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43E1D8FE-6903-1B8D-FCE8-0EA14CDD381A}"/>
                  </a:ext>
                </a:extLst>
              </p:cNvPr>
              <p:cNvSpPr txBox="1"/>
              <p:nvPr/>
            </p:nvSpPr>
            <p:spPr>
              <a:xfrm>
                <a:off x="1585349" y="5308502"/>
                <a:ext cx="2295052" cy="523220"/>
              </a:xfrm>
              <a:prstGeom prst="rect">
                <a:avLst/>
              </a:prstGeom>
              <a:noFill/>
            </p:spPr>
            <p:txBody>
              <a:bodyPr wrap="square" rtlCol="0">
                <a:spAutoFit/>
              </a:bodyPr>
              <a:lstStyle/>
              <a:p>
                <a14:m>
                  <m:oMath xmlns:m="http://schemas.openxmlformats.org/officeDocument/2006/math">
                    <m:r>
                      <a:rPr lang="es-CL" sz="2800" i="1" dirty="0" smtClean="0">
                        <a:latin typeface="Cambria Math" panose="02040503050406030204" pitchFamily="18" charset="0"/>
                      </a:rPr>
                      <m:t>𝑉</m:t>
                    </m:r>
                    <m:r>
                      <a:rPr lang="es-CL" sz="2800" i="1" dirty="0" smtClean="0">
                        <a:latin typeface="Cambria Math" panose="02040503050406030204" pitchFamily="18" charset="0"/>
                      </a:rPr>
                      <m:t>=</m:t>
                    </m:r>
                    <m:r>
                      <a:rPr lang="es-CL" sz="2800" i="1" dirty="0" smtClean="0">
                        <a:latin typeface="Cambria Math" panose="02040503050406030204" pitchFamily="18" charset="0"/>
                      </a:rPr>
                      <m:t>𝐴</m:t>
                    </m:r>
                    <m:r>
                      <a:rPr lang="es-CL" sz="2800" i="1" dirty="0" smtClean="0">
                        <a:latin typeface="Cambria Math" panose="02040503050406030204" pitchFamily="18" charset="0"/>
                      </a:rPr>
                      <m:t>∗</m:t>
                    </m:r>
                    <m:r>
                      <a:rPr lang="es-CL" sz="2800" b="0" i="1" dirty="0" smtClean="0">
                        <a:latin typeface="Cambria Math" panose="02040503050406030204" pitchFamily="18" charset="0"/>
                      </a:rPr>
                      <m:t>𝑐</m:t>
                    </m:r>
                    <m:r>
                      <a:rPr lang="es-CL" sz="2800" b="0" i="1" dirty="0" smtClean="0">
                        <a:latin typeface="Cambria Math" panose="02040503050406030204" pitchFamily="18" charset="0"/>
                      </a:rPr>
                      <m:t> </m:t>
                    </m:r>
                    <m:r>
                      <a:rPr lang="es-CL" sz="2800" i="1" dirty="0" smtClean="0">
                        <a:latin typeface="Cambria Math" panose="02040503050406030204" pitchFamily="18" charset="0"/>
                      </a:rPr>
                      <m:t>𝛥</m:t>
                    </m:r>
                    <m:r>
                      <a:rPr lang="es-CL" sz="2800" i="1" dirty="0" smtClean="0">
                        <a:latin typeface="Cambria Math" panose="02040503050406030204" pitchFamily="18" charset="0"/>
                      </a:rPr>
                      <m:t>𝑡</m:t>
                    </m:r>
                  </m:oMath>
                </a14:m>
                <a:r>
                  <a:rPr lang="es-CL" sz="2800" i="1"/>
                  <a:t> </a:t>
                </a:r>
              </a:p>
            </p:txBody>
          </p:sp>
        </mc:Choice>
        <mc:Fallback xmlns="">
          <p:sp>
            <p:nvSpPr>
              <p:cNvPr id="7" name="CuadroTexto 6">
                <a:extLst>
                  <a:ext uri="{FF2B5EF4-FFF2-40B4-BE49-F238E27FC236}">
                    <a16:creationId xmlns:a16="http://schemas.microsoft.com/office/drawing/2014/main" id="{43E1D8FE-6903-1B8D-FCE8-0EA14CDD381A}"/>
                  </a:ext>
                </a:extLst>
              </p:cNvPr>
              <p:cNvSpPr txBox="1">
                <a:spLocks noRot="1" noChangeAspect="1" noMove="1" noResize="1" noEditPoints="1" noAdjustHandles="1" noChangeArrowheads="1" noChangeShapeType="1" noTextEdit="1"/>
              </p:cNvSpPr>
              <p:nvPr/>
            </p:nvSpPr>
            <p:spPr>
              <a:xfrm>
                <a:off x="1585349" y="5308502"/>
                <a:ext cx="229505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F3D9E91E-5C34-CD66-5225-F14F782ED5C9}"/>
                  </a:ext>
                </a:extLst>
              </p:cNvPr>
              <p:cNvSpPr txBox="1"/>
              <p:nvPr/>
            </p:nvSpPr>
            <p:spPr>
              <a:xfrm>
                <a:off x="5726683" y="4447866"/>
                <a:ext cx="4266032" cy="1141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s-CL" sz="3200" b="0" i="1" smtClean="0">
                              <a:latin typeface="Cambria Math" panose="02040503050406030204" pitchFamily="18" charset="0"/>
                              <a:ea typeface="Cambria Math" panose="02040503050406030204" pitchFamily="18" charset="0"/>
                            </a:rPr>
                          </m:ctrlPr>
                        </m:fPr>
                        <m:num>
                          <m:sSub>
                            <m:sSubPr>
                              <m:ctrlPr>
                                <a:rPr lang="es-CL" sz="3200" b="0" i="1" smtClean="0">
                                  <a:latin typeface="Cambria Math" panose="02040503050406030204" pitchFamily="18" charset="0"/>
                                </a:rPr>
                              </m:ctrlPr>
                            </m:sSubPr>
                            <m:e>
                              <m:r>
                                <a:rPr lang="es-ES" sz="3200" b="0" i="1" smtClean="0">
                                  <a:latin typeface="Cambria Math" panose="02040503050406030204" pitchFamily="18" charset="0"/>
                                </a:rPr>
                                <m:t>𝐹</m:t>
                              </m:r>
                            </m:e>
                            <m:sub>
                              <m:r>
                                <a:rPr lang="es-CL" sz="3200" i="1">
                                  <a:latin typeface="Cambria Math" panose="02040503050406030204" pitchFamily="18" charset="0"/>
                                  <a:ea typeface="Cambria Math" panose="02040503050406030204" pitchFamily="18" charset="0"/>
                                </a:rPr>
                                <m:t>⊥</m:t>
                              </m:r>
                            </m:sub>
                          </m:sSub>
                        </m:num>
                        <m:den>
                          <m:r>
                            <a:rPr lang="es-CL" sz="3200" b="0" i="1" smtClean="0">
                              <a:latin typeface="Cambria Math" panose="02040503050406030204" pitchFamily="18" charset="0"/>
                              <a:ea typeface="Cambria Math" panose="02040503050406030204" pitchFamily="18" charset="0"/>
                            </a:rPr>
                            <m:t>𝐴</m:t>
                          </m:r>
                        </m:den>
                      </m:f>
                      <m:r>
                        <a:rPr lang="es-CL" sz="3200" b="0" i="1" smtClean="0">
                          <a:latin typeface="Cambria Math" panose="02040503050406030204" pitchFamily="18" charset="0"/>
                          <a:ea typeface="Cambria Math" panose="02040503050406030204" pitchFamily="18" charset="0"/>
                        </a:rPr>
                        <m:t>≈</m:t>
                      </m:r>
                      <m:d>
                        <m:dPr>
                          <m:begChr m:val="⟨"/>
                          <m:endChr m:val="⟩"/>
                          <m:ctrlPr>
                            <a:rPr lang="es-CL" sz="3200" i="1">
                              <a:latin typeface="Cambria Math" panose="02040503050406030204" pitchFamily="18" charset="0"/>
                            </a:rPr>
                          </m:ctrlPr>
                        </m:dPr>
                        <m:e>
                          <m:d>
                            <m:dPr>
                              <m:begChr m:val="|"/>
                              <m:endChr m:val="|"/>
                              <m:ctrlPr>
                                <a:rPr lang="es-CL" sz="3200" i="1">
                                  <a:latin typeface="Cambria Math" panose="02040503050406030204" pitchFamily="18" charset="0"/>
                                </a:rPr>
                              </m:ctrlPr>
                            </m:dPr>
                            <m:e>
                              <m:acc>
                                <m:accPr>
                                  <m:chr m:val="⃗"/>
                                  <m:ctrlPr>
                                    <a:rPr lang="es-CL" sz="3200" i="1">
                                      <a:latin typeface="Cambria Math" panose="02040503050406030204" pitchFamily="18" charset="0"/>
                                      <a:ea typeface="Cambria Math" panose="02040503050406030204" pitchFamily="18" charset="0"/>
                                    </a:rPr>
                                  </m:ctrlPr>
                                </m:accPr>
                                <m:e>
                                  <m:r>
                                    <a:rPr lang="es-CL" sz="3200" i="1">
                                      <a:latin typeface="Cambria Math" panose="02040503050406030204" pitchFamily="18" charset="0"/>
                                      <a:ea typeface="Cambria Math" panose="02040503050406030204" pitchFamily="18" charset="0"/>
                                    </a:rPr>
                                    <m:t>ℙ</m:t>
                                  </m:r>
                                </m:e>
                              </m:acc>
                            </m:e>
                          </m:d>
                        </m:e>
                      </m:d>
                      <m:r>
                        <a:rPr lang="en-CL" sz="3200" i="1" dirty="0">
                          <a:latin typeface="Cambria Math" panose="02040503050406030204" pitchFamily="18" charset="0"/>
                        </a:rPr>
                        <m:t>𝑐</m:t>
                      </m:r>
                      <m:r>
                        <a:rPr lang="es-CL" sz="3200" b="0" i="1" dirty="0" smtClean="0">
                          <a:latin typeface="Cambria Math" panose="02040503050406030204" pitchFamily="18" charset="0"/>
                        </a:rPr>
                        <m:t>=</m:t>
                      </m:r>
                      <m:f>
                        <m:fPr>
                          <m:ctrlPr>
                            <a:rPr lang="es-CL" sz="3200" b="0" i="1" dirty="0" smtClean="0">
                              <a:latin typeface="Cambria Math" panose="02040503050406030204" pitchFamily="18" charset="0"/>
                              <a:ea typeface="Cambria Math" panose="02040503050406030204" pitchFamily="18" charset="0"/>
                            </a:rPr>
                          </m:ctrlPr>
                        </m:fPr>
                        <m:num>
                          <m:d>
                            <m:dPr>
                              <m:begChr m:val="⟨"/>
                              <m:endChr m:val="⟩"/>
                              <m:ctrlPr>
                                <a:rPr lang="es-CL" sz="3200" i="1">
                                  <a:latin typeface="Cambria Math" panose="02040503050406030204" pitchFamily="18" charset="0"/>
                                </a:rPr>
                              </m:ctrlPr>
                            </m:dPr>
                            <m:e>
                              <m:d>
                                <m:dPr>
                                  <m:begChr m:val="|"/>
                                  <m:endChr m:val="|"/>
                                  <m:ctrlPr>
                                    <a:rPr lang="es-CL" sz="3200" i="1">
                                      <a:latin typeface="Cambria Math" panose="02040503050406030204" pitchFamily="18" charset="0"/>
                                    </a:rPr>
                                  </m:ctrlPr>
                                </m:dPr>
                                <m:e>
                                  <m:acc>
                                    <m:accPr>
                                      <m:chr m:val="⃗"/>
                                      <m:ctrlPr>
                                        <a:rPr lang="es-CL" sz="3200" i="1">
                                          <a:latin typeface="Cambria Math" panose="02040503050406030204" pitchFamily="18" charset="0"/>
                                          <a:ea typeface="Cambria Math" panose="02040503050406030204" pitchFamily="18" charset="0"/>
                                        </a:rPr>
                                      </m:ctrlPr>
                                    </m:accPr>
                                    <m:e>
                                      <m:r>
                                        <a:rPr lang="es-CL" sz="3200" b="0" i="1" smtClean="0">
                                          <a:latin typeface="Cambria Math" panose="02040503050406030204" pitchFamily="18" charset="0"/>
                                          <a:ea typeface="Cambria Math" panose="02040503050406030204" pitchFamily="18" charset="0"/>
                                        </a:rPr>
                                        <m:t>𝑆</m:t>
                                      </m:r>
                                    </m:e>
                                  </m:acc>
                                </m:e>
                              </m:d>
                            </m:e>
                          </m:d>
                        </m:num>
                        <m:den>
                          <m:r>
                            <a:rPr lang="es-CL" sz="3200" b="0" i="1" smtClean="0">
                              <a:latin typeface="Cambria Math" panose="02040503050406030204" pitchFamily="18" charset="0"/>
                              <a:ea typeface="Cambria Math" panose="02040503050406030204" pitchFamily="18" charset="0"/>
                            </a:rPr>
                            <m:t>𝑐</m:t>
                          </m:r>
                        </m:den>
                      </m:f>
                    </m:oMath>
                  </m:oMathPara>
                </a14:m>
                <a:endParaRPr lang="es-CL" sz="3200"/>
              </a:p>
            </p:txBody>
          </p:sp>
        </mc:Choice>
        <mc:Fallback xmlns="">
          <p:sp>
            <p:nvSpPr>
              <p:cNvPr id="10" name="CuadroTexto 9">
                <a:extLst>
                  <a:ext uri="{FF2B5EF4-FFF2-40B4-BE49-F238E27FC236}">
                    <a16:creationId xmlns:a16="http://schemas.microsoft.com/office/drawing/2014/main" id="{F3D9E91E-5C34-CD66-5225-F14F782ED5C9}"/>
                  </a:ext>
                </a:extLst>
              </p:cNvPr>
              <p:cNvSpPr txBox="1">
                <a:spLocks noRot="1" noChangeAspect="1" noMove="1" noResize="1" noEditPoints="1" noAdjustHandles="1" noChangeArrowheads="1" noChangeShapeType="1" noTextEdit="1"/>
              </p:cNvSpPr>
              <p:nvPr/>
            </p:nvSpPr>
            <p:spPr>
              <a:xfrm>
                <a:off x="5726683" y="4447866"/>
                <a:ext cx="4266032" cy="1141338"/>
              </a:xfrm>
              <a:prstGeom prst="rect">
                <a:avLst/>
              </a:prstGeom>
              <a:blipFill>
                <a:blip r:embed="rId6"/>
                <a:stretch>
                  <a:fillRect/>
                </a:stretch>
              </a:blipFill>
            </p:spPr>
            <p:txBody>
              <a:bodyPr/>
              <a:lstStyle/>
              <a:p>
                <a:r>
                  <a:rPr lang="en-US">
                    <a:noFill/>
                  </a:rPr>
                  <a:t> </a:t>
                </a:r>
              </a:p>
            </p:txBody>
          </p:sp>
        </mc:Fallback>
      </mc:AlternateContent>
      <p:grpSp>
        <p:nvGrpSpPr>
          <p:cNvPr id="5" name="Grupo 4">
            <a:extLst>
              <a:ext uri="{FF2B5EF4-FFF2-40B4-BE49-F238E27FC236}">
                <a16:creationId xmlns:a16="http://schemas.microsoft.com/office/drawing/2014/main" id="{9C59797D-4E24-820B-8F2A-2BA200BAE2F4}"/>
              </a:ext>
            </a:extLst>
          </p:cNvPr>
          <p:cNvGrpSpPr/>
          <p:nvPr/>
        </p:nvGrpSpPr>
        <p:grpSpPr>
          <a:xfrm>
            <a:off x="681307" y="2954487"/>
            <a:ext cx="4381993" cy="2057566"/>
            <a:chOff x="681307" y="2954487"/>
            <a:chExt cx="4381993" cy="2057566"/>
          </a:xfrm>
        </p:grpSpPr>
        <p:sp>
          <p:nvSpPr>
            <p:cNvPr id="4" name="Cilindro 7">
              <a:extLst>
                <a:ext uri="{FF2B5EF4-FFF2-40B4-BE49-F238E27FC236}">
                  <a16:creationId xmlns:a16="http://schemas.microsoft.com/office/drawing/2014/main" id="{5015DC9D-B523-09BD-C486-E2F1F5F0C117}"/>
                </a:ext>
              </a:extLst>
            </p:cNvPr>
            <p:cNvSpPr/>
            <p:nvPr/>
          </p:nvSpPr>
          <p:spPr>
            <a:xfrm rot="5400000">
              <a:off x="1985519" y="1650275"/>
              <a:ext cx="1227596" cy="3836019"/>
            </a:xfrm>
            <a:prstGeom prst="can">
              <a:avLst>
                <a:gd name="adj" fmla="val 38626"/>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ight Brace 16">
              <a:extLst>
                <a:ext uri="{FF2B5EF4-FFF2-40B4-BE49-F238E27FC236}">
                  <a16:creationId xmlns:a16="http://schemas.microsoft.com/office/drawing/2014/main" id="{9A70407A-73EC-3FA2-637B-6AD43387C63C}"/>
                </a:ext>
              </a:extLst>
            </p:cNvPr>
            <p:cNvSpPr/>
            <p:nvPr/>
          </p:nvSpPr>
          <p:spPr>
            <a:xfrm rot="5400000">
              <a:off x="2366919" y="2804785"/>
              <a:ext cx="178882" cy="3173662"/>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L"/>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02CF1A1F-E1C5-8670-DF88-429842753D03}"/>
                    </a:ext>
                  </a:extLst>
                </p:cNvPr>
                <p:cNvSpPr txBox="1"/>
                <p:nvPr/>
              </p:nvSpPr>
              <p:spPr>
                <a:xfrm>
                  <a:off x="1811606" y="4488833"/>
                  <a:ext cx="1575421" cy="523220"/>
                </a:xfrm>
                <a:prstGeom prst="rect">
                  <a:avLst/>
                </a:prstGeom>
                <a:noFill/>
              </p:spPr>
              <p:txBody>
                <a:bodyPr wrap="square">
                  <a:spAutoFit/>
                </a:bodyPr>
                <a:lstStyle/>
                <a:p>
                  <a14:m>
                    <m:oMath xmlns:m="http://schemas.openxmlformats.org/officeDocument/2006/math">
                      <m:r>
                        <a:rPr kumimoji="0" lang="es-CL" sz="2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𝑙</m:t>
                      </m:r>
                      <m:r>
                        <a:rPr kumimoji="0" lang="es-CL" sz="2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s-CL" sz="2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m:t>
                      </m:r>
                      <m:r>
                        <a:rPr kumimoji="0" lang="es-CL" sz="2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s-CL" sz="2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𝛥</m:t>
                      </m:r>
                      <m:r>
                        <a:rPr kumimoji="0" lang="es-CL" sz="2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𝑡</m:t>
                      </m:r>
                    </m:oMath>
                  </a14:m>
                  <a:r>
                    <a:rPr kumimoji="0" lang="es-CL" sz="2800" b="0" i="1" u="none" strike="noStrike" kern="1200" cap="none" spc="0" normalizeH="0" baseline="0" noProof="0">
                      <a:ln>
                        <a:noFill/>
                      </a:ln>
                      <a:solidFill>
                        <a:prstClr val="black"/>
                      </a:solidFill>
                      <a:effectLst/>
                      <a:uLnTx/>
                      <a:uFillTx/>
                      <a:latin typeface="Calibri" panose="020F0502020204030204"/>
                      <a:ea typeface="+mn-ea"/>
                      <a:cs typeface="+mn-cs"/>
                    </a:rPr>
                    <a:t> </a:t>
                  </a:r>
                  <a:endParaRPr lang="es-CL"/>
                </a:p>
              </p:txBody>
            </p:sp>
          </mc:Choice>
          <mc:Fallback xmlns="">
            <p:sp>
              <p:nvSpPr>
                <p:cNvPr id="14" name="CuadroTexto 13">
                  <a:extLst>
                    <a:ext uri="{FF2B5EF4-FFF2-40B4-BE49-F238E27FC236}">
                      <a16:creationId xmlns:a16="http://schemas.microsoft.com/office/drawing/2014/main" id="{02CF1A1F-E1C5-8670-DF88-429842753D03}"/>
                    </a:ext>
                  </a:extLst>
                </p:cNvPr>
                <p:cNvSpPr txBox="1">
                  <a:spLocks noRot="1" noChangeAspect="1" noMove="1" noResize="1" noEditPoints="1" noAdjustHandles="1" noChangeArrowheads="1" noChangeShapeType="1" noTextEdit="1"/>
                </p:cNvSpPr>
                <p:nvPr/>
              </p:nvSpPr>
              <p:spPr>
                <a:xfrm>
                  <a:off x="1811606" y="4488833"/>
                  <a:ext cx="1575421"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493D46FF-2092-F0E3-1FFB-F1B016E79AF7}"/>
                    </a:ext>
                  </a:extLst>
                </p:cNvPr>
                <p:cNvSpPr txBox="1"/>
                <p:nvPr/>
              </p:nvSpPr>
              <p:spPr>
                <a:xfrm>
                  <a:off x="3487879" y="3285775"/>
                  <a:ext cx="157542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s-CL" sz="2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𝐴</m:t>
                        </m:r>
                      </m:oMath>
                    </m:oMathPara>
                  </a14:m>
                  <a:endParaRPr lang="es-CL"/>
                </a:p>
              </p:txBody>
            </p:sp>
          </mc:Choice>
          <mc:Fallback xmlns="">
            <p:sp>
              <p:nvSpPr>
                <p:cNvPr id="20" name="CuadroTexto 19">
                  <a:extLst>
                    <a:ext uri="{FF2B5EF4-FFF2-40B4-BE49-F238E27FC236}">
                      <a16:creationId xmlns:a16="http://schemas.microsoft.com/office/drawing/2014/main" id="{493D46FF-2092-F0E3-1FFB-F1B016E79AF7}"/>
                    </a:ext>
                  </a:extLst>
                </p:cNvPr>
                <p:cNvSpPr txBox="1">
                  <a:spLocks noRot="1" noChangeAspect="1" noMove="1" noResize="1" noEditPoints="1" noAdjustHandles="1" noChangeArrowheads="1" noChangeShapeType="1" noTextEdit="1"/>
                </p:cNvSpPr>
                <p:nvPr/>
              </p:nvSpPr>
              <p:spPr>
                <a:xfrm>
                  <a:off x="3487879" y="3285775"/>
                  <a:ext cx="1575421" cy="523220"/>
                </a:xfrm>
                <a:prstGeom prst="rect">
                  <a:avLst/>
                </a:prstGeom>
                <a:blipFill>
                  <a:blip r:embed="rId8"/>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D1B3AE44-48BC-047D-D091-5CCF1D70458C}"/>
              </a:ext>
            </a:extLst>
          </p:cNvPr>
          <p:cNvSpPr txBox="1"/>
          <p:nvPr/>
        </p:nvSpPr>
        <p:spPr>
          <a:xfrm>
            <a:off x="9406795" y="5819851"/>
            <a:ext cx="2399712" cy="954107"/>
          </a:xfrm>
          <a:prstGeom prst="rect">
            <a:avLst/>
          </a:prstGeom>
          <a:noFill/>
        </p:spPr>
        <p:txBody>
          <a:bodyPr wrap="square" rtlCol="0">
            <a:spAutoFit/>
          </a:bodyPr>
          <a:lstStyle/>
          <a:p>
            <a:pPr algn="ctr"/>
            <a:r>
              <a:rPr lang="en-CL" sz="2800"/>
              <a:t>Presión de</a:t>
            </a:r>
            <a:endParaRPr lang="es-CL" sz="2800"/>
          </a:p>
          <a:p>
            <a:pPr algn="ctr"/>
            <a:r>
              <a:rPr lang="en-CL" sz="2800"/>
              <a:t>Radiación</a:t>
            </a:r>
          </a:p>
        </p:txBody>
      </p:sp>
    </p:spTree>
    <p:extLst>
      <p:ext uri="{BB962C8B-B14F-4D97-AF65-F5344CB8AC3E}">
        <p14:creationId xmlns:p14="http://schemas.microsoft.com/office/powerpoint/2010/main" val="59842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19" grpId="0"/>
      <p:bldP spid="7" grpId="0"/>
      <p:bldP spid="10"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Presión de Radiación</a:t>
            </a:r>
          </a:p>
        </p:txBody>
      </p:sp>
      <p:sp>
        <p:nvSpPr>
          <p:cNvPr id="18" name="CuadroTexto 17"/>
          <p:cNvSpPr txBox="1"/>
          <p:nvPr/>
        </p:nvSpPr>
        <p:spPr>
          <a:xfrm>
            <a:off x="551384" y="1628800"/>
            <a:ext cx="4447821" cy="523220"/>
          </a:xfrm>
          <a:prstGeom prst="rect">
            <a:avLst/>
          </a:prstGeom>
          <a:noFill/>
        </p:spPr>
        <p:txBody>
          <a:bodyPr wrap="none" rtlCol="0">
            <a:spAutoFit/>
          </a:bodyPr>
          <a:lstStyle/>
          <a:p>
            <a:r>
              <a:rPr lang="es-ES_tradnl" sz="2800" b="1"/>
              <a:t>Presi</a:t>
            </a:r>
            <a:r>
              <a:rPr lang="es-ES" sz="2800" b="1" err="1"/>
              <a:t>ón</a:t>
            </a:r>
            <a:r>
              <a:rPr lang="es-ES" sz="2800" b="1"/>
              <a:t> de Radiación normal</a:t>
            </a:r>
            <a:endParaRPr lang="es-ES_tradnl" sz="2800" b="1"/>
          </a:p>
        </p:txBody>
      </p:sp>
      <p:grpSp>
        <p:nvGrpSpPr>
          <p:cNvPr id="25" name="Agrupar 24"/>
          <p:cNvGrpSpPr/>
          <p:nvPr/>
        </p:nvGrpSpPr>
        <p:grpSpPr>
          <a:xfrm>
            <a:off x="345655" y="4019376"/>
            <a:ext cx="6051671" cy="2613980"/>
            <a:chOff x="345655" y="4019376"/>
            <a:chExt cx="6051671" cy="2613980"/>
          </a:xfrm>
        </p:grpSpPr>
        <p:sp>
          <p:nvSpPr>
            <p:cNvPr id="7" name="Cubo 6"/>
            <p:cNvSpPr/>
            <p:nvPr/>
          </p:nvSpPr>
          <p:spPr>
            <a:xfrm rot="5400000" flipH="1">
              <a:off x="2854375" y="3708612"/>
              <a:ext cx="1836204" cy="4013284"/>
            </a:xfrm>
            <a:prstGeom prst="cube">
              <a:avLst>
                <a:gd name="adj" fmla="val 81991"/>
              </a:avLst>
            </a:prstGeom>
            <a:gradFill flip="none" rotWithShape="1">
              <a:gsLst>
                <a:gs pos="0">
                  <a:schemeClr val="accent1">
                    <a:lumMod val="5000"/>
                    <a:lumOff val="95000"/>
                  </a:schemeClr>
                </a:gs>
                <a:gs pos="30000">
                  <a:schemeClr val="accent1">
                    <a:lumMod val="45000"/>
                    <a:lumOff val="55000"/>
                  </a:schemeClr>
                </a:gs>
                <a:gs pos="61000">
                  <a:schemeClr val="accent1">
                    <a:lumMod val="45000"/>
                    <a:lumOff val="55000"/>
                  </a:schemeClr>
                </a:gs>
                <a:gs pos="100000">
                  <a:schemeClr val="accent1">
                    <a:lumMod val="30000"/>
                    <a:lumOff val="70000"/>
                  </a:schemeClr>
                </a:gs>
              </a:gsLst>
              <a:path path="circle">
                <a:fillToRect l="50000" t="50000" r="50000" b="50000"/>
              </a:path>
              <a:tileRect/>
            </a:gradFill>
            <a:ln>
              <a:solidFill>
                <a:schemeClr val="tx1"/>
              </a:solidFill>
            </a:ln>
            <a:effectLst>
              <a:innerShdw blurRad="1270000" dist="381000" dir="1074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CuadroTexto 8"/>
            <p:cNvSpPr txBox="1"/>
            <p:nvPr/>
          </p:nvSpPr>
          <p:spPr>
            <a:xfrm>
              <a:off x="3201195" y="4122761"/>
              <a:ext cx="3196131" cy="523220"/>
            </a:xfrm>
            <a:prstGeom prst="rect">
              <a:avLst/>
            </a:prstGeom>
            <a:noFill/>
          </p:spPr>
          <p:txBody>
            <a:bodyPr wrap="none" rtlCol="0">
              <a:spAutoFit/>
            </a:bodyPr>
            <a:lstStyle/>
            <a:p>
              <a:r>
                <a:rPr lang="es-ES_tradnl" sz="2800"/>
                <a:t>Material Absorbente</a:t>
              </a:r>
            </a:p>
          </p:txBody>
        </p:sp>
        <p:sp>
          <p:nvSpPr>
            <p:cNvPr id="10" name="CuadroTexto 9"/>
            <p:cNvSpPr txBox="1"/>
            <p:nvPr/>
          </p:nvSpPr>
          <p:spPr>
            <a:xfrm>
              <a:off x="345655" y="4797152"/>
              <a:ext cx="1853392" cy="523220"/>
            </a:xfrm>
            <a:prstGeom prst="rect">
              <a:avLst/>
            </a:prstGeom>
            <a:noFill/>
          </p:spPr>
          <p:txBody>
            <a:bodyPr wrap="none" rtlCol="0">
              <a:spAutoFit/>
            </a:bodyPr>
            <a:lstStyle/>
            <a:p>
              <a:r>
                <a:rPr lang="es-ES_tradnl" sz="2800"/>
                <a:t>Onda Plana</a:t>
              </a:r>
            </a:p>
          </p:txBody>
        </p:sp>
        <p:pic>
          <p:nvPicPr>
            <p:cNvPr id="24" name="Imagen 2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71880" y="4019376"/>
              <a:ext cx="1862109" cy="1857896"/>
            </a:xfrm>
            <a:prstGeom prst="rect">
              <a:avLst/>
            </a:prstGeom>
          </p:spPr>
        </p:pic>
      </p:grpSp>
      <p:grpSp>
        <p:nvGrpSpPr>
          <p:cNvPr id="6" name="Grupo 5">
            <a:extLst>
              <a:ext uri="{FF2B5EF4-FFF2-40B4-BE49-F238E27FC236}">
                <a16:creationId xmlns:a16="http://schemas.microsoft.com/office/drawing/2014/main" id="{FC6322CB-54E4-1A18-6A9E-75A5C4A8EC72}"/>
              </a:ext>
            </a:extLst>
          </p:cNvPr>
          <p:cNvGrpSpPr/>
          <p:nvPr/>
        </p:nvGrpSpPr>
        <p:grpSpPr>
          <a:xfrm>
            <a:off x="6286656" y="1270534"/>
            <a:ext cx="5559689" cy="4316932"/>
            <a:chOff x="6410047" y="1304289"/>
            <a:chExt cx="5559689" cy="4316932"/>
          </a:xfrm>
        </p:grpSpPr>
        <p:pic>
          <p:nvPicPr>
            <p:cNvPr id="11" name="Imagen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0047" y="1817904"/>
              <a:ext cx="5559689" cy="3803317"/>
            </a:xfrm>
            <a:prstGeom prst="rect">
              <a:avLst/>
            </a:prstGeom>
          </p:spPr>
        </p:pic>
        <p:sp>
          <p:nvSpPr>
            <p:cNvPr id="3" name="CuadroTexto 2">
              <a:extLst>
                <a:ext uri="{FF2B5EF4-FFF2-40B4-BE49-F238E27FC236}">
                  <a16:creationId xmlns:a16="http://schemas.microsoft.com/office/drawing/2014/main" id="{FC94B9DC-0908-6C79-2570-91A59B918BFF}"/>
                </a:ext>
              </a:extLst>
            </p:cNvPr>
            <p:cNvSpPr txBox="1"/>
            <p:nvPr/>
          </p:nvSpPr>
          <p:spPr>
            <a:xfrm>
              <a:off x="8455058" y="1304289"/>
              <a:ext cx="2898742" cy="523220"/>
            </a:xfrm>
            <a:prstGeom prst="rect">
              <a:avLst/>
            </a:prstGeom>
            <a:noFill/>
          </p:spPr>
          <p:txBody>
            <a:bodyPr wrap="none" rtlCol="0">
              <a:spAutoFit/>
            </a:bodyPr>
            <a:lstStyle/>
            <a:p>
              <a:r>
                <a:rPr lang="es-ES_tradnl" sz="2800"/>
                <a:t>Material reflejante</a:t>
              </a:r>
            </a:p>
          </p:txBody>
        </p:sp>
      </p:gr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38525335-2BB9-2B3C-4BC3-2577D6977539}"/>
                  </a:ext>
                </a:extLst>
              </p:cNvPr>
              <p:cNvSpPr txBox="1"/>
              <p:nvPr/>
            </p:nvSpPr>
            <p:spPr>
              <a:xfrm>
                <a:off x="10362373" y="5476629"/>
                <a:ext cx="1667251" cy="1156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4000" b="0" i="1" smtClean="0">
                          <a:latin typeface="Cambria Math" panose="02040503050406030204" pitchFamily="18" charset="0"/>
                          <a:ea typeface="Cambria Math" panose="02040503050406030204" pitchFamily="18" charset="0"/>
                        </a:rPr>
                        <m:t>𝒫</m:t>
                      </m:r>
                      <m:r>
                        <a:rPr lang="es-CL" sz="4000" b="0" i="1" smtClean="0">
                          <a:latin typeface="Cambria Math" panose="02040503050406030204" pitchFamily="18" charset="0"/>
                        </a:rPr>
                        <m:t>=</m:t>
                      </m:r>
                      <m:f>
                        <m:fPr>
                          <m:ctrlPr>
                            <a:rPr lang="es-CL" sz="4000" b="0" i="1" smtClean="0">
                              <a:latin typeface="Cambria Math" panose="02040503050406030204" pitchFamily="18" charset="0"/>
                            </a:rPr>
                          </m:ctrlPr>
                        </m:fPr>
                        <m:num>
                          <m:r>
                            <a:rPr lang="es-CL" sz="4000" b="0" i="1" smtClean="0">
                              <a:latin typeface="Cambria Math" panose="02040503050406030204" pitchFamily="18" charset="0"/>
                            </a:rPr>
                            <m:t>2</m:t>
                          </m:r>
                          <m:r>
                            <a:rPr lang="es-CL" sz="4000" b="0" i="1" smtClean="0">
                              <a:latin typeface="Cambria Math" panose="02040503050406030204" pitchFamily="18" charset="0"/>
                            </a:rPr>
                            <m:t>𝐼</m:t>
                          </m:r>
                        </m:num>
                        <m:den>
                          <m:r>
                            <a:rPr lang="es-CL" sz="4000" b="0" i="1" smtClean="0">
                              <a:latin typeface="Cambria Math" panose="02040503050406030204" pitchFamily="18" charset="0"/>
                            </a:rPr>
                            <m:t>𝑐</m:t>
                          </m:r>
                        </m:den>
                      </m:f>
                    </m:oMath>
                  </m:oMathPara>
                </a14:m>
                <a:endParaRPr lang="es-CL" sz="4000"/>
              </a:p>
            </p:txBody>
          </p:sp>
        </mc:Choice>
        <mc:Fallback xmlns="">
          <p:sp>
            <p:nvSpPr>
              <p:cNvPr id="5" name="CuadroTexto 4">
                <a:extLst>
                  <a:ext uri="{FF2B5EF4-FFF2-40B4-BE49-F238E27FC236}">
                    <a16:creationId xmlns:a16="http://schemas.microsoft.com/office/drawing/2014/main" id="{38525335-2BB9-2B3C-4BC3-2577D6977539}"/>
                  </a:ext>
                </a:extLst>
              </p:cNvPr>
              <p:cNvSpPr txBox="1">
                <a:spLocks noRot="1" noChangeAspect="1" noMove="1" noResize="1" noEditPoints="1" noAdjustHandles="1" noChangeArrowheads="1" noChangeShapeType="1" noTextEdit="1"/>
              </p:cNvSpPr>
              <p:nvPr/>
            </p:nvSpPr>
            <p:spPr>
              <a:xfrm>
                <a:off x="10362373" y="5476629"/>
                <a:ext cx="1667251" cy="11567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8CC4D0E-F408-E951-0AAB-CE5D12122D74}"/>
                  </a:ext>
                </a:extLst>
              </p:cNvPr>
              <p:cNvSpPr txBox="1"/>
              <p:nvPr/>
            </p:nvSpPr>
            <p:spPr>
              <a:xfrm>
                <a:off x="564101" y="2509482"/>
                <a:ext cx="2295052" cy="1152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4000" b="0" i="1" smtClean="0">
                          <a:latin typeface="Cambria Math" panose="02040503050406030204" pitchFamily="18" charset="0"/>
                          <a:ea typeface="Cambria Math" panose="02040503050406030204" pitchFamily="18" charset="0"/>
                        </a:rPr>
                        <m:t>𝒫</m:t>
                      </m:r>
                      <m:r>
                        <a:rPr lang="es-CL" sz="4000" b="0" i="1" smtClean="0">
                          <a:latin typeface="Cambria Math" panose="02040503050406030204" pitchFamily="18" charset="0"/>
                        </a:rPr>
                        <m:t>=</m:t>
                      </m:r>
                      <m:f>
                        <m:fPr>
                          <m:ctrlPr>
                            <a:rPr lang="es-CL" sz="4000" b="0" i="1" smtClean="0">
                              <a:latin typeface="Cambria Math" panose="02040503050406030204" pitchFamily="18" charset="0"/>
                            </a:rPr>
                          </m:ctrlPr>
                        </m:fPr>
                        <m:num>
                          <m:sSub>
                            <m:sSubPr>
                              <m:ctrlPr>
                                <a:rPr lang="es-CL" sz="4000" b="0" i="1" smtClean="0">
                                  <a:latin typeface="Cambria Math" panose="02040503050406030204" pitchFamily="18" charset="0"/>
                                </a:rPr>
                              </m:ctrlPr>
                            </m:sSubPr>
                            <m:e>
                              <m:r>
                                <a:rPr lang="es-CL" sz="4000" b="0" i="1" smtClean="0">
                                  <a:latin typeface="Cambria Math" panose="02040503050406030204" pitchFamily="18" charset="0"/>
                                </a:rPr>
                                <m:t>𝐹</m:t>
                              </m:r>
                            </m:e>
                            <m:sub>
                              <m:r>
                                <a:rPr lang="es-CL" sz="4000" b="0" i="1" smtClean="0">
                                  <a:latin typeface="Cambria Math" panose="02040503050406030204" pitchFamily="18" charset="0"/>
                                  <a:ea typeface="Cambria Math" panose="02040503050406030204" pitchFamily="18" charset="0"/>
                                </a:rPr>
                                <m:t>⊥</m:t>
                              </m:r>
                            </m:sub>
                          </m:sSub>
                        </m:num>
                        <m:den>
                          <m:r>
                            <a:rPr lang="es-CL" sz="4000" b="0" i="1" smtClean="0">
                              <a:latin typeface="Cambria Math" panose="02040503050406030204" pitchFamily="18" charset="0"/>
                            </a:rPr>
                            <m:t>𝐴𝑟𝑒𝑎</m:t>
                          </m:r>
                        </m:den>
                      </m:f>
                    </m:oMath>
                  </m:oMathPara>
                </a14:m>
                <a:endParaRPr lang="es-CL" sz="4000"/>
              </a:p>
            </p:txBody>
          </p:sp>
        </mc:Choice>
        <mc:Fallback xmlns="">
          <p:sp>
            <p:nvSpPr>
              <p:cNvPr id="8" name="CuadroTexto 7">
                <a:extLst>
                  <a:ext uri="{FF2B5EF4-FFF2-40B4-BE49-F238E27FC236}">
                    <a16:creationId xmlns:a16="http://schemas.microsoft.com/office/drawing/2014/main" id="{D8CC4D0E-F408-E951-0AAB-CE5D12122D74}"/>
                  </a:ext>
                </a:extLst>
              </p:cNvPr>
              <p:cNvSpPr txBox="1">
                <a:spLocks noRot="1" noChangeAspect="1" noMove="1" noResize="1" noEditPoints="1" noAdjustHandles="1" noChangeArrowheads="1" noChangeShapeType="1" noTextEdit="1"/>
              </p:cNvSpPr>
              <p:nvPr/>
            </p:nvSpPr>
            <p:spPr>
              <a:xfrm>
                <a:off x="564101" y="2509482"/>
                <a:ext cx="2295052" cy="11524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1B363849-89D9-ED53-5848-FEDFBCBF0E6A}"/>
                  </a:ext>
                </a:extLst>
              </p:cNvPr>
              <p:cNvSpPr txBox="1"/>
              <p:nvPr/>
            </p:nvSpPr>
            <p:spPr>
              <a:xfrm>
                <a:off x="3060507" y="2511982"/>
                <a:ext cx="892937" cy="11526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4000" b="0" i="1" smtClean="0">
                          <a:latin typeface="Cambria Math" panose="02040503050406030204" pitchFamily="18" charset="0"/>
                        </a:rPr>
                        <m:t>=</m:t>
                      </m:r>
                      <m:f>
                        <m:fPr>
                          <m:ctrlPr>
                            <a:rPr lang="es-CL" sz="4000" b="0" i="1" smtClean="0">
                              <a:latin typeface="Cambria Math" panose="02040503050406030204" pitchFamily="18" charset="0"/>
                            </a:rPr>
                          </m:ctrlPr>
                        </m:fPr>
                        <m:num>
                          <m:r>
                            <a:rPr lang="es-CL" sz="4000" b="0" i="1" smtClean="0">
                              <a:latin typeface="Cambria Math" panose="02040503050406030204" pitchFamily="18" charset="0"/>
                            </a:rPr>
                            <m:t>𝐼</m:t>
                          </m:r>
                        </m:num>
                        <m:den>
                          <m:r>
                            <a:rPr lang="es-CL" sz="4000" b="0" i="1" smtClean="0">
                              <a:latin typeface="Cambria Math" panose="02040503050406030204" pitchFamily="18" charset="0"/>
                            </a:rPr>
                            <m:t>𝑐</m:t>
                          </m:r>
                        </m:den>
                      </m:f>
                    </m:oMath>
                  </m:oMathPara>
                </a14:m>
                <a:endParaRPr lang="es-CL" sz="4000"/>
              </a:p>
            </p:txBody>
          </p:sp>
        </mc:Choice>
        <mc:Fallback xmlns="">
          <p:sp>
            <p:nvSpPr>
              <p:cNvPr id="12" name="CuadroTexto 11">
                <a:extLst>
                  <a:ext uri="{FF2B5EF4-FFF2-40B4-BE49-F238E27FC236}">
                    <a16:creationId xmlns:a16="http://schemas.microsoft.com/office/drawing/2014/main" id="{1B363849-89D9-ED53-5848-FEDFBCBF0E6A}"/>
                  </a:ext>
                </a:extLst>
              </p:cNvPr>
              <p:cNvSpPr txBox="1">
                <a:spLocks noRot="1" noChangeAspect="1" noMove="1" noResize="1" noEditPoints="1" noAdjustHandles="1" noChangeArrowheads="1" noChangeShapeType="1" noTextEdit="1"/>
              </p:cNvSpPr>
              <p:nvPr/>
            </p:nvSpPr>
            <p:spPr>
              <a:xfrm>
                <a:off x="3060507" y="2511982"/>
                <a:ext cx="892937" cy="115268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768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8"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C4BD4-3CAE-4FAD-880E-B99B32A36F6E}"/>
              </a:ext>
            </a:extLst>
          </p:cNvPr>
          <p:cNvSpPr>
            <a:spLocks noGrp="1"/>
          </p:cNvSpPr>
          <p:nvPr>
            <p:ph type="title"/>
          </p:nvPr>
        </p:nvSpPr>
        <p:spPr/>
        <p:txBody>
          <a:bodyPr/>
          <a:lstStyle/>
          <a:p>
            <a:r>
              <a:rPr lang="es-ES_tradnl" b="1" err="1"/>
              <a:t>Momentum</a:t>
            </a:r>
            <a:r>
              <a:rPr lang="es-ES_tradnl" b="1"/>
              <a:t> en  OEM</a:t>
            </a:r>
            <a:endParaRPr lang="es-CL"/>
          </a:p>
        </p:txBody>
      </p:sp>
      <p:pic>
        <p:nvPicPr>
          <p:cNvPr id="1026" name="Picture 2" descr="Estela y cola del cometa">
            <a:extLst>
              <a:ext uri="{FF2B5EF4-FFF2-40B4-BE49-F238E27FC236}">
                <a16:creationId xmlns:a16="http://schemas.microsoft.com/office/drawing/2014/main" id="{FB8623FF-83C7-42BC-964E-D46CC8428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215" y="1082866"/>
            <a:ext cx="3694956" cy="46922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etas">
            <a:extLst>
              <a:ext uri="{FF2B5EF4-FFF2-40B4-BE49-F238E27FC236}">
                <a16:creationId xmlns:a16="http://schemas.microsoft.com/office/drawing/2014/main" id="{91C27A66-C5D5-469E-A4BB-FA5FB13EC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38" y="1520787"/>
            <a:ext cx="6888852" cy="3816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D908C8-2443-0F48-BE6D-29CFD27CE3B5}"/>
              </a:ext>
            </a:extLst>
          </p:cNvPr>
          <p:cNvSpPr txBox="1"/>
          <p:nvPr/>
        </p:nvSpPr>
        <p:spPr>
          <a:xfrm>
            <a:off x="292380" y="5992093"/>
            <a:ext cx="5368191" cy="369332"/>
          </a:xfrm>
          <a:prstGeom prst="rect">
            <a:avLst/>
          </a:prstGeom>
          <a:noFill/>
        </p:spPr>
        <p:txBody>
          <a:bodyPr wrap="square" rtlCol="0">
            <a:spAutoFit/>
          </a:bodyPr>
          <a:lstStyle/>
          <a:p>
            <a:r>
              <a:rPr lang="en-US"/>
              <a:t>https://</a:t>
            </a:r>
            <a:r>
              <a:rPr lang="en-US" err="1"/>
              <a:t>www.youtube.com</a:t>
            </a:r>
            <a:r>
              <a:rPr lang="en-US"/>
              <a:t>/</a:t>
            </a:r>
            <a:r>
              <a:rPr lang="en-US" err="1"/>
              <a:t>watch?v</a:t>
            </a:r>
            <a:r>
              <a:rPr lang="en-US"/>
              <a:t>=_eVYHs9s4E4</a:t>
            </a:r>
          </a:p>
        </p:txBody>
      </p:sp>
    </p:spTree>
    <p:extLst>
      <p:ext uri="{BB962C8B-B14F-4D97-AF65-F5344CB8AC3E}">
        <p14:creationId xmlns:p14="http://schemas.microsoft.com/office/powerpoint/2010/main" val="1416380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2005FA-7E18-3F38-F2A9-CCA23607F7BF}"/>
              </a:ext>
            </a:extLst>
          </p:cNvPr>
          <p:cNvSpPr>
            <a:spLocks noGrp="1"/>
          </p:cNvSpPr>
          <p:nvPr>
            <p:ph type="title"/>
          </p:nvPr>
        </p:nvSpPr>
        <p:spPr/>
        <p:txBody>
          <a:bodyPr/>
          <a:lstStyle/>
          <a:p>
            <a:r>
              <a:rPr lang="es-CL"/>
              <a:t>Ejercicio propuesto 3.1</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3B64631B-3CB1-8B99-337B-E3F501943297}"/>
                  </a:ext>
                </a:extLst>
              </p:cNvPr>
              <p:cNvSpPr txBox="1"/>
              <p:nvPr/>
            </p:nvSpPr>
            <p:spPr>
              <a:xfrm>
                <a:off x="263352" y="1268759"/>
                <a:ext cx="11737304" cy="5146665"/>
              </a:xfrm>
              <a:prstGeom prst="rect">
                <a:avLst/>
              </a:prstGeom>
              <a:noFill/>
            </p:spPr>
            <p:txBody>
              <a:bodyPr wrap="square">
                <a:spAutoFit/>
              </a:bodyPr>
              <a:lstStyle/>
              <a:p>
                <a:pPr marL="0" indent="0" algn="just">
                  <a:buNone/>
                </a:pPr>
                <a:r>
                  <a:rPr lang="es-ES"/>
                  <a:t>El promedio temporal del vector de </a:t>
                </a:r>
                <a:r>
                  <a:rPr lang="es-ES" err="1"/>
                  <a:t>Poynting</a:t>
                </a:r>
                <a:r>
                  <a:rPr lang="es-ES"/>
                  <a:t> de una Onda Electromagnética (OEM) plana, correspondiente al color verde (longitud de onda </a:t>
                </a:r>
                <a14:m>
                  <m:oMath xmlns:m="http://schemas.openxmlformats.org/officeDocument/2006/math">
                    <m:r>
                      <a:rPr lang="es-ES" i="1" dirty="0" smtClean="0">
                        <a:latin typeface="Cambria Math" panose="02040503050406030204" pitchFamily="18" charset="0"/>
                      </a:rPr>
                      <m:t>= 550 [</m:t>
                    </m:r>
                    <m:r>
                      <a:rPr lang="es-ES" i="1" dirty="0" smtClean="0">
                        <a:latin typeface="Cambria Math" panose="02040503050406030204" pitchFamily="18" charset="0"/>
                      </a:rPr>
                      <m:t>𝑛𝑚</m:t>
                    </m:r>
                    <m:r>
                      <a:rPr lang="es-ES" i="1" dirty="0" smtClean="0">
                        <a:latin typeface="Cambria Math" panose="02040503050406030204" pitchFamily="18" charset="0"/>
                      </a:rPr>
                      <m:t>]</m:t>
                    </m:r>
                  </m:oMath>
                </a14:m>
                <a:r>
                  <a:rPr lang="es-ES"/>
                  <a:t>) y viajando en el vacío es: </a:t>
                </a:r>
              </a:p>
              <a:p>
                <a:pPr algn="just"/>
                <a:endParaRPr lang="es-ES"/>
              </a:p>
              <a:p>
                <a:pPr algn="just"/>
                <a14:m>
                  <m:oMathPara xmlns:m="http://schemas.openxmlformats.org/officeDocument/2006/math">
                    <m:oMathParaPr>
                      <m:jc m:val="centerGroup"/>
                    </m:oMathParaPr>
                    <m:oMath xmlns:m="http://schemas.openxmlformats.org/officeDocument/2006/math">
                      <m:d>
                        <m:dPr>
                          <m:begChr m:val="⟨"/>
                          <m:endChr m:val="⟩"/>
                          <m:ctrlPr>
                            <a:rPr lang="es-ES" i="1" smtClean="0">
                              <a:latin typeface="Cambria Math" panose="02040503050406030204" pitchFamily="18" charset="0"/>
                            </a:rPr>
                          </m:ctrlPr>
                        </m:dPr>
                        <m:e>
                          <m:acc>
                            <m:accPr>
                              <m:chr m:val="⃗"/>
                              <m:ctrlPr>
                                <a:rPr lang="es-CL" b="0" i="1" smtClean="0">
                                  <a:latin typeface="Cambria Math" panose="02040503050406030204" pitchFamily="18" charset="0"/>
                                </a:rPr>
                              </m:ctrlPr>
                            </m:accPr>
                            <m:e>
                              <m:r>
                                <a:rPr lang="es-CL" b="0" i="1" smtClean="0">
                                  <a:latin typeface="Cambria Math" panose="02040503050406030204" pitchFamily="18" charset="0"/>
                                </a:rPr>
                                <m:t>𝑆</m:t>
                              </m:r>
                            </m:e>
                          </m:acc>
                        </m:e>
                      </m:d>
                      <m:r>
                        <a:rPr lang="es-CL" b="0" i="1" smtClean="0">
                          <a:latin typeface="Cambria Math" panose="02040503050406030204" pitchFamily="18" charset="0"/>
                        </a:rPr>
                        <m:t>=50 </m:t>
                      </m:r>
                      <m:d>
                        <m:dPr>
                          <m:ctrlPr>
                            <a:rPr lang="es-CL" b="0" i="1" smtClean="0">
                              <a:latin typeface="Cambria Math" panose="02040503050406030204" pitchFamily="18" charset="0"/>
                            </a:rPr>
                          </m:ctrlPr>
                        </m:dPr>
                        <m:e>
                          <m:f>
                            <m:fPr>
                              <m:ctrlPr>
                                <a:rPr lang="es-CL" b="0" i="1" smtClean="0">
                                  <a:latin typeface="Cambria Math" panose="02040503050406030204" pitchFamily="18" charset="0"/>
                                </a:rPr>
                              </m:ctrlPr>
                            </m:fPr>
                            <m:num>
                              <m:rad>
                                <m:radPr>
                                  <m:degHide m:val="on"/>
                                  <m:ctrlPr>
                                    <a:rPr lang="es-CL" b="0" i="1" smtClean="0">
                                      <a:latin typeface="Cambria Math" panose="02040503050406030204" pitchFamily="18" charset="0"/>
                                    </a:rPr>
                                  </m:ctrlPr>
                                </m:radPr>
                                <m:deg/>
                                <m:e>
                                  <m:r>
                                    <a:rPr lang="es-CL" b="0" i="1" smtClean="0">
                                      <a:latin typeface="Cambria Math" panose="02040503050406030204" pitchFamily="18" charset="0"/>
                                    </a:rPr>
                                    <m:t>3</m:t>
                                  </m:r>
                                </m:e>
                              </m:rad>
                            </m:num>
                            <m:den>
                              <m:r>
                                <a:rPr lang="es-CL" b="0" i="1" smtClean="0">
                                  <a:latin typeface="Cambria Math" panose="02040503050406030204" pitchFamily="18" charset="0"/>
                                </a:rPr>
                                <m:t>2</m:t>
                              </m:r>
                            </m:den>
                          </m:f>
                          <m:r>
                            <a:rPr lang="es-CL" b="0" i="1" smtClean="0">
                              <a:latin typeface="Cambria Math" panose="02040503050406030204" pitchFamily="18" charset="0"/>
                            </a:rPr>
                            <m:t> </m:t>
                          </m:r>
                          <m:acc>
                            <m:accPr>
                              <m:chr m:val="̂"/>
                              <m:ctrlPr>
                                <a:rPr lang="es-CL" b="0" i="1" smtClean="0">
                                  <a:latin typeface="Cambria Math" panose="02040503050406030204" pitchFamily="18" charset="0"/>
                                </a:rPr>
                              </m:ctrlPr>
                            </m:accPr>
                            <m:e>
                              <m:r>
                                <a:rPr lang="es-CL" b="0" i="1" smtClean="0">
                                  <a:latin typeface="Cambria Math" panose="02040503050406030204" pitchFamily="18" charset="0"/>
                                </a:rPr>
                                <m:t>𝑦</m:t>
                              </m:r>
                            </m:e>
                          </m:acc>
                          <m:r>
                            <a:rPr lang="es-CL" b="0" i="1" smtClean="0">
                              <a:latin typeface="Cambria Math" panose="02040503050406030204" pitchFamily="18" charset="0"/>
                            </a:rPr>
                            <m:t>+</m:t>
                          </m:r>
                          <m:f>
                            <m:fPr>
                              <m:ctrlPr>
                                <a:rPr lang="es-CL" b="0" i="1" smtClean="0">
                                  <a:latin typeface="Cambria Math" panose="02040503050406030204" pitchFamily="18" charset="0"/>
                                </a:rPr>
                              </m:ctrlPr>
                            </m:fPr>
                            <m:num>
                              <m:r>
                                <a:rPr lang="es-CL" b="0" i="1" smtClean="0">
                                  <a:latin typeface="Cambria Math" panose="02040503050406030204" pitchFamily="18" charset="0"/>
                                </a:rPr>
                                <m:t>1</m:t>
                              </m:r>
                            </m:num>
                            <m:den>
                              <m:r>
                                <a:rPr lang="es-CL" b="0" i="1" smtClean="0">
                                  <a:latin typeface="Cambria Math" panose="02040503050406030204" pitchFamily="18" charset="0"/>
                                </a:rPr>
                                <m:t>2</m:t>
                              </m:r>
                            </m:den>
                          </m:f>
                          <m:acc>
                            <m:accPr>
                              <m:chr m:val="̂"/>
                              <m:ctrlPr>
                                <a:rPr lang="es-CL" b="0" i="1" smtClean="0">
                                  <a:latin typeface="Cambria Math" panose="02040503050406030204" pitchFamily="18" charset="0"/>
                                </a:rPr>
                              </m:ctrlPr>
                            </m:accPr>
                            <m:e>
                              <m:r>
                                <a:rPr lang="es-CL" b="0" i="1" smtClean="0">
                                  <a:latin typeface="Cambria Math" panose="02040503050406030204" pitchFamily="18" charset="0"/>
                                </a:rPr>
                                <m:t>𝑧</m:t>
                              </m:r>
                            </m:e>
                          </m:acc>
                        </m:e>
                      </m:d>
                      <m:f>
                        <m:fPr>
                          <m:ctrlPr>
                            <a:rPr lang="es-CL" b="0" i="1" smtClean="0">
                              <a:latin typeface="Cambria Math" panose="02040503050406030204" pitchFamily="18" charset="0"/>
                            </a:rPr>
                          </m:ctrlPr>
                        </m:fPr>
                        <m:num>
                          <m:r>
                            <a:rPr lang="es-CL" b="0" i="1" smtClean="0">
                              <a:latin typeface="Cambria Math" panose="02040503050406030204" pitchFamily="18" charset="0"/>
                            </a:rPr>
                            <m:t>𝑚𝑊</m:t>
                          </m:r>
                        </m:num>
                        <m:den>
                          <m:r>
                            <a:rPr lang="es-CL" b="0" i="1" smtClean="0">
                              <a:latin typeface="Cambria Math" panose="02040503050406030204" pitchFamily="18" charset="0"/>
                            </a:rPr>
                            <m:t>𝑐</m:t>
                          </m:r>
                          <m:sSup>
                            <m:sSupPr>
                              <m:ctrlPr>
                                <a:rPr lang="es-CL" b="0" i="1" smtClean="0">
                                  <a:latin typeface="Cambria Math" panose="02040503050406030204" pitchFamily="18" charset="0"/>
                                </a:rPr>
                              </m:ctrlPr>
                            </m:sSupPr>
                            <m:e>
                              <m:r>
                                <a:rPr lang="es-CL" b="0" i="1" smtClean="0">
                                  <a:latin typeface="Cambria Math" panose="02040503050406030204" pitchFamily="18" charset="0"/>
                                </a:rPr>
                                <m:t>𝑚</m:t>
                              </m:r>
                            </m:e>
                            <m:sup>
                              <m:r>
                                <a:rPr lang="es-CL" b="0" i="1" smtClean="0">
                                  <a:latin typeface="Cambria Math" panose="02040503050406030204" pitchFamily="18" charset="0"/>
                                </a:rPr>
                                <m:t>2</m:t>
                              </m:r>
                            </m:sup>
                          </m:sSup>
                        </m:den>
                      </m:f>
                    </m:oMath>
                  </m:oMathPara>
                </a14:m>
                <a:endParaRPr lang="es-ES"/>
              </a:p>
              <a:p>
                <a:pPr algn="just"/>
                <a:endParaRPr lang="es-ES"/>
              </a:p>
              <a:p>
                <a:pPr marL="0" indent="0" algn="just">
                  <a:buNone/>
                </a:pPr>
                <a:r>
                  <a:rPr lang="es-ES"/>
                  <a:t>El campo magnético asociado la onda, está orientado a lo largo de </a:t>
                </a:r>
                <a14:m>
                  <m:oMath xmlns:m="http://schemas.openxmlformats.org/officeDocument/2006/math">
                    <m:r>
                      <a:rPr lang="es-ES" i="1" dirty="0" smtClean="0">
                        <a:latin typeface="Cambria Math" panose="02040503050406030204" pitchFamily="18" charset="0"/>
                      </a:rPr>
                      <m:t>+</m:t>
                    </m:r>
                    <m:acc>
                      <m:accPr>
                        <m:chr m:val="̂"/>
                        <m:ctrlPr>
                          <a:rPr lang="es-CL" b="0" i="1" dirty="0" smtClean="0">
                            <a:latin typeface="Cambria Math" panose="02040503050406030204" pitchFamily="18" charset="0"/>
                          </a:rPr>
                        </m:ctrlPr>
                      </m:accPr>
                      <m:e>
                        <m:r>
                          <a:rPr lang="es-ES" i="1" dirty="0" smtClean="0">
                            <a:latin typeface="Cambria Math" panose="02040503050406030204" pitchFamily="18" charset="0"/>
                          </a:rPr>
                          <m:t>𝑥</m:t>
                        </m:r>
                      </m:e>
                    </m:acc>
                  </m:oMath>
                </a14:m>
                <a:r>
                  <a:rPr lang="es-ES"/>
                  <a:t>.</a:t>
                </a:r>
              </a:p>
              <a:p>
                <a:pPr algn="just"/>
                <a:endParaRPr lang="es-ES"/>
              </a:p>
              <a:p>
                <a:pPr marL="0" indent="0" algn="just">
                  <a:buNone/>
                </a:pPr>
                <a:r>
                  <a:rPr lang="es-ES"/>
                  <a:t>a) Determine la dirección y magnitud el campo eléctrico.</a:t>
                </a:r>
              </a:p>
              <a:p>
                <a:pPr algn="just"/>
                <a:endParaRPr lang="es-ES"/>
              </a:p>
              <a:p>
                <a:pPr algn="just"/>
                <a:r>
                  <a:rPr lang="es-ES"/>
                  <a:t>b) Si la amplitud del campo es instantáneamente máxima en el origen de coordenadas (</a:t>
                </a:r>
                <a14:m>
                  <m:oMath xmlns:m="http://schemas.openxmlformats.org/officeDocument/2006/math">
                    <m:r>
                      <a:rPr lang="es-ES" i="1" dirty="0" smtClean="0">
                        <a:latin typeface="Cambria Math" panose="02040503050406030204" pitchFamily="18" charset="0"/>
                      </a:rPr>
                      <m:t>𝑥</m:t>
                    </m:r>
                    <m:r>
                      <a:rPr lang="es-ES" i="1" dirty="0" smtClean="0">
                        <a:latin typeface="Cambria Math" panose="02040503050406030204" pitchFamily="18" charset="0"/>
                      </a:rPr>
                      <m:t>= </m:t>
                    </m:r>
                    <m:r>
                      <a:rPr lang="es-ES" i="1" dirty="0" smtClean="0">
                        <a:latin typeface="Cambria Math" panose="02040503050406030204" pitchFamily="18" charset="0"/>
                      </a:rPr>
                      <m:t>𝑦</m:t>
                    </m:r>
                    <m:r>
                      <a:rPr lang="es-ES" i="1" dirty="0" smtClean="0">
                        <a:latin typeface="Cambria Math" panose="02040503050406030204" pitchFamily="18" charset="0"/>
                      </a:rPr>
                      <m:t> = </m:t>
                    </m:r>
                    <m:r>
                      <a:rPr lang="es-ES" i="1" dirty="0" smtClean="0">
                        <a:latin typeface="Cambria Math" panose="02040503050406030204" pitchFamily="18" charset="0"/>
                      </a:rPr>
                      <m:t>𝑧</m:t>
                    </m:r>
                    <m:r>
                      <a:rPr lang="es-ES" i="1" dirty="0" smtClean="0">
                        <a:latin typeface="Cambria Math" panose="02040503050406030204" pitchFamily="18" charset="0"/>
                      </a:rPr>
                      <m:t> =0</m:t>
                    </m:r>
                  </m:oMath>
                </a14:m>
                <a:r>
                  <a:rPr lang="es-ES"/>
                  <a:t>), para </a:t>
                </a:r>
                <a14:m>
                  <m:oMath xmlns:m="http://schemas.openxmlformats.org/officeDocument/2006/math">
                    <m:r>
                      <a:rPr lang="es-ES" i="1" dirty="0" smtClean="0">
                        <a:latin typeface="Cambria Math" panose="02040503050406030204" pitchFamily="18" charset="0"/>
                      </a:rPr>
                      <m:t>𝑡</m:t>
                    </m:r>
                    <m:r>
                      <a:rPr lang="es-ES" i="1" dirty="0" smtClean="0">
                        <a:latin typeface="Cambria Math" panose="02040503050406030204" pitchFamily="18" charset="0"/>
                      </a:rPr>
                      <m:t>=0</m:t>
                    </m:r>
                  </m:oMath>
                </a14:m>
                <a:r>
                  <a:rPr lang="es-ES"/>
                  <a:t>. Escriba una relación que represente el campo eléctrico empleando la función correspondiente, use solo valores numéricos y las variables asociadas al tiempo t y coordenadas espaciales (posiciones: </a:t>
                </a:r>
                <a14:m>
                  <m:oMath xmlns:m="http://schemas.openxmlformats.org/officeDocument/2006/math">
                    <m:r>
                      <a:rPr lang="es-ES" i="1" dirty="0" smtClean="0">
                        <a:latin typeface="Cambria Math" panose="02040503050406030204" pitchFamily="18" charset="0"/>
                      </a:rPr>
                      <m:t>𝑥</m:t>
                    </m:r>
                  </m:oMath>
                </a14:m>
                <a:r>
                  <a:rPr lang="es-ES"/>
                  <a:t>, </a:t>
                </a:r>
                <a14:m>
                  <m:oMath xmlns:m="http://schemas.openxmlformats.org/officeDocument/2006/math">
                    <m:r>
                      <a:rPr lang="es-ES" i="1" dirty="0" smtClean="0">
                        <a:latin typeface="Cambria Math" panose="02040503050406030204" pitchFamily="18" charset="0"/>
                      </a:rPr>
                      <m:t>𝑦</m:t>
                    </m:r>
                  </m:oMath>
                </a14:m>
                <a:r>
                  <a:rPr lang="es-ES"/>
                  <a:t>, </a:t>
                </a:r>
                <a14:m>
                  <m:oMath xmlns:m="http://schemas.openxmlformats.org/officeDocument/2006/math">
                    <m:r>
                      <a:rPr lang="es-ES" i="1" dirty="0" smtClean="0">
                        <a:latin typeface="Cambria Math" panose="02040503050406030204" pitchFamily="18" charset="0"/>
                      </a:rPr>
                      <m:t>𝑧</m:t>
                    </m:r>
                  </m:oMath>
                </a14:m>
                <a:r>
                  <a:rPr lang="es-ES"/>
                  <a:t> “y” direcciones: </a:t>
                </a:r>
                <a14:m>
                  <m:oMath xmlns:m="http://schemas.openxmlformats.org/officeDocument/2006/math">
                    <m:acc>
                      <m:accPr>
                        <m:chr m:val="̂"/>
                        <m:ctrlPr>
                          <a:rPr lang="es-CL" b="0" i="1" smtClean="0">
                            <a:latin typeface="Cambria Math" panose="02040503050406030204" pitchFamily="18" charset="0"/>
                          </a:rPr>
                        </m:ctrlPr>
                      </m:accPr>
                      <m:e>
                        <m:r>
                          <a:rPr lang="es-CL" b="0" i="1" smtClean="0">
                            <a:latin typeface="Cambria Math" panose="02040503050406030204" pitchFamily="18" charset="0"/>
                          </a:rPr>
                          <m:t>𝑥</m:t>
                        </m:r>
                      </m:e>
                    </m:acc>
                  </m:oMath>
                </a14:m>
                <a:r>
                  <a:rPr lang="es-ES"/>
                  <a:t>, </a:t>
                </a:r>
                <a14:m>
                  <m:oMath xmlns:m="http://schemas.openxmlformats.org/officeDocument/2006/math">
                    <m:acc>
                      <m:accPr>
                        <m:chr m:val="̂"/>
                        <m:ctrlPr>
                          <a:rPr lang="es-CL" i="1">
                            <a:latin typeface="Cambria Math" panose="02040503050406030204" pitchFamily="18" charset="0"/>
                          </a:rPr>
                        </m:ctrlPr>
                      </m:accPr>
                      <m:e>
                        <m:r>
                          <a:rPr lang="es-CL" b="0" i="1" smtClean="0">
                            <a:latin typeface="Cambria Math" panose="02040503050406030204" pitchFamily="18" charset="0"/>
                          </a:rPr>
                          <m:t>𝑦</m:t>
                        </m:r>
                      </m:e>
                    </m:acc>
                  </m:oMath>
                </a14:m>
                <a:r>
                  <a:rPr lang="es-ES"/>
                  <a:t> y </a:t>
                </a:r>
                <a14:m>
                  <m:oMath xmlns:m="http://schemas.openxmlformats.org/officeDocument/2006/math">
                    <m:acc>
                      <m:accPr>
                        <m:chr m:val="̂"/>
                        <m:ctrlPr>
                          <a:rPr lang="es-CL" b="0" i="1" smtClean="0">
                            <a:latin typeface="Cambria Math" panose="02040503050406030204" pitchFamily="18" charset="0"/>
                          </a:rPr>
                        </m:ctrlPr>
                      </m:accPr>
                      <m:e>
                        <m:r>
                          <a:rPr lang="es-CL" b="0" i="1" smtClean="0">
                            <a:latin typeface="Cambria Math" panose="02040503050406030204" pitchFamily="18" charset="0"/>
                          </a:rPr>
                          <m:t>𝑧</m:t>
                        </m:r>
                      </m:e>
                    </m:acc>
                  </m:oMath>
                </a14:m>
                <a:r>
                  <a:rPr lang="es-ES"/>
                  <a:t>).</a:t>
                </a:r>
              </a:p>
              <a:p>
                <a:pPr algn="just"/>
                <a:endParaRPr lang="es-ES"/>
              </a:p>
              <a:p>
                <a:pPr marL="0" indent="0" algn="just">
                  <a:buNone/>
                </a:pPr>
                <a:r>
                  <a:rPr lang="es-ES"/>
                  <a:t>c) Para la OEM descrita, determine la fuerza producida por la radiación en una superficie plana perfectamente reflectante de 1 </a:t>
                </a:r>
                <a14:m>
                  <m:oMath xmlns:m="http://schemas.openxmlformats.org/officeDocument/2006/math">
                    <m:r>
                      <a:rPr lang="es-CL" b="0" i="0" dirty="0" smtClean="0">
                        <a:latin typeface="Cambria Math" panose="02040503050406030204" pitchFamily="18" charset="0"/>
                      </a:rPr>
                      <m:t>[</m:t>
                    </m:r>
                    <m:r>
                      <a:rPr lang="es-ES" i="1" dirty="0" smtClean="0">
                        <a:latin typeface="Cambria Math" panose="02040503050406030204" pitchFamily="18" charset="0"/>
                      </a:rPr>
                      <m:t>𝑐</m:t>
                    </m:r>
                    <m:sSup>
                      <m:sSupPr>
                        <m:ctrlPr>
                          <a:rPr lang="es-CL" b="0" i="1" dirty="0" smtClean="0">
                            <a:latin typeface="Cambria Math" panose="02040503050406030204" pitchFamily="18" charset="0"/>
                          </a:rPr>
                        </m:ctrlPr>
                      </m:sSupPr>
                      <m:e>
                        <m:r>
                          <a:rPr lang="es-ES" i="1" dirty="0" smtClean="0">
                            <a:latin typeface="Cambria Math" panose="02040503050406030204" pitchFamily="18" charset="0"/>
                          </a:rPr>
                          <m:t>𝑚</m:t>
                        </m:r>
                      </m:e>
                      <m:sup>
                        <m:r>
                          <a:rPr lang="es-CL" b="0" i="1" dirty="0" smtClean="0">
                            <a:latin typeface="Cambria Math" panose="02040503050406030204" pitchFamily="18" charset="0"/>
                          </a:rPr>
                          <m:t>2</m:t>
                        </m:r>
                      </m:sup>
                    </m:sSup>
                    <m:r>
                      <a:rPr lang="es-CL" b="0" i="1" dirty="0" smtClean="0">
                        <a:latin typeface="Cambria Math" panose="02040503050406030204" pitchFamily="18" charset="0"/>
                      </a:rPr>
                      <m:t>]</m:t>
                    </m:r>
                  </m:oMath>
                </a14:m>
                <a:r>
                  <a:rPr lang="es-ES"/>
                  <a:t> orientada con su normal en eje y.</a:t>
                </a:r>
              </a:p>
              <a:p>
                <a:pPr algn="just"/>
                <a:endParaRPr lang="es-ES"/>
              </a:p>
              <a:p>
                <a:pPr marL="0" indent="0" algn="just">
                  <a:buNone/>
                </a:pPr>
                <a:r>
                  <a:rPr lang="es-ES"/>
                  <a:t>d) ¿Cuánto valdría la fuerza sobre ella si la normal de la superficie estuviera orientada en el eje x?</a:t>
                </a:r>
                <a:endParaRPr lang="es-CL"/>
              </a:p>
            </p:txBody>
          </p:sp>
        </mc:Choice>
        <mc:Fallback xmlns="">
          <p:sp>
            <p:nvSpPr>
              <p:cNvPr id="5" name="CuadroTexto 4">
                <a:extLst>
                  <a:ext uri="{FF2B5EF4-FFF2-40B4-BE49-F238E27FC236}">
                    <a16:creationId xmlns:a16="http://schemas.microsoft.com/office/drawing/2014/main" id="{3B64631B-3CB1-8B99-337B-E3F501943297}"/>
                  </a:ext>
                </a:extLst>
              </p:cNvPr>
              <p:cNvSpPr txBox="1">
                <a:spLocks noRot="1" noChangeAspect="1" noMove="1" noResize="1" noEditPoints="1" noAdjustHandles="1" noChangeArrowheads="1" noChangeShapeType="1" noTextEdit="1"/>
              </p:cNvSpPr>
              <p:nvPr/>
            </p:nvSpPr>
            <p:spPr>
              <a:xfrm>
                <a:off x="263352" y="1268759"/>
                <a:ext cx="11737304" cy="5146665"/>
              </a:xfrm>
              <a:prstGeom prst="rect">
                <a:avLst/>
              </a:prstGeom>
              <a:blipFill>
                <a:blip r:embed="rId2"/>
                <a:stretch>
                  <a:fillRect l="-415" t="-592" r="-415" b="-1659"/>
                </a:stretch>
              </a:blipFill>
            </p:spPr>
            <p:txBody>
              <a:bodyPr/>
              <a:lstStyle/>
              <a:p>
                <a:r>
                  <a:rPr lang="en-US">
                    <a:noFill/>
                  </a:rPr>
                  <a:t> </a:t>
                </a:r>
              </a:p>
            </p:txBody>
          </p:sp>
        </mc:Fallback>
      </mc:AlternateContent>
    </p:spTree>
    <p:extLst>
      <p:ext uri="{BB962C8B-B14F-4D97-AF65-F5344CB8AC3E}">
        <p14:creationId xmlns:p14="http://schemas.microsoft.com/office/powerpoint/2010/main" val="1060941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a:t>Ejercicio propuesto 3.2</a:t>
            </a:r>
            <a:endParaRPr lang="es-ES_tradnl" b="1"/>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550776" y="1378226"/>
                <a:ext cx="11090448" cy="4798737"/>
              </a:xfrm>
            </p:spPr>
            <p:txBody>
              <a:bodyPr>
                <a:normAutofit/>
              </a:bodyPr>
              <a:lstStyle/>
              <a:p>
                <a:pPr marL="0" indent="0" algn="just">
                  <a:buNone/>
                </a:pPr>
                <a:r>
                  <a:rPr lang="es-ES_tradnl" sz="2600"/>
                  <a:t>Una OEM plana, polarizada en la dirección</a:t>
                </a:r>
                <a:r>
                  <a:rPr lang="es-ES" sz="2600"/>
                  <a:t> </a:t>
                </a:r>
                <a14:m>
                  <m:oMath xmlns:m="http://schemas.openxmlformats.org/officeDocument/2006/math">
                    <m:r>
                      <a:rPr lang="es-ES" sz="2600" b="0" i="1" dirty="0" smtClean="0">
                        <a:latin typeface="Cambria Math" charset="0"/>
                      </a:rPr>
                      <m:t>𝑥</m:t>
                    </m:r>
                    <m:r>
                      <a:rPr lang="es-ES" sz="2600" b="0" i="1" dirty="0" smtClean="0">
                        <a:latin typeface="Cambria Math" charset="0"/>
                      </a:rPr>
                      <m:t>+</m:t>
                    </m:r>
                  </m:oMath>
                </a14:m>
                <a:r>
                  <a:rPr lang="es-ES" sz="2600"/>
                  <a:t> con frecuencia </a:t>
                </a:r>
                <a14:m>
                  <m:oMath xmlns:m="http://schemas.openxmlformats.org/officeDocument/2006/math">
                    <m:r>
                      <a:rPr lang="es-ES" sz="2600" i="1" dirty="0" smtClean="0">
                        <a:latin typeface="Cambria Math" charset="0"/>
                      </a:rPr>
                      <m:t>2</m:t>
                    </m:r>
                    <m:r>
                      <a:rPr lang="es-CL" sz="2600" b="0" i="1" dirty="0" smtClean="0">
                        <a:latin typeface="Cambria Math" panose="02040503050406030204" pitchFamily="18" charset="0"/>
                      </a:rPr>
                      <m:t>,</m:t>
                    </m:r>
                    <m:r>
                      <a:rPr lang="es-ES" sz="2600" i="1" dirty="0" smtClean="0">
                        <a:latin typeface="Cambria Math" charset="0"/>
                      </a:rPr>
                      <m:t>5</m:t>
                    </m:r>
                    <m:r>
                      <a:rPr lang="es-ES" sz="2600" b="0" i="1" dirty="0" smtClean="0">
                        <a:latin typeface="Cambria Math" charset="0"/>
                      </a:rPr>
                      <m:t>×</m:t>
                    </m:r>
                    <m:r>
                      <a:rPr lang="es-ES" sz="2600" i="1" dirty="0" smtClean="0">
                        <a:latin typeface="Cambria Math" charset="0"/>
                      </a:rPr>
                      <m:t>10</m:t>
                    </m:r>
                    <m:r>
                      <a:rPr lang="es-ES" sz="2600" i="1" baseline="30000" dirty="0" smtClean="0">
                        <a:latin typeface="Cambria Math" charset="0"/>
                      </a:rPr>
                      <m:t>9</m:t>
                    </m:r>
                    <m:r>
                      <a:rPr lang="es-CL" sz="2600" b="0" i="1" baseline="30000" dirty="0" smtClean="0">
                        <a:latin typeface="Cambria Math" panose="02040503050406030204" pitchFamily="18" charset="0"/>
                      </a:rPr>
                      <m:t>[</m:t>
                    </m:r>
                    <m:r>
                      <a:rPr lang="es-ES" sz="2600" b="0" i="1" dirty="0" smtClean="0">
                        <a:latin typeface="Cambria Math" charset="0"/>
                      </a:rPr>
                      <m:t>h</m:t>
                    </m:r>
                    <m:r>
                      <a:rPr lang="es-ES" sz="2600" i="1" dirty="0" smtClean="0">
                        <a:latin typeface="Cambria Math" charset="0"/>
                      </a:rPr>
                      <m:t>𝑧</m:t>
                    </m:r>
                    <m:r>
                      <a:rPr lang="es-CL" sz="2600" b="0" i="1" dirty="0" smtClean="0">
                        <a:latin typeface="Cambria Math" panose="02040503050406030204" pitchFamily="18" charset="0"/>
                      </a:rPr>
                      <m:t>]</m:t>
                    </m:r>
                  </m:oMath>
                </a14:m>
                <a:r>
                  <a:rPr lang="es-ES" sz="2600"/>
                  <a:t>, se propaga en el vacío a lo largo de la dirección </a:t>
                </a:r>
                <a14:m>
                  <m:oMath xmlns:m="http://schemas.openxmlformats.org/officeDocument/2006/math">
                    <m:r>
                      <a:rPr lang="es-ES" sz="2600" i="1" dirty="0" smtClean="0">
                        <a:latin typeface="Cambria Math" charset="0"/>
                      </a:rPr>
                      <m:t>–</m:t>
                    </m:r>
                    <m:r>
                      <a:rPr lang="es-ES" sz="2600" i="1" dirty="0" smtClean="0">
                        <a:latin typeface="Cambria Math" charset="0"/>
                      </a:rPr>
                      <m:t>𝑧</m:t>
                    </m:r>
                  </m:oMath>
                </a14:m>
                <a:r>
                  <a:rPr lang="es-ES" sz="2600"/>
                  <a:t>, portando una energía de </a:t>
                </a:r>
                <a14:m>
                  <m:oMath xmlns:m="http://schemas.openxmlformats.org/officeDocument/2006/math">
                    <m:r>
                      <a:rPr lang="es-ES" sz="2600" i="1" dirty="0" smtClean="0">
                        <a:latin typeface="Cambria Math" charset="0"/>
                      </a:rPr>
                      <m:t>1</m:t>
                    </m:r>
                    <m:r>
                      <a:rPr lang="es-CL" sz="2600" b="0" i="1" dirty="0" smtClean="0">
                        <a:latin typeface="Cambria Math" panose="02040503050406030204" pitchFamily="18" charset="0"/>
                      </a:rPr>
                      <m:t>,</m:t>
                    </m:r>
                    <m:r>
                      <a:rPr lang="es-ES" sz="2600" i="1" dirty="0" smtClean="0">
                        <a:latin typeface="Cambria Math" charset="0"/>
                      </a:rPr>
                      <m:t>5</m:t>
                    </m:r>
                    <m:r>
                      <a:rPr lang="es-CL" sz="2600" b="0" i="1" dirty="0" smtClean="0">
                        <a:latin typeface="Cambria Math" panose="02040503050406030204" pitchFamily="18" charset="0"/>
                      </a:rPr>
                      <m:t>[</m:t>
                    </m:r>
                    <m:r>
                      <a:rPr lang="es-ES" sz="2600" i="1" dirty="0" smtClean="0">
                        <a:latin typeface="Cambria Math" charset="0"/>
                      </a:rPr>
                      <m:t>𝐽</m:t>
                    </m:r>
                    <m:r>
                      <a:rPr lang="es-CL" sz="2600" b="0" i="1" dirty="0" smtClean="0">
                        <a:latin typeface="Cambria Math" panose="02040503050406030204" pitchFamily="18" charset="0"/>
                      </a:rPr>
                      <m:t>]</m:t>
                    </m:r>
                  </m:oMath>
                </a14:m>
                <a:r>
                  <a:rPr lang="es-ES" sz="2600"/>
                  <a:t> por segundo y por metro cuadrado.</a:t>
                </a:r>
              </a:p>
              <a:p>
                <a:pPr marL="0" indent="0">
                  <a:buNone/>
                </a:pPr>
                <a:endParaRPr lang="es-ES" sz="2600"/>
              </a:p>
              <a:p>
                <a:r>
                  <a:rPr lang="es-ES" sz="2600"/>
                  <a:t>Dibuje </a:t>
                </a:r>
                <a:r>
                  <a:rPr lang="es-ES" sz="2600" b="1"/>
                  <a:t>E</a:t>
                </a:r>
                <a:r>
                  <a:rPr lang="es-ES" sz="2600"/>
                  <a:t>, </a:t>
                </a:r>
                <a:r>
                  <a:rPr lang="es-ES" sz="2600" b="1"/>
                  <a:t>B</a:t>
                </a:r>
                <a:r>
                  <a:rPr lang="es-ES" sz="2600"/>
                  <a:t> y </a:t>
                </a:r>
                <a:r>
                  <a:rPr lang="es-ES" sz="2600" b="1"/>
                  <a:t>k</a:t>
                </a:r>
                <a:r>
                  <a:rPr lang="es-ES" sz="2600"/>
                  <a:t>.</a:t>
                </a:r>
              </a:p>
              <a:p>
                <a:r>
                  <a:rPr lang="es-ES" sz="2600"/>
                  <a:t>Encuentre numéricamente </a:t>
                </a:r>
                <a:r>
                  <a:rPr lang="es-ES" sz="2600" b="1"/>
                  <a:t>E</a:t>
                </a:r>
                <a:r>
                  <a:rPr lang="es-ES" sz="2600"/>
                  <a:t>, </a:t>
                </a:r>
                <a:r>
                  <a:rPr lang="es-ES" sz="2600" b="1"/>
                  <a:t>B</a:t>
                </a:r>
                <a:r>
                  <a:rPr lang="es-ES" sz="2600"/>
                  <a:t> y </a:t>
                </a:r>
                <a:r>
                  <a:rPr lang="es-ES" sz="2600" b="1"/>
                  <a:t>k</a:t>
                </a:r>
                <a:r>
                  <a:rPr lang="es-ES" sz="2600"/>
                  <a:t>.</a:t>
                </a:r>
              </a:p>
              <a:p>
                <a:r>
                  <a:rPr lang="es-ES" sz="2600"/>
                  <a:t>Encuentre la dirección de la aceleración para una partícula cargada (</a:t>
                </a:r>
                <a:r>
                  <a:rPr lang="es-ES" sz="2600" b="1" err="1"/>
                  <a:t>v</a:t>
                </a:r>
                <a:r>
                  <a:rPr lang="es-ES" sz="2600" b="1" baseline="-25000" err="1"/>
                  <a:t>o</a:t>
                </a:r>
                <a:r>
                  <a:rPr lang="es-ES" sz="2600" b="1"/>
                  <a:t>=0</a:t>
                </a:r>
                <a:r>
                  <a:rPr lang="es-ES" sz="2600"/>
                  <a:t>) en presencia de la OEM.</a:t>
                </a:r>
                <a:endParaRPr lang="es-ES_tradnl" sz="260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550776" y="1378226"/>
                <a:ext cx="11090448" cy="4798737"/>
              </a:xfrm>
              <a:blipFill>
                <a:blip r:embed="rId3"/>
                <a:stretch>
                  <a:fillRect l="-989" t="-1906" r="-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F9DCB44F-C0C6-4606-AB0E-008D4457644C}"/>
                  </a:ext>
                </a:extLst>
              </p:cNvPr>
              <p:cNvSpPr txBox="1"/>
              <p:nvPr/>
            </p:nvSpPr>
            <p:spPr>
              <a:xfrm>
                <a:off x="9480376" y="5957808"/>
                <a:ext cx="2278637" cy="741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400" b="0" i="1" smtClean="0">
                              <a:latin typeface="Cambria Math" panose="02040503050406030204" pitchFamily="18" charset="0"/>
                            </a:rPr>
                          </m:ctrlPr>
                        </m:sSubPr>
                        <m:e>
                          <m:r>
                            <a:rPr lang="es-CL" sz="2400" b="0" i="1" smtClean="0">
                              <a:latin typeface="Cambria Math" panose="02040503050406030204" pitchFamily="18" charset="0"/>
                            </a:rPr>
                            <m:t>𝜖</m:t>
                          </m:r>
                        </m:e>
                        <m:sub>
                          <m:r>
                            <a:rPr lang="es-CL" sz="2400" b="0" i="1" smtClean="0">
                              <a:latin typeface="Cambria Math" panose="02040503050406030204" pitchFamily="18" charset="0"/>
                            </a:rPr>
                            <m:t>0</m:t>
                          </m:r>
                        </m:sub>
                      </m:sSub>
                      <m:r>
                        <a:rPr lang="es-CL" sz="2400" b="0" i="1" smtClean="0">
                          <a:latin typeface="Cambria Math" panose="02040503050406030204" pitchFamily="18" charset="0"/>
                        </a:rPr>
                        <m:t>∼</m:t>
                      </m:r>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10</m:t>
                          </m:r>
                        </m:e>
                        <m:sup>
                          <m:r>
                            <a:rPr lang="es-CL" sz="2400" b="0" i="1" smtClean="0">
                              <a:latin typeface="Cambria Math" panose="02040503050406030204" pitchFamily="18" charset="0"/>
                            </a:rPr>
                            <m:t>−11</m:t>
                          </m:r>
                        </m:sup>
                      </m:sSup>
                      <m:f>
                        <m:fPr>
                          <m:ctrlPr>
                            <a:rPr lang="es-CL" sz="2400" b="0" i="1" smtClean="0">
                              <a:latin typeface="Cambria Math" panose="02040503050406030204" pitchFamily="18" charset="0"/>
                            </a:rPr>
                          </m:ctrlPr>
                        </m:fPr>
                        <m:num>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𝐶</m:t>
                              </m:r>
                            </m:e>
                            <m:sup>
                              <m:r>
                                <a:rPr lang="es-CL" sz="2400" b="0" i="1" smtClean="0">
                                  <a:latin typeface="Cambria Math" panose="02040503050406030204" pitchFamily="18" charset="0"/>
                                </a:rPr>
                                <m:t>2</m:t>
                              </m:r>
                            </m:sup>
                          </m:sSup>
                        </m:num>
                        <m:den>
                          <m:r>
                            <a:rPr lang="es-CL" sz="2400" b="0" i="1" smtClean="0">
                              <a:latin typeface="Cambria Math" panose="02040503050406030204" pitchFamily="18" charset="0"/>
                            </a:rPr>
                            <m:t>𝑁</m:t>
                          </m:r>
                          <m:r>
                            <a:rPr lang="es-CL" sz="2400" b="0" i="1" smtClean="0">
                              <a:latin typeface="Cambria Math" panose="02040503050406030204" pitchFamily="18" charset="0"/>
                            </a:rPr>
                            <m:t> </m:t>
                          </m:r>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𝑚</m:t>
                              </m:r>
                            </m:e>
                            <m:sup>
                              <m:r>
                                <a:rPr lang="es-CL" sz="2400" b="0" i="1" smtClean="0">
                                  <a:latin typeface="Cambria Math" panose="02040503050406030204" pitchFamily="18" charset="0"/>
                                </a:rPr>
                                <m:t>2</m:t>
                              </m:r>
                            </m:sup>
                          </m:sSup>
                        </m:den>
                      </m:f>
                    </m:oMath>
                  </m:oMathPara>
                </a14:m>
                <a:endParaRPr lang="es-CL" sz="2400"/>
              </a:p>
            </p:txBody>
          </p:sp>
        </mc:Choice>
        <mc:Fallback xmlns="">
          <p:sp>
            <p:nvSpPr>
              <p:cNvPr id="5" name="CuadroTexto 4">
                <a:extLst>
                  <a:ext uri="{FF2B5EF4-FFF2-40B4-BE49-F238E27FC236}">
                    <a16:creationId xmlns:a16="http://schemas.microsoft.com/office/drawing/2014/main" id="{F9DCB44F-C0C6-4606-AB0E-008D4457644C}"/>
                  </a:ext>
                </a:extLst>
              </p:cNvPr>
              <p:cNvSpPr txBox="1">
                <a:spLocks noRot="1" noChangeAspect="1" noMove="1" noResize="1" noEditPoints="1" noAdjustHandles="1" noChangeArrowheads="1" noChangeShapeType="1" noTextEdit="1"/>
              </p:cNvSpPr>
              <p:nvPr/>
            </p:nvSpPr>
            <p:spPr>
              <a:xfrm>
                <a:off x="9480376" y="5957808"/>
                <a:ext cx="2278637" cy="7411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7606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a:t>Ejercicio propuesto 3.3</a:t>
            </a:r>
            <a:endParaRPr lang="es-ES_tradnl" b="1"/>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32987" y="1378226"/>
                <a:ext cx="10920813" cy="4798737"/>
              </a:xfrm>
            </p:spPr>
            <p:txBody>
              <a:bodyPr/>
              <a:lstStyle/>
              <a:p>
                <a:pPr marL="0" indent="0" algn="just">
                  <a:buNone/>
                </a:pPr>
                <a:r>
                  <a:rPr lang="es-ES_tradnl"/>
                  <a:t>Una </a:t>
                </a:r>
                <a:r>
                  <a:rPr lang="es-ES_tradnl" err="1"/>
                  <a:t>part</a:t>
                </a:r>
                <a:r>
                  <a:rPr lang="es-ES" err="1"/>
                  <a:t>ícula</a:t>
                </a:r>
                <a:r>
                  <a:rPr lang="es-ES"/>
                  <a:t> de masa </a:t>
                </a:r>
                <a14:m>
                  <m:oMath xmlns:m="http://schemas.openxmlformats.org/officeDocument/2006/math">
                    <m:r>
                      <a:rPr lang="es-ES" i="1" dirty="0" smtClean="0">
                        <a:latin typeface="Cambria Math" charset="0"/>
                      </a:rPr>
                      <m:t>1</m:t>
                    </m:r>
                    <m:r>
                      <a:rPr lang="es-CL" b="0" i="1" dirty="0" smtClean="0">
                        <a:latin typeface="Cambria Math" panose="02040503050406030204" pitchFamily="18" charset="0"/>
                      </a:rPr>
                      <m:t>,</m:t>
                    </m:r>
                    <m:r>
                      <a:rPr lang="es-ES" i="1" dirty="0" smtClean="0">
                        <a:latin typeface="Cambria Math" charset="0"/>
                      </a:rPr>
                      <m:t>0</m:t>
                    </m:r>
                    <m:r>
                      <a:rPr lang="es-ES" i="1" dirty="0" smtClean="0">
                        <a:latin typeface="Cambria Math" charset="0"/>
                      </a:rPr>
                      <m:t>𝑔</m:t>
                    </m:r>
                  </m:oMath>
                </a14:m>
                <a:r>
                  <a:rPr lang="es-ES"/>
                  <a:t>, inicialmente en reposo, es expuesta a una OEM plana monocromática polarizada, cuyo campo eléctrico </a:t>
                </a:r>
                <a14:m>
                  <m:oMath xmlns:m="http://schemas.openxmlformats.org/officeDocument/2006/math">
                    <m:acc>
                      <m:accPr>
                        <m:chr m:val="⃗"/>
                        <m:ctrlPr>
                          <a:rPr lang="es-ES" i="1" dirty="0" smtClean="0">
                            <a:latin typeface="Cambria Math" panose="02040503050406030204" pitchFamily="18" charset="0"/>
                          </a:rPr>
                        </m:ctrlPr>
                      </m:accPr>
                      <m:e>
                        <m:r>
                          <a:rPr lang="es-ES" b="0" i="1" dirty="0" smtClean="0">
                            <a:latin typeface="Cambria Math" charset="0"/>
                          </a:rPr>
                          <m:t>𝐸</m:t>
                        </m:r>
                      </m:e>
                    </m:acc>
                    <m:r>
                      <a:rPr lang="es-ES" b="0" i="1" dirty="0" smtClean="0">
                        <a:latin typeface="Cambria Math" charset="0"/>
                      </a:rPr>
                      <m:t>(</m:t>
                    </m:r>
                    <m:r>
                      <a:rPr lang="es-ES" b="0" i="1" dirty="0" err="1" smtClean="0">
                        <a:latin typeface="Cambria Math" charset="0"/>
                      </a:rPr>
                      <m:t>𝑥</m:t>
                    </m:r>
                    <m:r>
                      <a:rPr lang="es-ES" b="0" i="1" dirty="0" err="1" smtClean="0">
                        <a:latin typeface="Cambria Math" charset="0"/>
                      </a:rPr>
                      <m:t>,</m:t>
                    </m:r>
                    <m:r>
                      <a:rPr lang="es-ES" b="0" i="1" dirty="0" err="1" smtClean="0">
                        <a:latin typeface="Cambria Math" charset="0"/>
                      </a:rPr>
                      <m:t>𝑡</m:t>
                    </m:r>
                    <m:r>
                      <a:rPr lang="es-ES" b="0" i="1" dirty="0" smtClean="0">
                        <a:latin typeface="Cambria Math" charset="0"/>
                      </a:rPr>
                      <m:t>)</m:t>
                    </m:r>
                    <m:r>
                      <a:rPr lang="es-ES" i="1" dirty="0" smtClean="0">
                        <a:latin typeface="Cambria Math" charset="0"/>
                      </a:rPr>
                      <m:t> </m:t>
                    </m:r>
                  </m:oMath>
                </a14:m>
                <a:r>
                  <a:rPr lang="es-ES"/>
                  <a:t>tiene una amplitud de </a:t>
                </a:r>
                <a14:m>
                  <m:oMath xmlns:m="http://schemas.openxmlformats.org/officeDocument/2006/math">
                    <m:sSub>
                      <m:sSubPr>
                        <m:ctrlPr>
                          <a:rPr lang="es-ES" i="1" dirty="0" smtClean="0">
                            <a:latin typeface="Cambria Math" panose="02040503050406030204" pitchFamily="18" charset="0"/>
                          </a:rPr>
                        </m:ctrlPr>
                      </m:sSubPr>
                      <m:e>
                        <m:acc>
                          <m:accPr>
                            <m:chr m:val="⃗"/>
                            <m:ctrlPr>
                              <a:rPr lang="es-ES" i="1" dirty="0" smtClean="0">
                                <a:latin typeface="Cambria Math" panose="02040503050406030204" pitchFamily="18" charset="0"/>
                              </a:rPr>
                            </m:ctrlPr>
                          </m:accPr>
                          <m:e>
                            <m:r>
                              <a:rPr lang="es-ES" b="0" i="1" dirty="0" smtClean="0">
                                <a:latin typeface="Cambria Math" charset="0"/>
                              </a:rPr>
                              <m:t>𝐸</m:t>
                            </m:r>
                          </m:e>
                        </m:acc>
                      </m:e>
                      <m:sub>
                        <m:r>
                          <a:rPr lang="es-ES" b="0" i="1" dirty="0" smtClean="0">
                            <a:latin typeface="Cambria Math" charset="0"/>
                          </a:rPr>
                          <m:t>0</m:t>
                        </m:r>
                      </m:sub>
                    </m:sSub>
                    <m:r>
                      <a:rPr lang="es-ES" b="0" i="1" dirty="0" smtClean="0">
                        <a:latin typeface="Cambria Math" charset="0"/>
                      </a:rPr>
                      <m:t>=10</m:t>
                    </m:r>
                    <m:r>
                      <a:rPr lang="es-CL" b="0" i="1" dirty="0" smtClean="0">
                        <a:latin typeface="Cambria Math" panose="02040503050406030204" pitchFamily="18" charset="0"/>
                      </a:rPr>
                      <m:t>,</m:t>
                    </m:r>
                    <m:r>
                      <a:rPr lang="es-ES" b="0" i="1" dirty="0" smtClean="0">
                        <a:latin typeface="Cambria Math" charset="0"/>
                      </a:rPr>
                      <m:t>0 </m:t>
                    </m:r>
                    <m:acc>
                      <m:accPr>
                        <m:chr m:val="̂"/>
                        <m:ctrlPr>
                          <a:rPr lang="es-ES" i="1" dirty="0" smtClean="0">
                            <a:latin typeface="Cambria Math" panose="02040503050406030204" pitchFamily="18" charset="0"/>
                          </a:rPr>
                        </m:ctrlPr>
                      </m:accPr>
                      <m:e>
                        <m:r>
                          <a:rPr lang="es-ES" b="0" i="1" dirty="0" smtClean="0">
                            <a:latin typeface="Cambria Math" charset="0"/>
                          </a:rPr>
                          <m:t>𝑘</m:t>
                        </m:r>
                      </m:e>
                    </m:acc>
                    <m:r>
                      <a:rPr lang="es-ES" b="0" i="1" dirty="0" smtClean="0">
                        <a:latin typeface="Cambria Math" charset="0"/>
                      </a:rPr>
                      <m:t> </m:t>
                    </m:r>
                    <m:r>
                      <a:rPr lang="es-CL" b="0" i="1" dirty="0" smtClean="0">
                        <a:latin typeface="Cambria Math" panose="02040503050406030204" pitchFamily="18" charset="0"/>
                      </a:rPr>
                      <m:t>[</m:t>
                    </m:r>
                    <m:r>
                      <a:rPr lang="es-CL" b="0" i="1" dirty="0" smtClean="0">
                        <a:latin typeface="Cambria Math" panose="02040503050406030204" pitchFamily="18" charset="0"/>
                      </a:rPr>
                      <m:t>𝑁</m:t>
                    </m:r>
                    <m:r>
                      <a:rPr lang="es-CL" b="0" i="1" dirty="0" smtClean="0">
                        <a:latin typeface="Cambria Math" panose="02040503050406030204" pitchFamily="18" charset="0"/>
                      </a:rPr>
                      <m:t>/</m:t>
                    </m:r>
                    <m:r>
                      <a:rPr lang="es-CL" b="0" i="1" dirty="0" smtClean="0">
                        <a:latin typeface="Cambria Math" panose="02040503050406030204" pitchFamily="18" charset="0"/>
                      </a:rPr>
                      <m:t>𝐶</m:t>
                    </m:r>
                    <m:r>
                      <a:rPr lang="es-CL" b="0" i="1" dirty="0" smtClean="0">
                        <a:latin typeface="Cambria Math" panose="02040503050406030204" pitchFamily="18" charset="0"/>
                      </a:rPr>
                      <m:t>]</m:t>
                    </m:r>
                  </m:oMath>
                </a14:m>
                <a:r>
                  <a:rPr lang="es-ES"/>
                  <a:t>. Si el área de la partícula expuesta a la OEM es aproximadamente </a:t>
                </a:r>
                <a14:m>
                  <m:oMath xmlns:m="http://schemas.openxmlformats.org/officeDocument/2006/math">
                    <m:r>
                      <a:rPr lang="es-ES" i="1" dirty="0" smtClean="0">
                        <a:latin typeface="Cambria Math" charset="0"/>
                      </a:rPr>
                      <m:t>1</m:t>
                    </m:r>
                    <m:r>
                      <a:rPr lang="es-CL" b="0" i="1" dirty="0" smtClean="0">
                        <a:latin typeface="Cambria Math" panose="02040503050406030204" pitchFamily="18" charset="0"/>
                      </a:rPr>
                      <m:t>,</m:t>
                    </m:r>
                    <m:r>
                      <a:rPr lang="es-ES" i="1" dirty="0" smtClean="0">
                        <a:latin typeface="Cambria Math" charset="0"/>
                      </a:rPr>
                      <m:t>0</m:t>
                    </m:r>
                    <m:r>
                      <a:rPr lang="es-CL" b="0" i="1" dirty="0" smtClean="0">
                        <a:latin typeface="Cambria Math" panose="02040503050406030204" pitchFamily="18" charset="0"/>
                      </a:rPr>
                      <m:t> [</m:t>
                    </m:r>
                    <m:r>
                      <a:rPr lang="es-ES" i="1" dirty="0" smtClean="0">
                        <a:latin typeface="Cambria Math" charset="0"/>
                      </a:rPr>
                      <m:t>𝑐</m:t>
                    </m:r>
                    <m:sSup>
                      <m:sSupPr>
                        <m:ctrlPr>
                          <a:rPr lang="es-CL" b="0" i="1" dirty="0" smtClean="0">
                            <a:latin typeface="Cambria Math" panose="02040503050406030204" pitchFamily="18" charset="0"/>
                          </a:rPr>
                        </m:ctrlPr>
                      </m:sSupPr>
                      <m:e>
                        <m:r>
                          <a:rPr lang="es-CL" b="0" i="1" dirty="0" smtClean="0">
                            <a:latin typeface="Cambria Math" panose="02040503050406030204" pitchFamily="18" charset="0"/>
                          </a:rPr>
                          <m:t>𝑚</m:t>
                        </m:r>
                      </m:e>
                      <m:sup>
                        <m:r>
                          <a:rPr lang="es-CL" b="0" i="1" dirty="0" smtClean="0">
                            <a:latin typeface="Cambria Math" panose="02040503050406030204" pitchFamily="18" charset="0"/>
                          </a:rPr>
                          <m:t>2</m:t>
                        </m:r>
                      </m:sup>
                    </m:sSup>
                    <m:r>
                      <a:rPr lang="es-CL" b="0" i="1" dirty="0" smtClean="0">
                        <a:latin typeface="Cambria Math" panose="02040503050406030204" pitchFamily="18" charset="0"/>
                      </a:rPr>
                      <m:t>]</m:t>
                    </m:r>
                  </m:oMath>
                </a14:m>
                <a:r>
                  <a:rPr lang="es-ES"/>
                  <a:t>.  Considere la partícula absorbe completamente la radiación que choca con su superficie. </a:t>
                </a:r>
              </a:p>
              <a:p>
                <a:pPr marL="0" indent="0" algn="just">
                  <a:buNone/>
                </a:pPr>
                <a:endParaRPr lang="es-ES"/>
              </a:p>
              <a:p>
                <a:pPr algn="just"/>
                <a:r>
                  <a:rPr lang="es-ES"/>
                  <a:t>Indique la dirección que adquiere la partícula, al igual que la dirección del </a:t>
                </a:r>
                <a:r>
                  <a:rPr lang="es-ES" err="1"/>
                  <a:t>momentum</a:t>
                </a:r>
                <a:r>
                  <a:rPr lang="es-ES"/>
                  <a:t>.</a:t>
                </a:r>
              </a:p>
              <a:p>
                <a:pPr algn="just"/>
                <a:r>
                  <a:rPr lang="es-ES"/>
                  <a:t>Estime el tiempo que la partícula debe exponerse a la OEM con tal que su velocidad sea de </a:t>
                </a:r>
                <a14:m>
                  <m:oMath xmlns:m="http://schemas.openxmlformats.org/officeDocument/2006/math">
                    <m:r>
                      <a:rPr lang="es-ES" i="1" dirty="0" smtClean="0">
                        <a:latin typeface="Cambria Math" panose="02040503050406030204" pitchFamily="18" charset="0"/>
                      </a:rPr>
                      <m:t>1,0</m:t>
                    </m:r>
                    <m:r>
                      <a:rPr lang="es-CL" b="0" i="1" dirty="0" smtClean="0">
                        <a:latin typeface="Cambria Math" panose="02040503050406030204" pitchFamily="18" charset="0"/>
                      </a:rPr>
                      <m:t> [</m:t>
                    </m:r>
                    <m:r>
                      <a:rPr lang="es-CL" b="0" i="1" dirty="0" smtClean="0">
                        <a:latin typeface="Cambria Math" panose="02040503050406030204" pitchFamily="18" charset="0"/>
                      </a:rPr>
                      <m:t>𝑚</m:t>
                    </m:r>
                    <m:r>
                      <a:rPr lang="es-CL" b="0" i="1" dirty="0" smtClean="0">
                        <a:latin typeface="Cambria Math" panose="02040503050406030204" pitchFamily="18" charset="0"/>
                      </a:rPr>
                      <m:t>/</m:t>
                    </m:r>
                    <m:r>
                      <a:rPr lang="es-CL" b="0" i="1" dirty="0" smtClean="0">
                        <a:latin typeface="Cambria Math" panose="02040503050406030204" pitchFamily="18" charset="0"/>
                      </a:rPr>
                      <m:t>𝑠</m:t>
                    </m:r>
                    <m:r>
                      <a:rPr lang="es-CL" b="0" i="1" dirty="0" smtClean="0">
                        <a:latin typeface="Cambria Math" panose="02040503050406030204" pitchFamily="18" charset="0"/>
                      </a:rPr>
                      <m:t>]</m:t>
                    </m:r>
                  </m:oMath>
                </a14:m>
                <a:r>
                  <a:rPr lang="es-ES"/>
                  <a:t>.</a:t>
                </a:r>
                <a:endParaRPr lang="es-ES_tradnl"/>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32987" y="1378226"/>
                <a:ext cx="10920813" cy="4798737"/>
              </a:xfrm>
              <a:blipFill>
                <a:blip r:embed="rId2"/>
                <a:stretch>
                  <a:fillRect l="-1116" t="-2033" r="-11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2F292E2-26BA-46FC-9D95-06A6D8E661DF}"/>
                  </a:ext>
                </a:extLst>
              </p:cNvPr>
              <p:cNvSpPr txBox="1"/>
              <p:nvPr/>
            </p:nvSpPr>
            <p:spPr>
              <a:xfrm>
                <a:off x="9480376" y="5957808"/>
                <a:ext cx="2278637" cy="741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400" b="0" i="1" smtClean="0">
                              <a:latin typeface="Cambria Math" panose="02040503050406030204" pitchFamily="18" charset="0"/>
                            </a:rPr>
                          </m:ctrlPr>
                        </m:sSubPr>
                        <m:e>
                          <m:r>
                            <a:rPr lang="es-CL" sz="2400" b="0" i="1" smtClean="0">
                              <a:latin typeface="Cambria Math" panose="02040503050406030204" pitchFamily="18" charset="0"/>
                            </a:rPr>
                            <m:t>𝜖</m:t>
                          </m:r>
                        </m:e>
                        <m:sub>
                          <m:r>
                            <a:rPr lang="es-CL" sz="2400" b="0" i="1" smtClean="0">
                              <a:latin typeface="Cambria Math" panose="02040503050406030204" pitchFamily="18" charset="0"/>
                            </a:rPr>
                            <m:t>0</m:t>
                          </m:r>
                        </m:sub>
                      </m:sSub>
                      <m:r>
                        <a:rPr lang="es-CL" sz="2400" b="0" i="1" smtClean="0">
                          <a:latin typeface="Cambria Math" panose="02040503050406030204" pitchFamily="18" charset="0"/>
                        </a:rPr>
                        <m:t>∼</m:t>
                      </m:r>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10</m:t>
                          </m:r>
                        </m:e>
                        <m:sup>
                          <m:r>
                            <a:rPr lang="es-CL" sz="2400" b="0" i="1" smtClean="0">
                              <a:latin typeface="Cambria Math" panose="02040503050406030204" pitchFamily="18" charset="0"/>
                            </a:rPr>
                            <m:t>−11</m:t>
                          </m:r>
                        </m:sup>
                      </m:sSup>
                      <m:f>
                        <m:fPr>
                          <m:ctrlPr>
                            <a:rPr lang="es-CL" sz="2400" b="0" i="1" smtClean="0">
                              <a:latin typeface="Cambria Math" panose="02040503050406030204" pitchFamily="18" charset="0"/>
                            </a:rPr>
                          </m:ctrlPr>
                        </m:fPr>
                        <m:num>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𝐶</m:t>
                              </m:r>
                            </m:e>
                            <m:sup>
                              <m:r>
                                <a:rPr lang="es-CL" sz="2400" b="0" i="1" smtClean="0">
                                  <a:latin typeface="Cambria Math" panose="02040503050406030204" pitchFamily="18" charset="0"/>
                                </a:rPr>
                                <m:t>2</m:t>
                              </m:r>
                            </m:sup>
                          </m:sSup>
                        </m:num>
                        <m:den>
                          <m:r>
                            <a:rPr lang="es-CL" sz="2400" b="0" i="1" smtClean="0">
                              <a:latin typeface="Cambria Math" panose="02040503050406030204" pitchFamily="18" charset="0"/>
                            </a:rPr>
                            <m:t>𝑁</m:t>
                          </m:r>
                          <m:r>
                            <a:rPr lang="es-CL" sz="2400" b="0" i="1" smtClean="0">
                              <a:latin typeface="Cambria Math" panose="02040503050406030204" pitchFamily="18" charset="0"/>
                            </a:rPr>
                            <m:t> </m:t>
                          </m:r>
                          <m:sSup>
                            <m:sSupPr>
                              <m:ctrlPr>
                                <a:rPr lang="es-CL" sz="2400" b="0" i="1" smtClean="0">
                                  <a:latin typeface="Cambria Math" panose="02040503050406030204" pitchFamily="18" charset="0"/>
                                </a:rPr>
                              </m:ctrlPr>
                            </m:sSupPr>
                            <m:e>
                              <m:r>
                                <a:rPr lang="es-CL" sz="2400" b="0" i="1" smtClean="0">
                                  <a:latin typeface="Cambria Math" panose="02040503050406030204" pitchFamily="18" charset="0"/>
                                </a:rPr>
                                <m:t>𝑚</m:t>
                              </m:r>
                            </m:e>
                            <m:sup>
                              <m:r>
                                <a:rPr lang="es-CL" sz="2400" b="0" i="1" smtClean="0">
                                  <a:latin typeface="Cambria Math" panose="02040503050406030204" pitchFamily="18" charset="0"/>
                                </a:rPr>
                                <m:t>2</m:t>
                              </m:r>
                            </m:sup>
                          </m:sSup>
                        </m:den>
                      </m:f>
                    </m:oMath>
                  </m:oMathPara>
                </a14:m>
                <a:endParaRPr lang="es-CL" sz="2400"/>
              </a:p>
            </p:txBody>
          </p:sp>
        </mc:Choice>
        <mc:Fallback xmlns="">
          <p:sp>
            <p:nvSpPr>
              <p:cNvPr id="4" name="CuadroTexto 3">
                <a:extLst>
                  <a:ext uri="{FF2B5EF4-FFF2-40B4-BE49-F238E27FC236}">
                    <a16:creationId xmlns:a16="http://schemas.microsoft.com/office/drawing/2014/main" id="{92F292E2-26BA-46FC-9D95-06A6D8E661DF}"/>
                  </a:ext>
                </a:extLst>
              </p:cNvPr>
              <p:cNvSpPr txBox="1">
                <a:spLocks noRot="1" noChangeAspect="1" noMove="1" noResize="1" noEditPoints="1" noAdjustHandles="1" noChangeArrowheads="1" noChangeShapeType="1" noTextEdit="1"/>
              </p:cNvSpPr>
              <p:nvPr/>
            </p:nvSpPr>
            <p:spPr>
              <a:xfrm>
                <a:off x="9480376" y="5957808"/>
                <a:ext cx="2278637" cy="7411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7456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F8C18-D359-2A7A-1571-BF264EC487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44639C4-3726-5FDC-786F-6A9109BE591D}"/>
              </a:ext>
            </a:extLst>
          </p:cNvPr>
          <p:cNvSpPr>
            <a:spLocks noGrp="1"/>
          </p:cNvSpPr>
          <p:nvPr>
            <p:ph type="title"/>
          </p:nvPr>
        </p:nvSpPr>
        <p:spPr/>
        <p:txBody>
          <a:bodyPr/>
          <a:lstStyle/>
          <a:p>
            <a:r>
              <a:rPr lang="es-419" dirty="0"/>
              <a:t>Fasores</a:t>
            </a:r>
            <a:endParaRPr lang="es-ES_tradnl"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1BED39C8-B7D9-9414-B1E6-0441F1428B3E}"/>
                  </a:ext>
                </a:extLst>
              </p:cNvPr>
              <p:cNvSpPr txBox="1"/>
              <p:nvPr/>
            </p:nvSpPr>
            <p:spPr>
              <a:xfrm>
                <a:off x="838200" y="2171038"/>
                <a:ext cx="1835246" cy="552331"/>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419" sz="3200" b="0" i="1" smtClean="0">
                              <a:latin typeface="Cambria Math" panose="02040503050406030204" pitchFamily="18" charset="0"/>
                            </a:rPr>
                          </m:ctrlPr>
                        </m:accPr>
                        <m:e>
                          <m:r>
                            <a:rPr lang="es-419" sz="3200" b="0" i="1" smtClean="0">
                              <a:latin typeface="Cambria Math" panose="02040503050406030204" pitchFamily="18" charset="0"/>
                            </a:rPr>
                            <m:t>𝑉</m:t>
                          </m:r>
                        </m:e>
                      </m:acc>
                      <m:r>
                        <a:rPr lang="es-ES" sz="3200" i="1">
                          <a:solidFill>
                            <a:prstClr val="black"/>
                          </a:solidFill>
                          <a:latin typeface="Cambria Math" charset="0"/>
                          <a:ea typeface="Cambria Math" charset="0"/>
                          <a:cs typeface="Cambria Math" charset="0"/>
                        </a:rPr>
                        <m:t>=</m:t>
                      </m:r>
                      <m:sSub>
                        <m:sSubPr>
                          <m:ctrlPr>
                            <a:rPr lang="es-ES" sz="3200" i="1">
                              <a:solidFill>
                                <a:prstClr val="black"/>
                              </a:solidFill>
                              <a:latin typeface="Cambria Math" panose="02040503050406030204" pitchFamily="18" charset="0"/>
                              <a:ea typeface="Cambria Math" charset="0"/>
                              <a:cs typeface="Cambria Math" charset="0"/>
                            </a:rPr>
                          </m:ctrlPr>
                        </m:sSubPr>
                        <m:e>
                          <m:acc>
                            <m:accPr>
                              <m:chr m:val="⃗"/>
                              <m:ctrlPr>
                                <a:rPr lang="es-419" sz="3200" b="0" i="1" smtClean="0">
                                  <a:solidFill>
                                    <a:prstClr val="black"/>
                                  </a:solidFill>
                                  <a:latin typeface="Cambria Math" panose="02040503050406030204" pitchFamily="18" charset="0"/>
                                  <a:ea typeface="Cambria Math" charset="0"/>
                                  <a:cs typeface="Cambria Math" charset="0"/>
                                </a:rPr>
                              </m:ctrlPr>
                            </m:accPr>
                            <m:e>
                              <m:r>
                                <a:rPr lang="es-419" sz="3200" b="0" i="1" smtClean="0">
                                  <a:solidFill>
                                    <a:prstClr val="black"/>
                                  </a:solidFill>
                                  <a:latin typeface="Cambria Math" panose="02040503050406030204" pitchFamily="18" charset="0"/>
                                  <a:ea typeface="Cambria Math" charset="0"/>
                                  <a:cs typeface="Cambria Math" charset="0"/>
                                </a:rPr>
                                <m:t>𝑉</m:t>
                              </m:r>
                            </m:e>
                          </m:acc>
                        </m:e>
                        <m:sub>
                          <m:r>
                            <a:rPr lang="es-ES" sz="3200" i="1">
                              <a:solidFill>
                                <a:prstClr val="black"/>
                              </a:solidFill>
                              <a:latin typeface="Cambria Math" charset="0"/>
                              <a:ea typeface="Cambria Math" charset="0"/>
                              <a:cs typeface="Cambria Math" charset="0"/>
                            </a:rPr>
                            <m:t>0</m:t>
                          </m:r>
                        </m:sub>
                      </m:sSub>
                      <m:sSup>
                        <m:sSupPr>
                          <m:ctrlPr>
                            <a:rPr lang="es-ES" sz="3200" i="1">
                              <a:solidFill>
                                <a:prstClr val="black"/>
                              </a:solidFill>
                              <a:latin typeface="Cambria Math" panose="02040503050406030204" pitchFamily="18" charset="0"/>
                              <a:ea typeface="Cambria Math" charset="0"/>
                              <a:cs typeface="Cambria Math" charset="0"/>
                            </a:rPr>
                          </m:ctrlPr>
                        </m:sSupPr>
                        <m:e>
                          <m:r>
                            <a:rPr lang="es-ES" sz="3200" i="1">
                              <a:solidFill>
                                <a:prstClr val="black"/>
                              </a:solidFill>
                              <a:latin typeface="Cambria Math" charset="0"/>
                              <a:ea typeface="Cambria Math" charset="0"/>
                              <a:cs typeface="Cambria Math" charset="0"/>
                            </a:rPr>
                            <m:t>𝑒</m:t>
                          </m:r>
                        </m:e>
                        <m:sup>
                          <m:r>
                            <a:rPr lang="es-ES" sz="3200" i="1">
                              <a:solidFill>
                                <a:prstClr val="black"/>
                              </a:solidFill>
                              <a:latin typeface="Cambria Math" charset="0"/>
                              <a:ea typeface="Cambria Math" charset="0"/>
                              <a:cs typeface="Cambria Math" charset="0"/>
                            </a:rPr>
                            <m:t>𝑖</m:t>
                          </m:r>
                          <m:r>
                            <a:rPr lang="es-419" sz="3200" b="0" i="1" smtClean="0">
                              <a:solidFill>
                                <a:prstClr val="black"/>
                              </a:solidFill>
                              <a:latin typeface="Cambria Math" panose="02040503050406030204" pitchFamily="18" charset="0"/>
                              <a:ea typeface="Cambria Math" charset="0"/>
                              <a:cs typeface="Cambria Math" charset="0"/>
                            </a:rPr>
                            <m:t>𝜃</m:t>
                          </m:r>
                        </m:sup>
                      </m:sSup>
                    </m:oMath>
                  </m:oMathPara>
                </a14:m>
                <a:endParaRPr lang="es-CL" sz="3200" dirty="0"/>
              </a:p>
            </p:txBody>
          </p:sp>
        </mc:Choice>
        <mc:Fallback xmlns="">
          <p:sp>
            <p:nvSpPr>
              <p:cNvPr id="17" name="CuadroTexto 16">
                <a:extLst>
                  <a:ext uri="{FF2B5EF4-FFF2-40B4-BE49-F238E27FC236}">
                    <a16:creationId xmlns:a16="http://schemas.microsoft.com/office/drawing/2014/main" id="{1BED39C8-B7D9-9414-B1E6-0441F1428B3E}"/>
                  </a:ext>
                </a:extLst>
              </p:cNvPr>
              <p:cNvSpPr txBox="1">
                <a:spLocks noRot="1" noChangeAspect="1" noMove="1" noResize="1" noEditPoints="1" noAdjustHandles="1" noChangeArrowheads="1" noChangeShapeType="1" noTextEdit="1"/>
              </p:cNvSpPr>
              <p:nvPr/>
            </p:nvSpPr>
            <p:spPr>
              <a:xfrm>
                <a:off x="838200" y="2171038"/>
                <a:ext cx="1835246" cy="552331"/>
              </a:xfrm>
              <a:prstGeom prst="rect">
                <a:avLst/>
              </a:prstGeom>
              <a:blipFill>
                <a:blip r:embed="rId2"/>
                <a:stretch>
                  <a:fillRect l="-4828" r="-2069" b="-15556"/>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p:grpSp>
        <p:nvGrpSpPr>
          <p:cNvPr id="31" name="Grupo 30">
            <a:extLst>
              <a:ext uri="{FF2B5EF4-FFF2-40B4-BE49-F238E27FC236}">
                <a16:creationId xmlns:a16="http://schemas.microsoft.com/office/drawing/2014/main" id="{6643BF9F-BA57-02F3-A563-5AA07E2A81B4}"/>
              </a:ext>
            </a:extLst>
          </p:cNvPr>
          <p:cNvGrpSpPr/>
          <p:nvPr/>
        </p:nvGrpSpPr>
        <p:grpSpPr>
          <a:xfrm>
            <a:off x="5038796" y="1999676"/>
            <a:ext cx="4392292" cy="4320585"/>
            <a:chOff x="7407747" y="1781918"/>
            <a:chExt cx="4392292" cy="4320585"/>
          </a:xfrm>
        </p:grpSpPr>
        <p:grpSp>
          <p:nvGrpSpPr>
            <p:cNvPr id="26" name="Grupo 25">
              <a:extLst>
                <a:ext uri="{FF2B5EF4-FFF2-40B4-BE49-F238E27FC236}">
                  <a16:creationId xmlns:a16="http://schemas.microsoft.com/office/drawing/2014/main" id="{1144B9F2-9C0B-1D68-6BC4-8261CF38AB5B}"/>
                </a:ext>
              </a:extLst>
            </p:cNvPr>
            <p:cNvGrpSpPr/>
            <p:nvPr/>
          </p:nvGrpSpPr>
          <p:grpSpPr>
            <a:xfrm>
              <a:off x="7407747" y="1781918"/>
              <a:ext cx="4392292" cy="4320585"/>
              <a:chOff x="7199453" y="1370912"/>
              <a:chExt cx="3148314" cy="3096916"/>
            </a:xfrm>
          </p:grpSpPr>
          <p:cxnSp>
            <p:nvCxnSpPr>
              <p:cNvPr id="10" name="Conector recto de flecha 9">
                <a:extLst>
                  <a:ext uri="{FF2B5EF4-FFF2-40B4-BE49-F238E27FC236}">
                    <a16:creationId xmlns:a16="http://schemas.microsoft.com/office/drawing/2014/main" id="{3E712E41-C086-922C-2B51-61A094C57663}"/>
                  </a:ext>
                </a:extLst>
              </p:cNvPr>
              <p:cNvCxnSpPr>
                <a:cxnSpLocks/>
              </p:cNvCxnSpPr>
              <p:nvPr/>
            </p:nvCxnSpPr>
            <p:spPr>
              <a:xfrm flipV="1">
                <a:off x="8773610" y="1370912"/>
                <a:ext cx="0" cy="30969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618B0D6F-5084-BC7D-9841-E70A224D7D56}"/>
                  </a:ext>
                </a:extLst>
              </p:cNvPr>
              <p:cNvCxnSpPr>
                <a:cxnSpLocks/>
              </p:cNvCxnSpPr>
              <p:nvPr/>
            </p:nvCxnSpPr>
            <p:spPr>
              <a:xfrm>
                <a:off x="7199453" y="2919370"/>
                <a:ext cx="314831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FB35A852-BBA6-7847-EE76-9086F2552CE7}"/>
                  </a:ext>
                </a:extLst>
              </p:cNvPr>
              <p:cNvCxnSpPr>
                <a:cxnSpLocks/>
                <a:endCxn id="20" idx="7"/>
              </p:cNvCxnSpPr>
              <p:nvPr/>
            </p:nvCxnSpPr>
            <p:spPr>
              <a:xfrm flipV="1">
                <a:off x="8773610" y="2009621"/>
                <a:ext cx="924850" cy="9097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509B017-5D8E-B1B1-9096-5D22589A143E}"/>
                  </a:ext>
                </a:extLst>
              </p:cNvPr>
              <p:cNvSpPr/>
              <p:nvPr/>
            </p:nvSpPr>
            <p:spPr>
              <a:xfrm>
                <a:off x="7465674" y="1626535"/>
                <a:ext cx="2615872" cy="26158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grp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681089C4-D453-63C0-A287-DD5AA89EECCF}"/>
                    </a:ext>
                  </a:extLst>
                </p:cNvPr>
                <p:cNvSpPr txBox="1"/>
                <p:nvPr/>
              </p:nvSpPr>
              <p:spPr>
                <a:xfrm>
                  <a:off x="9770386" y="3378503"/>
                  <a:ext cx="11054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3200" b="0" i="1" smtClean="0">
                            <a:solidFill>
                              <a:schemeClr val="accent2">
                                <a:lumMod val="75000"/>
                              </a:schemeClr>
                            </a:solidFill>
                            <a:latin typeface="Cambria Math" panose="02040503050406030204" pitchFamily="18" charset="0"/>
                            <a:ea typeface="Cambria Math" charset="0"/>
                            <a:cs typeface="Cambria Math" charset="0"/>
                          </a:rPr>
                          <m:t>𝜃</m:t>
                        </m:r>
                      </m:oMath>
                    </m:oMathPara>
                  </a14:m>
                  <a:endParaRPr lang="es-CL" dirty="0">
                    <a:solidFill>
                      <a:schemeClr val="accent2">
                        <a:lumMod val="75000"/>
                      </a:schemeClr>
                    </a:solidFill>
                  </a:endParaRPr>
                </a:p>
              </p:txBody>
            </p:sp>
          </mc:Choice>
          <mc:Fallback xmlns="">
            <p:sp>
              <p:nvSpPr>
                <p:cNvPr id="28" name="CuadroTexto 27">
                  <a:extLst>
                    <a:ext uri="{FF2B5EF4-FFF2-40B4-BE49-F238E27FC236}">
                      <a16:creationId xmlns:a16="http://schemas.microsoft.com/office/drawing/2014/main" id="{681089C4-D453-63C0-A287-DD5AA89EECCF}"/>
                    </a:ext>
                  </a:extLst>
                </p:cNvPr>
                <p:cNvSpPr txBox="1">
                  <a:spLocks noRot="1" noChangeAspect="1" noMove="1" noResize="1" noEditPoints="1" noAdjustHandles="1" noChangeArrowheads="1" noChangeShapeType="1" noTextEdit="1"/>
                </p:cNvSpPr>
                <p:nvPr/>
              </p:nvSpPr>
              <p:spPr>
                <a:xfrm>
                  <a:off x="9770386" y="3378503"/>
                  <a:ext cx="1105495" cy="584775"/>
                </a:xfrm>
                <a:prstGeom prst="rect">
                  <a:avLst/>
                </a:prstGeom>
                <a:blipFill>
                  <a:blip r:embed="rId3"/>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57B55C0F-ABFB-1888-4794-0E92AEFAB622}"/>
                    </a:ext>
                  </a:extLst>
                </p:cNvPr>
                <p:cNvSpPr txBox="1"/>
                <p:nvPr/>
              </p:nvSpPr>
              <p:spPr>
                <a:xfrm>
                  <a:off x="10991329" y="2113049"/>
                  <a:ext cx="362471" cy="552331"/>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419" sz="3200" b="0" i="1" smtClean="0">
                                <a:latin typeface="Cambria Math" panose="02040503050406030204" pitchFamily="18" charset="0"/>
                              </a:rPr>
                            </m:ctrlPr>
                          </m:accPr>
                          <m:e>
                            <m:r>
                              <a:rPr lang="es-419" sz="3200" b="0" i="1" smtClean="0">
                                <a:latin typeface="Cambria Math" panose="02040503050406030204" pitchFamily="18" charset="0"/>
                              </a:rPr>
                              <m:t>𝑉</m:t>
                            </m:r>
                          </m:e>
                        </m:acc>
                      </m:oMath>
                    </m:oMathPara>
                  </a14:m>
                  <a:endParaRPr lang="es-CL" sz="3200" dirty="0"/>
                </a:p>
              </p:txBody>
            </p:sp>
          </mc:Choice>
          <mc:Fallback xmlns="">
            <p:sp>
              <p:nvSpPr>
                <p:cNvPr id="29" name="CuadroTexto 28">
                  <a:extLst>
                    <a:ext uri="{FF2B5EF4-FFF2-40B4-BE49-F238E27FC236}">
                      <a16:creationId xmlns:a16="http://schemas.microsoft.com/office/drawing/2014/main" id="{57B55C0F-ABFB-1888-4794-0E92AEFAB622}"/>
                    </a:ext>
                  </a:extLst>
                </p:cNvPr>
                <p:cNvSpPr txBox="1">
                  <a:spLocks noRot="1" noChangeAspect="1" noMove="1" noResize="1" noEditPoints="1" noAdjustHandles="1" noChangeArrowheads="1" noChangeShapeType="1" noTextEdit="1"/>
                </p:cNvSpPr>
                <p:nvPr/>
              </p:nvSpPr>
              <p:spPr>
                <a:xfrm>
                  <a:off x="10991329" y="2113049"/>
                  <a:ext cx="362471" cy="552331"/>
                </a:xfrm>
                <a:prstGeom prst="rect">
                  <a:avLst/>
                </a:prstGeom>
                <a:blipFill>
                  <a:blip r:embed="rId4"/>
                  <a:stretch>
                    <a:fillRect l="-20000" r="-20000" b="-4444"/>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p:grpSp>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66BF8C36-4B9F-6B67-6A8E-F75E619A7E7F}"/>
                  </a:ext>
                </a:extLst>
              </p:cNvPr>
              <p:cNvSpPr txBox="1"/>
              <p:nvPr/>
            </p:nvSpPr>
            <p:spPr>
              <a:xfrm>
                <a:off x="9470292" y="3913746"/>
                <a:ext cx="403957" cy="492443"/>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3200" i="1" smtClean="0">
                          <a:latin typeface="Cambria Math" panose="02040503050406030204" pitchFamily="18" charset="0"/>
                          <a:ea typeface="Cambria Math" panose="02040503050406030204" pitchFamily="18" charset="0"/>
                        </a:rPr>
                        <m:t>ℜ</m:t>
                      </m:r>
                    </m:oMath>
                  </m:oMathPara>
                </a14:m>
                <a:endParaRPr lang="es-CL" sz="3200" dirty="0"/>
              </a:p>
            </p:txBody>
          </p:sp>
        </mc:Choice>
        <mc:Fallback xmlns="">
          <p:sp>
            <p:nvSpPr>
              <p:cNvPr id="32" name="CuadroTexto 31">
                <a:extLst>
                  <a:ext uri="{FF2B5EF4-FFF2-40B4-BE49-F238E27FC236}">
                    <a16:creationId xmlns:a16="http://schemas.microsoft.com/office/drawing/2014/main" id="{66BF8C36-4B9F-6B67-6A8E-F75E619A7E7F}"/>
                  </a:ext>
                </a:extLst>
              </p:cNvPr>
              <p:cNvSpPr txBox="1">
                <a:spLocks noRot="1" noChangeAspect="1" noMove="1" noResize="1" noEditPoints="1" noAdjustHandles="1" noChangeArrowheads="1" noChangeShapeType="1" noTextEdit="1"/>
              </p:cNvSpPr>
              <p:nvPr/>
            </p:nvSpPr>
            <p:spPr>
              <a:xfrm>
                <a:off x="9470292" y="3913746"/>
                <a:ext cx="403957" cy="492443"/>
              </a:xfrm>
              <a:prstGeom prst="rect">
                <a:avLst/>
              </a:prstGeom>
              <a:blipFill>
                <a:blip r:embed="rId5"/>
                <a:stretch>
                  <a:fillRect l="-24242" r="-24242" b="-7500"/>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394E66FB-D1B2-7E23-0155-041BDE9D9B10}"/>
                  </a:ext>
                </a:extLst>
              </p:cNvPr>
              <p:cNvSpPr txBox="1"/>
              <p:nvPr/>
            </p:nvSpPr>
            <p:spPr>
              <a:xfrm>
                <a:off x="6338016" y="1795589"/>
                <a:ext cx="713913" cy="492443"/>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sz="3200" i="1" smtClean="0">
                          <a:latin typeface="Cambria Math" panose="02040503050406030204" pitchFamily="18" charset="0"/>
                          <a:ea typeface="Cambria Math" panose="02040503050406030204" pitchFamily="18" charset="0"/>
                        </a:rPr>
                        <m:t>ℑ</m:t>
                      </m:r>
                      <m:r>
                        <a:rPr lang="es-419" sz="3200" b="0" i="1" smtClean="0">
                          <a:latin typeface="Cambria Math" panose="02040503050406030204" pitchFamily="18" charset="0"/>
                          <a:ea typeface="Cambria Math" panose="02040503050406030204" pitchFamily="18" charset="0"/>
                        </a:rPr>
                        <m:t>𝑚</m:t>
                      </m:r>
                    </m:oMath>
                  </m:oMathPara>
                </a14:m>
                <a:endParaRPr lang="es-CL" sz="3200" dirty="0"/>
              </a:p>
            </p:txBody>
          </p:sp>
        </mc:Choice>
        <mc:Fallback xmlns="">
          <p:sp>
            <p:nvSpPr>
              <p:cNvPr id="33" name="CuadroTexto 32">
                <a:extLst>
                  <a:ext uri="{FF2B5EF4-FFF2-40B4-BE49-F238E27FC236}">
                    <a16:creationId xmlns:a16="http://schemas.microsoft.com/office/drawing/2014/main" id="{394E66FB-D1B2-7E23-0155-041BDE9D9B10}"/>
                  </a:ext>
                </a:extLst>
              </p:cNvPr>
              <p:cNvSpPr txBox="1">
                <a:spLocks noRot="1" noChangeAspect="1" noMove="1" noResize="1" noEditPoints="1" noAdjustHandles="1" noChangeArrowheads="1" noChangeShapeType="1" noTextEdit="1"/>
              </p:cNvSpPr>
              <p:nvPr/>
            </p:nvSpPr>
            <p:spPr>
              <a:xfrm>
                <a:off x="6338016" y="1795589"/>
                <a:ext cx="713913" cy="492443"/>
              </a:xfrm>
              <a:prstGeom prst="rect">
                <a:avLst/>
              </a:prstGeom>
              <a:blipFill>
                <a:blip r:embed="rId6"/>
                <a:stretch>
                  <a:fillRect l="-15789" r="-5263" b="-15385"/>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p:spTree>
    <p:extLst>
      <p:ext uri="{BB962C8B-B14F-4D97-AF65-F5344CB8AC3E}">
        <p14:creationId xmlns:p14="http://schemas.microsoft.com/office/powerpoint/2010/main" val="225668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BB3C5-A108-1E3C-EC8D-5084DCED584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B44DC32-98E3-F7E6-E47F-89FC97610018}"/>
              </a:ext>
            </a:extLst>
          </p:cNvPr>
          <p:cNvSpPr>
            <a:spLocks noGrp="1"/>
          </p:cNvSpPr>
          <p:nvPr>
            <p:ph type="title"/>
          </p:nvPr>
        </p:nvSpPr>
        <p:spPr/>
        <p:txBody>
          <a:bodyPr/>
          <a:lstStyle/>
          <a:p>
            <a:r>
              <a:rPr lang="es-419" dirty="0"/>
              <a:t>Fasores</a:t>
            </a:r>
            <a:endParaRPr lang="es-ES_tradnl" dirty="0"/>
          </a:p>
        </p:txBody>
      </p:sp>
      <p:cxnSp>
        <p:nvCxnSpPr>
          <p:cNvPr id="10" name="Conector recto de flecha 9">
            <a:extLst>
              <a:ext uri="{FF2B5EF4-FFF2-40B4-BE49-F238E27FC236}">
                <a16:creationId xmlns:a16="http://schemas.microsoft.com/office/drawing/2014/main" id="{EA6D969A-73EB-0C77-C967-A78CC4A2460A}"/>
              </a:ext>
            </a:extLst>
          </p:cNvPr>
          <p:cNvCxnSpPr>
            <a:cxnSpLocks/>
          </p:cNvCxnSpPr>
          <p:nvPr/>
        </p:nvCxnSpPr>
        <p:spPr>
          <a:xfrm flipV="1">
            <a:off x="838200" y="2378388"/>
            <a:ext cx="0" cy="43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E8BCD30A-DB52-DE32-AE4E-DD37E3BA7FC5}"/>
              </a:ext>
            </a:extLst>
          </p:cNvPr>
          <p:cNvCxnSpPr>
            <a:cxnSpLocks/>
          </p:cNvCxnSpPr>
          <p:nvPr/>
        </p:nvCxnSpPr>
        <p:spPr>
          <a:xfrm>
            <a:off x="838200" y="6654079"/>
            <a:ext cx="43922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4091CB04-B89C-0666-43C4-8BBA059A6B13}"/>
              </a:ext>
            </a:extLst>
          </p:cNvPr>
          <p:cNvCxnSpPr>
            <a:cxnSpLocks/>
          </p:cNvCxnSpPr>
          <p:nvPr/>
        </p:nvCxnSpPr>
        <p:spPr>
          <a:xfrm flipV="1">
            <a:off x="838199" y="6086813"/>
            <a:ext cx="1702957" cy="567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50254542-B184-AA27-13BD-D40BE663FDE6}"/>
                  </a:ext>
                </a:extLst>
              </p:cNvPr>
              <p:cNvSpPr txBox="1"/>
              <p:nvPr/>
            </p:nvSpPr>
            <p:spPr>
              <a:xfrm>
                <a:off x="2978536" y="5300412"/>
                <a:ext cx="88546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400" b="0" i="1" smtClean="0">
                          <a:solidFill>
                            <a:prstClr val="black"/>
                          </a:solidFill>
                          <a:latin typeface="Cambria Math" panose="02040503050406030204" pitchFamily="18" charset="0"/>
                          <a:ea typeface="Cambria Math" charset="0"/>
                          <a:cs typeface="Cambria Math" charset="0"/>
                        </a:rPr>
                        <m:t>𝜙</m:t>
                      </m:r>
                    </m:oMath>
                  </m:oMathPara>
                </a14:m>
                <a:endParaRPr lang="es-CL" sz="1400" dirty="0"/>
              </a:p>
            </p:txBody>
          </p:sp>
        </mc:Choice>
        <mc:Fallback xmlns="">
          <p:sp>
            <p:nvSpPr>
              <p:cNvPr id="28" name="CuadroTexto 27">
                <a:extLst>
                  <a:ext uri="{FF2B5EF4-FFF2-40B4-BE49-F238E27FC236}">
                    <a16:creationId xmlns:a16="http://schemas.microsoft.com/office/drawing/2014/main" id="{50254542-B184-AA27-13BD-D40BE663FDE6}"/>
                  </a:ext>
                </a:extLst>
              </p:cNvPr>
              <p:cNvSpPr txBox="1">
                <a:spLocks noRot="1" noChangeAspect="1" noMove="1" noResize="1" noEditPoints="1" noAdjustHandles="1" noChangeArrowheads="1" noChangeShapeType="1" noTextEdit="1"/>
              </p:cNvSpPr>
              <p:nvPr/>
            </p:nvSpPr>
            <p:spPr>
              <a:xfrm>
                <a:off x="2978536" y="5300412"/>
                <a:ext cx="885463" cy="461665"/>
              </a:xfrm>
              <a:prstGeom prst="rect">
                <a:avLst/>
              </a:prstGeom>
              <a:blipFill>
                <a:blip r:embed="rId6"/>
                <a:stretch>
                  <a:fillRect b="-1621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7C937F52-FA64-AD41-97CE-6AA29BDAFD76}"/>
                  </a:ext>
                </a:extLst>
              </p:cNvPr>
              <p:cNvSpPr txBox="1"/>
              <p:nvPr/>
            </p:nvSpPr>
            <p:spPr>
              <a:xfrm>
                <a:off x="5461919" y="6351463"/>
                <a:ext cx="403957" cy="492443"/>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3200" i="1" smtClean="0">
                          <a:latin typeface="Cambria Math" panose="02040503050406030204" pitchFamily="18" charset="0"/>
                          <a:ea typeface="Cambria Math" panose="02040503050406030204" pitchFamily="18" charset="0"/>
                        </a:rPr>
                        <m:t>ℜ</m:t>
                      </m:r>
                    </m:oMath>
                  </m:oMathPara>
                </a14:m>
                <a:endParaRPr lang="es-CL" sz="3200" dirty="0"/>
              </a:p>
            </p:txBody>
          </p:sp>
        </mc:Choice>
        <mc:Fallback xmlns="">
          <p:sp>
            <p:nvSpPr>
              <p:cNvPr id="32" name="CuadroTexto 31">
                <a:extLst>
                  <a:ext uri="{FF2B5EF4-FFF2-40B4-BE49-F238E27FC236}">
                    <a16:creationId xmlns:a16="http://schemas.microsoft.com/office/drawing/2014/main" id="{7C937F52-FA64-AD41-97CE-6AA29BDAFD76}"/>
                  </a:ext>
                </a:extLst>
              </p:cNvPr>
              <p:cNvSpPr txBox="1">
                <a:spLocks noRot="1" noChangeAspect="1" noMove="1" noResize="1" noEditPoints="1" noAdjustHandles="1" noChangeArrowheads="1" noChangeShapeType="1" noTextEdit="1"/>
              </p:cNvSpPr>
              <p:nvPr/>
            </p:nvSpPr>
            <p:spPr>
              <a:xfrm>
                <a:off x="5461919" y="6351463"/>
                <a:ext cx="403957" cy="492443"/>
              </a:xfrm>
              <a:prstGeom prst="rect">
                <a:avLst/>
              </a:prstGeom>
              <a:blipFill>
                <a:blip r:embed="rId7"/>
                <a:stretch>
                  <a:fillRect l="-28125" r="-25000" b="-7500"/>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08058A41-0CB2-951F-233F-472D5EA88CDA}"/>
                  </a:ext>
                </a:extLst>
              </p:cNvPr>
              <p:cNvSpPr txBox="1"/>
              <p:nvPr/>
            </p:nvSpPr>
            <p:spPr>
              <a:xfrm>
                <a:off x="43543" y="2483504"/>
                <a:ext cx="713913" cy="492443"/>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sz="3200" i="1" smtClean="0">
                          <a:latin typeface="Cambria Math" panose="02040503050406030204" pitchFamily="18" charset="0"/>
                          <a:ea typeface="Cambria Math" panose="02040503050406030204" pitchFamily="18" charset="0"/>
                        </a:rPr>
                        <m:t>ℑ</m:t>
                      </m:r>
                      <m:r>
                        <a:rPr lang="es-419" sz="3200" b="0" i="1" smtClean="0">
                          <a:latin typeface="Cambria Math" panose="02040503050406030204" pitchFamily="18" charset="0"/>
                          <a:ea typeface="Cambria Math" panose="02040503050406030204" pitchFamily="18" charset="0"/>
                        </a:rPr>
                        <m:t>𝑚</m:t>
                      </m:r>
                    </m:oMath>
                  </m:oMathPara>
                </a14:m>
                <a:endParaRPr lang="es-CL" sz="3200" dirty="0"/>
              </a:p>
            </p:txBody>
          </p:sp>
        </mc:Choice>
        <mc:Fallback xmlns="">
          <p:sp>
            <p:nvSpPr>
              <p:cNvPr id="33" name="CuadroTexto 32">
                <a:extLst>
                  <a:ext uri="{FF2B5EF4-FFF2-40B4-BE49-F238E27FC236}">
                    <a16:creationId xmlns:a16="http://schemas.microsoft.com/office/drawing/2014/main" id="{08058A41-0CB2-951F-233F-472D5EA88CDA}"/>
                  </a:ext>
                </a:extLst>
              </p:cNvPr>
              <p:cNvSpPr txBox="1">
                <a:spLocks noRot="1" noChangeAspect="1" noMove="1" noResize="1" noEditPoints="1" noAdjustHandles="1" noChangeArrowheads="1" noChangeShapeType="1" noTextEdit="1"/>
              </p:cNvSpPr>
              <p:nvPr/>
            </p:nvSpPr>
            <p:spPr>
              <a:xfrm>
                <a:off x="43543" y="2483504"/>
                <a:ext cx="713913" cy="492443"/>
              </a:xfrm>
              <a:prstGeom prst="rect">
                <a:avLst/>
              </a:prstGeom>
              <a:blipFill>
                <a:blip r:embed="rId8"/>
                <a:stretch>
                  <a:fillRect l="-14035" r="-5263" b="-15000"/>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p:cxnSp>
        <p:nvCxnSpPr>
          <p:cNvPr id="35" name="Conector recto de flecha 34">
            <a:extLst>
              <a:ext uri="{FF2B5EF4-FFF2-40B4-BE49-F238E27FC236}">
                <a16:creationId xmlns:a16="http://schemas.microsoft.com/office/drawing/2014/main" id="{8B1131FF-1061-4834-EDE8-688CDAA06BE6}"/>
              </a:ext>
            </a:extLst>
          </p:cNvPr>
          <p:cNvCxnSpPr>
            <a:cxnSpLocks/>
          </p:cNvCxnSpPr>
          <p:nvPr/>
        </p:nvCxnSpPr>
        <p:spPr>
          <a:xfrm flipV="1">
            <a:off x="844498" y="5266410"/>
            <a:ext cx="4142645" cy="1379893"/>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FF55151C-E2C8-DAC9-82AD-CDE88773C3E5}"/>
              </a:ext>
            </a:extLst>
          </p:cNvPr>
          <p:cNvCxnSpPr>
            <a:cxnSpLocks/>
          </p:cNvCxnSpPr>
          <p:nvPr/>
        </p:nvCxnSpPr>
        <p:spPr>
          <a:xfrm flipV="1">
            <a:off x="2501157" y="4897929"/>
            <a:ext cx="1293845" cy="12052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B2B7D423-F741-46F9-8991-447D2DAC65E6}"/>
              </a:ext>
            </a:extLst>
          </p:cNvPr>
          <p:cNvCxnSpPr>
            <a:cxnSpLocks/>
          </p:cNvCxnSpPr>
          <p:nvPr/>
        </p:nvCxnSpPr>
        <p:spPr>
          <a:xfrm flipV="1">
            <a:off x="1943382" y="3707149"/>
            <a:ext cx="3126329" cy="2918137"/>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CDA34554-D4FF-394D-5514-E0FB8686DFCE}"/>
              </a:ext>
            </a:extLst>
          </p:cNvPr>
          <p:cNvCxnSpPr>
            <a:cxnSpLocks/>
          </p:cNvCxnSpPr>
          <p:nvPr/>
        </p:nvCxnSpPr>
        <p:spPr>
          <a:xfrm flipV="1">
            <a:off x="3754770" y="3315153"/>
            <a:ext cx="353279" cy="16101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CE589344-A88C-E72E-39E2-0E512F2770A0}"/>
              </a:ext>
            </a:extLst>
          </p:cNvPr>
          <p:cNvCxnSpPr>
            <a:cxnSpLocks/>
          </p:cNvCxnSpPr>
          <p:nvPr/>
        </p:nvCxnSpPr>
        <p:spPr>
          <a:xfrm flipV="1">
            <a:off x="3379280" y="2182983"/>
            <a:ext cx="972801" cy="4471076"/>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2664FA9A-5AA1-896F-98AC-7C2C528D8911}"/>
              </a:ext>
            </a:extLst>
          </p:cNvPr>
          <p:cNvCxnSpPr>
            <a:cxnSpLocks/>
          </p:cNvCxnSpPr>
          <p:nvPr/>
        </p:nvCxnSpPr>
        <p:spPr>
          <a:xfrm flipV="1">
            <a:off x="839253" y="3339846"/>
            <a:ext cx="3268796" cy="332201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9CA97DFE-7ECC-C668-A9CD-2F17C2D31734}"/>
                  </a:ext>
                </a:extLst>
              </p:cNvPr>
              <p:cNvSpPr txBox="1"/>
              <p:nvPr/>
            </p:nvSpPr>
            <p:spPr>
              <a:xfrm>
                <a:off x="3662133" y="4099810"/>
                <a:ext cx="88546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400" b="0" i="1" smtClean="0">
                          <a:solidFill>
                            <a:prstClr val="black"/>
                          </a:solidFill>
                          <a:latin typeface="Cambria Math" panose="02040503050406030204" pitchFamily="18" charset="0"/>
                          <a:ea typeface="Cambria Math" charset="0"/>
                          <a:cs typeface="Cambria Math" charset="0"/>
                        </a:rPr>
                        <m:t>𝜙</m:t>
                      </m:r>
                    </m:oMath>
                  </m:oMathPara>
                </a14:m>
                <a:endParaRPr lang="es-CL" sz="1400" dirty="0"/>
              </a:p>
            </p:txBody>
          </p:sp>
        </mc:Choice>
        <mc:Fallback xmlns="">
          <p:sp>
            <p:nvSpPr>
              <p:cNvPr id="54" name="CuadroTexto 53">
                <a:extLst>
                  <a:ext uri="{FF2B5EF4-FFF2-40B4-BE49-F238E27FC236}">
                    <a16:creationId xmlns:a16="http://schemas.microsoft.com/office/drawing/2014/main" id="{9CA97DFE-7ECC-C668-A9CD-2F17C2D31734}"/>
                  </a:ext>
                </a:extLst>
              </p:cNvPr>
              <p:cNvSpPr txBox="1">
                <a:spLocks noRot="1" noChangeAspect="1" noMove="1" noResize="1" noEditPoints="1" noAdjustHandles="1" noChangeArrowheads="1" noChangeShapeType="1" noTextEdit="1"/>
              </p:cNvSpPr>
              <p:nvPr/>
            </p:nvSpPr>
            <p:spPr>
              <a:xfrm>
                <a:off x="3662133" y="4099810"/>
                <a:ext cx="885463" cy="461665"/>
              </a:xfrm>
              <a:prstGeom prst="rect">
                <a:avLst/>
              </a:prstGeom>
              <a:blipFill>
                <a:blip r:embed="rId9"/>
                <a:stretch>
                  <a:fillRect b="-1621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9" name="CuadroTexto 58">
                <a:extLst>
                  <a:ext uri="{FF2B5EF4-FFF2-40B4-BE49-F238E27FC236}">
                    <a16:creationId xmlns:a16="http://schemas.microsoft.com/office/drawing/2014/main" id="{1D4ACF67-0570-11C4-66E2-08F72B58DF8C}"/>
                  </a:ext>
                </a:extLst>
              </p:cNvPr>
              <p:cNvSpPr txBox="1"/>
              <p:nvPr/>
            </p:nvSpPr>
            <p:spPr>
              <a:xfrm>
                <a:off x="3430930" y="5969407"/>
                <a:ext cx="15497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1800" b="0" i="1" smtClean="0">
                          <a:solidFill>
                            <a:schemeClr val="accent2">
                              <a:lumMod val="75000"/>
                            </a:schemeClr>
                          </a:solidFill>
                          <a:latin typeface="Cambria Math" panose="02040503050406030204" pitchFamily="18" charset="0"/>
                          <a:ea typeface="Cambria Math" charset="0"/>
                          <a:cs typeface="Cambria Math" charset="0"/>
                        </a:rPr>
                        <m:t>𝜃</m:t>
                      </m:r>
                    </m:oMath>
                  </m:oMathPara>
                </a14:m>
                <a:endParaRPr lang="es-CL" dirty="0"/>
              </a:p>
            </p:txBody>
          </p:sp>
        </mc:Choice>
        <mc:Fallback xmlns="">
          <p:sp>
            <p:nvSpPr>
              <p:cNvPr id="59" name="CuadroTexto 58">
                <a:extLst>
                  <a:ext uri="{FF2B5EF4-FFF2-40B4-BE49-F238E27FC236}">
                    <a16:creationId xmlns:a16="http://schemas.microsoft.com/office/drawing/2014/main" id="{1D4ACF67-0570-11C4-66E2-08F72B58DF8C}"/>
                  </a:ext>
                </a:extLst>
              </p:cNvPr>
              <p:cNvSpPr txBox="1">
                <a:spLocks noRot="1" noChangeAspect="1" noMove="1" noResize="1" noEditPoints="1" noAdjustHandles="1" noChangeArrowheads="1" noChangeShapeType="1" noTextEdit="1"/>
              </p:cNvSpPr>
              <p:nvPr/>
            </p:nvSpPr>
            <p:spPr>
              <a:xfrm>
                <a:off x="3430930" y="5969407"/>
                <a:ext cx="1549753" cy="369332"/>
              </a:xfrm>
              <a:prstGeom prst="rect">
                <a:avLst/>
              </a:prstGeom>
              <a:blipFill>
                <a:blip r:embed="rId10"/>
                <a:stretch>
                  <a:fillRect/>
                </a:stretch>
              </a:blipFill>
            </p:spPr>
            <p:txBody>
              <a:bodyPr/>
              <a:lstStyle/>
              <a:p>
                <a:r>
                  <a:rPr lang="es-CL">
                    <a:noFill/>
                  </a:rPr>
                  <a:t> </a:t>
                </a:r>
              </a:p>
            </p:txBody>
          </p:sp>
        </mc:Fallback>
      </mc:AlternateContent>
      <p:sp>
        <p:nvSpPr>
          <p:cNvPr id="60" name="Forma libre 59">
            <a:extLst>
              <a:ext uri="{FF2B5EF4-FFF2-40B4-BE49-F238E27FC236}">
                <a16:creationId xmlns:a16="http://schemas.microsoft.com/office/drawing/2014/main" id="{2E7423B6-2B0C-DE81-74AA-21FC37EADE35}"/>
              </a:ext>
            </a:extLst>
          </p:cNvPr>
          <p:cNvSpPr/>
          <p:nvPr/>
        </p:nvSpPr>
        <p:spPr>
          <a:xfrm>
            <a:off x="4745620" y="5370653"/>
            <a:ext cx="250362" cy="1261641"/>
          </a:xfrm>
          <a:custGeom>
            <a:avLst/>
            <a:gdLst>
              <a:gd name="connsiteX0" fmla="*/ 243069 w 250362"/>
              <a:gd name="connsiteY0" fmla="*/ 1261641 h 1261641"/>
              <a:gd name="connsiteX1" fmla="*/ 219919 w 250362"/>
              <a:gd name="connsiteY1" fmla="*/ 648182 h 1261641"/>
              <a:gd name="connsiteX2" fmla="*/ 0 w 250362"/>
              <a:gd name="connsiteY2" fmla="*/ 0 h 1261641"/>
            </a:gdLst>
            <a:ahLst/>
            <a:cxnLst>
              <a:cxn ang="0">
                <a:pos x="connsiteX0" y="connsiteY0"/>
              </a:cxn>
              <a:cxn ang="0">
                <a:pos x="connsiteX1" y="connsiteY1"/>
              </a:cxn>
              <a:cxn ang="0">
                <a:pos x="connsiteX2" y="connsiteY2"/>
              </a:cxn>
            </a:cxnLst>
            <a:rect l="l" t="t" r="r" b="b"/>
            <a:pathLst>
              <a:path w="250362" h="1261641">
                <a:moveTo>
                  <a:pt x="243069" y="1261641"/>
                </a:moveTo>
                <a:cubicBezTo>
                  <a:pt x="251750" y="1060048"/>
                  <a:pt x="260431" y="858455"/>
                  <a:pt x="219919" y="648182"/>
                </a:cubicBezTo>
                <a:cubicBezTo>
                  <a:pt x="179407" y="437908"/>
                  <a:pt x="89703" y="218954"/>
                  <a:pt x="0" y="0"/>
                </a:cubicBezTo>
              </a:path>
            </a:pathLst>
          </a:custGeom>
          <a:noFill/>
          <a:ln>
            <a:solidFill>
              <a:schemeClr val="accent2"/>
            </a:solidFill>
            <a:headEnd type="triangl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1" name="Forma libre 60">
            <a:extLst>
              <a:ext uri="{FF2B5EF4-FFF2-40B4-BE49-F238E27FC236}">
                <a16:creationId xmlns:a16="http://schemas.microsoft.com/office/drawing/2014/main" id="{539CCE58-B3A9-98ED-9507-4CC2836356AA}"/>
              </a:ext>
            </a:extLst>
          </p:cNvPr>
          <p:cNvSpPr/>
          <p:nvPr/>
        </p:nvSpPr>
        <p:spPr>
          <a:xfrm rot="20363189">
            <a:off x="3570986" y="5185766"/>
            <a:ext cx="112821" cy="496406"/>
          </a:xfrm>
          <a:custGeom>
            <a:avLst/>
            <a:gdLst>
              <a:gd name="connsiteX0" fmla="*/ 243069 w 250362"/>
              <a:gd name="connsiteY0" fmla="*/ 1261641 h 1261641"/>
              <a:gd name="connsiteX1" fmla="*/ 219919 w 250362"/>
              <a:gd name="connsiteY1" fmla="*/ 648182 h 1261641"/>
              <a:gd name="connsiteX2" fmla="*/ 0 w 250362"/>
              <a:gd name="connsiteY2" fmla="*/ 0 h 1261641"/>
            </a:gdLst>
            <a:ahLst/>
            <a:cxnLst>
              <a:cxn ang="0">
                <a:pos x="connsiteX0" y="connsiteY0"/>
              </a:cxn>
              <a:cxn ang="0">
                <a:pos x="connsiteX1" y="connsiteY1"/>
              </a:cxn>
              <a:cxn ang="0">
                <a:pos x="connsiteX2" y="connsiteY2"/>
              </a:cxn>
            </a:cxnLst>
            <a:rect l="l" t="t" r="r" b="b"/>
            <a:pathLst>
              <a:path w="250362" h="1261641">
                <a:moveTo>
                  <a:pt x="243069" y="1261641"/>
                </a:moveTo>
                <a:cubicBezTo>
                  <a:pt x="251750" y="1060048"/>
                  <a:pt x="260431" y="858455"/>
                  <a:pt x="219919" y="648182"/>
                </a:cubicBezTo>
                <a:cubicBezTo>
                  <a:pt x="179407" y="437908"/>
                  <a:pt x="89703" y="218954"/>
                  <a:pt x="0" y="0"/>
                </a:cubicBezTo>
              </a:path>
            </a:pathLst>
          </a:custGeom>
          <a:noFill/>
          <a:ln>
            <a:solidFill>
              <a:srgbClr val="0070C0"/>
            </a:solidFill>
            <a:headEnd type="triangl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2" name="Forma libre 61">
            <a:extLst>
              <a:ext uri="{FF2B5EF4-FFF2-40B4-BE49-F238E27FC236}">
                <a16:creationId xmlns:a16="http://schemas.microsoft.com/office/drawing/2014/main" id="{D65811DC-460C-30F6-0008-1A23415768AC}"/>
              </a:ext>
            </a:extLst>
          </p:cNvPr>
          <p:cNvSpPr/>
          <p:nvPr/>
        </p:nvSpPr>
        <p:spPr>
          <a:xfrm rot="19132835">
            <a:off x="4142577" y="3909803"/>
            <a:ext cx="112821" cy="496406"/>
          </a:xfrm>
          <a:custGeom>
            <a:avLst/>
            <a:gdLst>
              <a:gd name="connsiteX0" fmla="*/ 243069 w 250362"/>
              <a:gd name="connsiteY0" fmla="*/ 1261641 h 1261641"/>
              <a:gd name="connsiteX1" fmla="*/ 219919 w 250362"/>
              <a:gd name="connsiteY1" fmla="*/ 648182 h 1261641"/>
              <a:gd name="connsiteX2" fmla="*/ 0 w 250362"/>
              <a:gd name="connsiteY2" fmla="*/ 0 h 1261641"/>
            </a:gdLst>
            <a:ahLst/>
            <a:cxnLst>
              <a:cxn ang="0">
                <a:pos x="connsiteX0" y="connsiteY0"/>
              </a:cxn>
              <a:cxn ang="0">
                <a:pos x="connsiteX1" y="connsiteY1"/>
              </a:cxn>
              <a:cxn ang="0">
                <a:pos x="connsiteX2" y="connsiteY2"/>
              </a:cxn>
            </a:cxnLst>
            <a:rect l="l" t="t" r="r" b="b"/>
            <a:pathLst>
              <a:path w="250362" h="1261641">
                <a:moveTo>
                  <a:pt x="243069" y="1261641"/>
                </a:moveTo>
                <a:cubicBezTo>
                  <a:pt x="251750" y="1060048"/>
                  <a:pt x="260431" y="858455"/>
                  <a:pt x="219919" y="648182"/>
                </a:cubicBezTo>
                <a:cubicBezTo>
                  <a:pt x="179407" y="437908"/>
                  <a:pt x="89703" y="218954"/>
                  <a:pt x="0" y="0"/>
                </a:cubicBezTo>
              </a:path>
            </a:pathLst>
          </a:custGeom>
          <a:noFill/>
          <a:ln>
            <a:solidFill>
              <a:srgbClr val="0070C0"/>
            </a:solidFill>
            <a:headEnd type="triangl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81BB62E-7981-23AF-9D87-78575DAC147F}"/>
                  </a:ext>
                </a:extLst>
              </p:cNvPr>
              <p:cNvSpPr txBox="1"/>
              <p:nvPr/>
            </p:nvSpPr>
            <p:spPr>
              <a:xfrm>
                <a:off x="1353840" y="1405220"/>
                <a:ext cx="1459566" cy="414088"/>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419" sz="2400" b="0" i="1" smtClean="0">
                              <a:latin typeface="Cambria Math" panose="02040503050406030204" pitchFamily="18" charset="0"/>
                            </a:rPr>
                          </m:ctrlPr>
                        </m:sSubPr>
                        <m:e>
                          <m:acc>
                            <m:accPr>
                              <m:chr m:val="⃗"/>
                              <m:ctrlPr>
                                <a:rPr lang="es-419" sz="2400" b="0" i="1" smtClean="0">
                                  <a:latin typeface="Cambria Math" panose="02040503050406030204" pitchFamily="18" charset="0"/>
                                </a:rPr>
                              </m:ctrlPr>
                            </m:accPr>
                            <m:e>
                              <m:r>
                                <a:rPr lang="es-419" sz="2400" b="0" i="1" smtClean="0">
                                  <a:latin typeface="Cambria Math" panose="02040503050406030204" pitchFamily="18" charset="0"/>
                                </a:rPr>
                                <m:t>𝑉</m:t>
                              </m:r>
                            </m:e>
                          </m:acc>
                        </m:e>
                        <m:sub>
                          <m:r>
                            <a:rPr lang="es-419" sz="2400" b="0" i="1" smtClean="0">
                              <a:latin typeface="Cambria Math" panose="02040503050406030204" pitchFamily="18" charset="0"/>
                            </a:rPr>
                            <m:t>1</m:t>
                          </m:r>
                        </m:sub>
                      </m:sSub>
                      <m:r>
                        <a:rPr lang="es-ES" sz="2400" i="1">
                          <a:solidFill>
                            <a:prstClr val="black"/>
                          </a:solidFill>
                          <a:latin typeface="Cambria Math" charset="0"/>
                          <a:ea typeface="Cambria Math" charset="0"/>
                          <a:cs typeface="Cambria Math" charset="0"/>
                        </a:rPr>
                        <m:t>=</m:t>
                      </m:r>
                      <m:sSub>
                        <m:sSubPr>
                          <m:ctrlPr>
                            <a:rPr lang="es-ES" sz="2400" i="1">
                              <a:solidFill>
                                <a:prstClr val="black"/>
                              </a:solidFill>
                              <a:latin typeface="Cambria Math" panose="02040503050406030204" pitchFamily="18" charset="0"/>
                              <a:ea typeface="Cambria Math" charset="0"/>
                              <a:cs typeface="Cambria Math" charset="0"/>
                            </a:rPr>
                          </m:ctrlPr>
                        </m:sSubPr>
                        <m:e>
                          <m:acc>
                            <m:accPr>
                              <m:chr m:val="⃗"/>
                              <m:ctrlPr>
                                <a:rPr lang="es-419" sz="2400" b="0" i="1" smtClean="0">
                                  <a:solidFill>
                                    <a:prstClr val="black"/>
                                  </a:solidFill>
                                  <a:latin typeface="Cambria Math" panose="02040503050406030204" pitchFamily="18" charset="0"/>
                                  <a:ea typeface="Cambria Math" charset="0"/>
                                  <a:cs typeface="Cambria Math" charset="0"/>
                                </a:rPr>
                              </m:ctrlPr>
                            </m:accPr>
                            <m:e>
                              <m:r>
                                <a:rPr lang="es-419" sz="2400" b="0" i="1" smtClean="0">
                                  <a:solidFill>
                                    <a:prstClr val="black"/>
                                  </a:solidFill>
                                  <a:latin typeface="Cambria Math" panose="02040503050406030204" pitchFamily="18" charset="0"/>
                                  <a:ea typeface="Cambria Math" charset="0"/>
                                  <a:cs typeface="Cambria Math" charset="0"/>
                                </a:rPr>
                                <m:t>𝑉</m:t>
                              </m:r>
                            </m:e>
                          </m:acc>
                        </m:e>
                        <m:sub>
                          <m:r>
                            <a:rPr lang="es-ES" sz="2400" i="1">
                              <a:solidFill>
                                <a:prstClr val="black"/>
                              </a:solidFill>
                              <a:latin typeface="Cambria Math" charset="0"/>
                              <a:ea typeface="Cambria Math" charset="0"/>
                              <a:cs typeface="Cambria Math" charset="0"/>
                            </a:rPr>
                            <m:t>0</m:t>
                          </m:r>
                        </m:sub>
                      </m:sSub>
                      <m:sSup>
                        <m:sSupPr>
                          <m:ctrlPr>
                            <a:rPr lang="es-ES" sz="2400" i="1">
                              <a:solidFill>
                                <a:prstClr val="black"/>
                              </a:solidFill>
                              <a:latin typeface="Cambria Math" panose="02040503050406030204" pitchFamily="18" charset="0"/>
                              <a:ea typeface="Cambria Math" charset="0"/>
                              <a:cs typeface="Cambria Math" charset="0"/>
                            </a:rPr>
                          </m:ctrlPr>
                        </m:sSupPr>
                        <m:e>
                          <m:r>
                            <a:rPr lang="es-ES" sz="2400" i="1">
                              <a:solidFill>
                                <a:prstClr val="black"/>
                              </a:solidFill>
                              <a:latin typeface="Cambria Math" charset="0"/>
                              <a:ea typeface="Cambria Math" charset="0"/>
                              <a:cs typeface="Cambria Math" charset="0"/>
                            </a:rPr>
                            <m:t>𝑒</m:t>
                          </m:r>
                        </m:e>
                        <m:sup>
                          <m:r>
                            <a:rPr lang="es-ES" sz="2400" i="1">
                              <a:solidFill>
                                <a:prstClr val="black"/>
                              </a:solidFill>
                              <a:latin typeface="Cambria Math" charset="0"/>
                              <a:ea typeface="Cambria Math" charset="0"/>
                              <a:cs typeface="Cambria Math" charset="0"/>
                            </a:rPr>
                            <m:t>𝑖</m:t>
                          </m:r>
                          <m:r>
                            <a:rPr lang="es-419" sz="2400" b="0" i="1" smtClean="0">
                              <a:solidFill>
                                <a:prstClr val="black"/>
                              </a:solidFill>
                              <a:latin typeface="Cambria Math" panose="02040503050406030204" pitchFamily="18" charset="0"/>
                              <a:ea typeface="Cambria Math" charset="0"/>
                              <a:cs typeface="Cambria Math" charset="0"/>
                            </a:rPr>
                            <m:t>𝜃</m:t>
                          </m:r>
                        </m:sup>
                      </m:sSup>
                    </m:oMath>
                  </m:oMathPara>
                </a14:m>
                <a:endParaRPr lang="es-CL" sz="2400" dirty="0"/>
              </a:p>
            </p:txBody>
          </p:sp>
        </mc:Choice>
        <mc:Fallback xmlns="">
          <p:sp>
            <p:nvSpPr>
              <p:cNvPr id="4" name="CuadroTexto 3">
                <a:extLst>
                  <a:ext uri="{FF2B5EF4-FFF2-40B4-BE49-F238E27FC236}">
                    <a16:creationId xmlns:a16="http://schemas.microsoft.com/office/drawing/2014/main" id="{E81BB62E-7981-23AF-9D87-78575DAC147F}"/>
                  </a:ext>
                </a:extLst>
              </p:cNvPr>
              <p:cNvSpPr txBox="1">
                <a:spLocks noRot="1" noChangeAspect="1" noMove="1" noResize="1" noEditPoints="1" noAdjustHandles="1" noChangeArrowheads="1" noChangeShapeType="1" noTextEdit="1"/>
              </p:cNvSpPr>
              <p:nvPr/>
            </p:nvSpPr>
            <p:spPr>
              <a:xfrm>
                <a:off x="1353840" y="1405220"/>
                <a:ext cx="1459566" cy="414088"/>
              </a:xfrm>
              <a:prstGeom prst="rect">
                <a:avLst/>
              </a:prstGeom>
              <a:blipFill>
                <a:blip r:embed="rId11"/>
                <a:stretch>
                  <a:fillRect l="-4310" r="-1724" b="-11765"/>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5DD94E98-D953-0BF2-561B-36F7E5394C68}"/>
                  </a:ext>
                </a:extLst>
              </p:cNvPr>
              <p:cNvSpPr txBox="1"/>
              <p:nvPr/>
            </p:nvSpPr>
            <p:spPr>
              <a:xfrm>
                <a:off x="1353840" y="2023438"/>
                <a:ext cx="2000163" cy="414088"/>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419" sz="2400" b="0" i="1" smtClean="0">
                              <a:latin typeface="Cambria Math" panose="02040503050406030204" pitchFamily="18" charset="0"/>
                            </a:rPr>
                          </m:ctrlPr>
                        </m:sSubPr>
                        <m:e>
                          <m:acc>
                            <m:accPr>
                              <m:chr m:val="⃗"/>
                              <m:ctrlPr>
                                <a:rPr lang="es-419" sz="2400" b="0" i="1" smtClean="0">
                                  <a:latin typeface="Cambria Math" panose="02040503050406030204" pitchFamily="18" charset="0"/>
                                </a:rPr>
                              </m:ctrlPr>
                            </m:accPr>
                            <m:e>
                              <m:r>
                                <a:rPr lang="es-419" sz="2400" b="0" i="1" smtClean="0">
                                  <a:latin typeface="Cambria Math" panose="02040503050406030204" pitchFamily="18" charset="0"/>
                                </a:rPr>
                                <m:t>𝑉</m:t>
                              </m:r>
                            </m:e>
                          </m:acc>
                        </m:e>
                        <m:sub>
                          <m:r>
                            <a:rPr lang="es-419" sz="2400" b="0" i="1" smtClean="0">
                              <a:latin typeface="Cambria Math" panose="02040503050406030204" pitchFamily="18" charset="0"/>
                            </a:rPr>
                            <m:t>2</m:t>
                          </m:r>
                        </m:sub>
                      </m:sSub>
                      <m:r>
                        <a:rPr lang="es-ES" sz="2400" i="1">
                          <a:solidFill>
                            <a:prstClr val="black"/>
                          </a:solidFill>
                          <a:latin typeface="Cambria Math" charset="0"/>
                          <a:ea typeface="Cambria Math" charset="0"/>
                          <a:cs typeface="Cambria Math" charset="0"/>
                        </a:rPr>
                        <m:t>=</m:t>
                      </m:r>
                      <m:sSub>
                        <m:sSubPr>
                          <m:ctrlPr>
                            <a:rPr lang="es-ES" sz="2400" i="1">
                              <a:solidFill>
                                <a:prstClr val="black"/>
                              </a:solidFill>
                              <a:latin typeface="Cambria Math" panose="02040503050406030204" pitchFamily="18" charset="0"/>
                              <a:ea typeface="Cambria Math" charset="0"/>
                              <a:cs typeface="Cambria Math" charset="0"/>
                            </a:rPr>
                          </m:ctrlPr>
                        </m:sSubPr>
                        <m:e>
                          <m:acc>
                            <m:accPr>
                              <m:chr m:val="⃗"/>
                              <m:ctrlPr>
                                <a:rPr lang="es-419" sz="2400" b="0" i="1" smtClean="0">
                                  <a:solidFill>
                                    <a:prstClr val="black"/>
                                  </a:solidFill>
                                  <a:latin typeface="Cambria Math" panose="02040503050406030204" pitchFamily="18" charset="0"/>
                                  <a:ea typeface="Cambria Math" charset="0"/>
                                  <a:cs typeface="Cambria Math" charset="0"/>
                                </a:rPr>
                              </m:ctrlPr>
                            </m:accPr>
                            <m:e>
                              <m:r>
                                <a:rPr lang="es-419" sz="2400" b="0" i="1" smtClean="0">
                                  <a:solidFill>
                                    <a:prstClr val="black"/>
                                  </a:solidFill>
                                  <a:latin typeface="Cambria Math" panose="02040503050406030204" pitchFamily="18" charset="0"/>
                                  <a:ea typeface="Cambria Math" charset="0"/>
                                  <a:cs typeface="Cambria Math" charset="0"/>
                                </a:rPr>
                                <m:t>𝑉</m:t>
                              </m:r>
                            </m:e>
                          </m:acc>
                        </m:e>
                        <m:sub>
                          <m:r>
                            <a:rPr lang="es-ES" sz="2400" i="1">
                              <a:solidFill>
                                <a:prstClr val="black"/>
                              </a:solidFill>
                              <a:latin typeface="Cambria Math" charset="0"/>
                              <a:ea typeface="Cambria Math" charset="0"/>
                              <a:cs typeface="Cambria Math" charset="0"/>
                            </a:rPr>
                            <m:t>0</m:t>
                          </m:r>
                        </m:sub>
                      </m:sSub>
                      <m:sSup>
                        <m:sSupPr>
                          <m:ctrlPr>
                            <a:rPr lang="es-ES" sz="2400" i="1">
                              <a:solidFill>
                                <a:prstClr val="black"/>
                              </a:solidFill>
                              <a:latin typeface="Cambria Math" panose="02040503050406030204" pitchFamily="18" charset="0"/>
                              <a:ea typeface="Cambria Math" charset="0"/>
                              <a:cs typeface="Cambria Math" charset="0"/>
                            </a:rPr>
                          </m:ctrlPr>
                        </m:sSupPr>
                        <m:e>
                          <m:r>
                            <a:rPr lang="es-ES" sz="2400" i="1">
                              <a:solidFill>
                                <a:prstClr val="black"/>
                              </a:solidFill>
                              <a:latin typeface="Cambria Math" charset="0"/>
                              <a:ea typeface="Cambria Math" charset="0"/>
                              <a:cs typeface="Cambria Math" charset="0"/>
                            </a:rPr>
                            <m:t>𝑒</m:t>
                          </m:r>
                        </m:e>
                        <m:sup>
                          <m:r>
                            <a:rPr lang="es-ES" sz="2400" i="1">
                              <a:solidFill>
                                <a:prstClr val="black"/>
                              </a:solidFill>
                              <a:latin typeface="Cambria Math" charset="0"/>
                              <a:ea typeface="Cambria Math" charset="0"/>
                              <a:cs typeface="Cambria Math" charset="0"/>
                            </a:rPr>
                            <m:t>𝑖</m:t>
                          </m:r>
                          <m:r>
                            <a:rPr lang="es-419" sz="2400" b="0" i="1" smtClean="0">
                              <a:solidFill>
                                <a:prstClr val="black"/>
                              </a:solidFill>
                              <a:latin typeface="Cambria Math" panose="02040503050406030204" pitchFamily="18" charset="0"/>
                              <a:ea typeface="Cambria Math" charset="0"/>
                              <a:cs typeface="Cambria Math" charset="0"/>
                            </a:rPr>
                            <m:t>(</m:t>
                          </m:r>
                          <m:r>
                            <a:rPr lang="es-419" sz="2400" b="0" i="1" smtClean="0">
                              <a:solidFill>
                                <a:prstClr val="black"/>
                              </a:solidFill>
                              <a:latin typeface="Cambria Math" panose="02040503050406030204" pitchFamily="18" charset="0"/>
                              <a:ea typeface="Cambria Math" charset="0"/>
                              <a:cs typeface="Cambria Math" charset="0"/>
                            </a:rPr>
                            <m:t>𝜃</m:t>
                          </m:r>
                          <m:r>
                            <a:rPr lang="es-419" sz="2400" b="0" i="1" smtClean="0">
                              <a:solidFill>
                                <a:prstClr val="black"/>
                              </a:solidFill>
                              <a:latin typeface="Cambria Math" panose="02040503050406030204" pitchFamily="18" charset="0"/>
                              <a:ea typeface="Cambria Math" charset="0"/>
                              <a:cs typeface="Cambria Math" charset="0"/>
                            </a:rPr>
                            <m:t>+</m:t>
                          </m:r>
                          <m:r>
                            <a:rPr lang="es-419" sz="2400" b="0" i="1" smtClean="0">
                              <a:solidFill>
                                <a:prstClr val="black"/>
                              </a:solidFill>
                              <a:latin typeface="Cambria Math" panose="02040503050406030204" pitchFamily="18" charset="0"/>
                              <a:ea typeface="Cambria Math" charset="0"/>
                              <a:cs typeface="Cambria Math" charset="0"/>
                            </a:rPr>
                            <m:t>𝜙</m:t>
                          </m:r>
                          <m:r>
                            <a:rPr lang="es-419" sz="2400" b="0" i="1" smtClean="0">
                              <a:solidFill>
                                <a:prstClr val="black"/>
                              </a:solidFill>
                              <a:latin typeface="Cambria Math" panose="02040503050406030204" pitchFamily="18" charset="0"/>
                              <a:ea typeface="Cambria Math" charset="0"/>
                              <a:cs typeface="Cambria Math" charset="0"/>
                            </a:rPr>
                            <m:t>)</m:t>
                          </m:r>
                        </m:sup>
                      </m:sSup>
                    </m:oMath>
                  </m:oMathPara>
                </a14:m>
                <a:endParaRPr lang="es-CL" sz="2400" dirty="0"/>
              </a:p>
            </p:txBody>
          </p:sp>
        </mc:Choice>
        <mc:Fallback xmlns="">
          <p:sp>
            <p:nvSpPr>
              <p:cNvPr id="6" name="CuadroTexto 5">
                <a:extLst>
                  <a:ext uri="{FF2B5EF4-FFF2-40B4-BE49-F238E27FC236}">
                    <a16:creationId xmlns:a16="http://schemas.microsoft.com/office/drawing/2014/main" id="{5DD94E98-D953-0BF2-561B-36F7E5394C68}"/>
                  </a:ext>
                </a:extLst>
              </p:cNvPr>
              <p:cNvSpPr txBox="1">
                <a:spLocks noRot="1" noChangeAspect="1" noMove="1" noResize="1" noEditPoints="1" noAdjustHandles="1" noChangeArrowheads="1" noChangeShapeType="1" noTextEdit="1"/>
              </p:cNvSpPr>
              <p:nvPr/>
            </p:nvSpPr>
            <p:spPr>
              <a:xfrm>
                <a:off x="1353840" y="2023438"/>
                <a:ext cx="2000163" cy="414088"/>
              </a:xfrm>
              <a:prstGeom prst="rect">
                <a:avLst/>
              </a:prstGeom>
              <a:blipFill>
                <a:blip r:embed="rId12"/>
                <a:stretch>
                  <a:fillRect l="-3165" t="-3030" r="-3165" b="-12121"/>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AAC34E0F-9A6E-5DBD-B546-1A58D79313B2}"/>
                  </a:ext>
                </a:extLst>
              </p:cNvPr>
              <p:cNvSpPr txBox="1"/>
              <p:nvPr/>
            </p:nvSpPr>
            <p:spPr>
              <a:xfrm>
                <a:off x="1353840" y="2635576"/>
                <a:ext cx="2130007" cy="414088"/>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419" sz="2400" b="0" i="1" smtClean="0">
                              <a:latin typeface="Cambria Math" panose="02040503050406030204" pitchFamily="18" charset="0"/>
                            </a:rPr>
                          </m:ctrlPr>
                        </m:sSubPr>
                        <m:e>
                          <m:acc>
                            <m:accPr>
                              <m:chr m:val="⃗"/>
                              <m:ctrlPr>
                                <a:rPr lang="es-419" sz="2400" b="0" i="1" smtClean="0">
                                  <a:latin typeface="Cambria Math" panose="02040503050406030204" pitchFamily="18" charset="0"/>
                                </a:rPr>
                              </m:ctrlPr>
                            </m:accPr>
                            <m:e>
                              <m:r>
                                <a:rPr lang="es-419" sz="2400" b="0" i="1" smtClean="0">
                                  <a:latin typeface="Cambria Math" panose="02040503050406030204" pitchFamily="18" charset="0"/>
                                </a:rPr>
                                <m:t>𝑉</m:t>
                              </m:r>
                            </m:e>
                          </m:acc>
                        </m:e>
                        <m:sub>
                          <m:r>
                            <a:rPr lang="es-419" sz="2400" b="0" i="1" smtClean="0">
                              <a:latin typeface="Cambria Math" panose="02040503050406030204" pitchFamily="18" charset="0"/>
                            </a:rPr>
                            <m:t>3</m:t>
                          </m:r>
                        </m:sub>
                      </m:sSub>
                      <m:r>
                        <a:rPr lang="es-ES" sz="2400" i="1">
                          <a:solidFill>
                            <a:prstClr val="black"/>
                          </a:solidFill>
                          <a:latin typeface="Cambria Math" charset="0"/>
                          <a:ea typeface="Cambria Math" charset="0"/>
                          <a:cs typeface="Cambria Math" charset="0"/>
                        </a:rPr>
                        <m:t>=</m:t>
                      </m:r>
                      <m:sSub>
                        <m:sSubPr>
                          <m:ctrlPr>
                            <a:rPr lang="es-ES" sz="2400" i="1">
                              <a:solidFill>
                                <a:prstClr val="black"/>
                              </a:solidFill>
                              <a:latin typeface="Cambria Math" panose="02040503050406030204" pitchFamily="18" charset="0"/>
                              <a:ea typeface="Cambria Math" charset="0"/>
                              <a:cs typeface="Cambria Math" charset="0"/>
                            </a:rPr>
                          </m:ctrlPr>
                        </m:sSubPr>
                        <m:e>
                          <m:acc>
                            <m:accPr>
                              <m:chr m:val="⃗"/>
                              <m:ctrlPr>
                                <a:rPr lang="es-419" sz="2400" b="0" i="1" smtClean="0">
                                  <a:solidFill>
                                    <a:prstClr val="black"/>
                                  </a:solidFill>
                                  <a:latin typeface="Cambria Math" panose="02040503050406030204" pitchFamily="18" charset="0"/>
                                  <a:ea typeface="Cambria Math" charset="0"/>
                                  <a:cs typeface="Cambria Math" charset="0"/>
                                </a:rPr>
                              </m:ctrlPr>
                            </m:accPr>
                            <m:e>
                              <m:r>
                                <a:rPr lang="es-419" sz="2400" b="0" i="1" smtClean="0">
                                  <a:solidFill>
                                    <a:prstClr val="black"/>
                                  </a:solidFill>
                                  <a:latin typeface="Cambria Math" panose="02040503050406030204" pitchFamily="18" charset="0"/>
                                  <a:ea typeface="Cambria Math" charset="0"/>
                                  <a:cs typeface="Cambria Math" charset="0"/>
                                </a:rPr>
                                <m:t>𝑉</m:t>
                              </m:r>
                            </m:e>
                          </m:acc>
                        </m:e>
                        <m:sub>
                          <m:r>
                            <a:rPr lang="es-ES" sz="2400" i="1">
                              <a:solidFill>
                                <a:prstClr val="black"/>
                              </a:solidFill>
                              <a:latin typeface="Cambria Math" charset="0"/>
                              <a:ea typeface="Cambria Math" charset="0"/>
                              <a:cs typeface="Cambria Math" charset="0"/>
                            </a:rPr>
                            <m:t>0</m:t>
                          </m:r>
                        </m:sub>
                      </m:sSub>
                      <m:sSup>
                        <m:sSupPr>
                          <m:ctrlPr>
                            <a:rPr lang="es-ES" sz="2400" i="1">
                              <a:solidFill>
                                <a:prstClr val="black"/>
                              </a:solidFill>
                              <a:latin typeface="Cambria Math" panose="02040503050406030204" pitchFamily="18" charset="0"/>
                              <a:ea typeface="Cambria Math" charset="0"/>
                              <a:cs typeface="Cambria Math" charset="0"/>
                            </a:rPr>
                          </m:ctrlPr>
                        </m:sSupPr>
                        <m:e>
                          <m:r>
                            <a:rPr lang="es-ES" sz="2400" i="1">
                              <a:solidFill>
                                <a:prstClr val="black"/>
                              </a:solidFill>
                              <a:latin typeface="Cambria Math" charset="0"/>
                              <a:ea typeface="Cambria Math" charset="0"/>
                              <a:cs typeface="Cambria Math" charset="0"/>
                            </a:rPr>
                            <m:t>𝑒</m:t>
                          </m:r>
                        </m:e>
                        <m:sup>
                          <m:r>
                            <a:rPr lang="es-ES" sz="2400" i="1">
                              <a:solidFill>
                                <a:prstClr val="black"/>
                              </a:solidFill>
                              <a:latin typeface="Cambria Math" charset="0"/>
                              <a:ea typeface="Cambria Math" charset="0"/>
                              <a:cs typeface="Cambria Math" charset="0"/>
                            </a:rPr>
                            <m:t>𝑖</m:t>
                          </m:r>
                          <m:r>
                            <a:rPr lang="es-419" sz="2400" b="0" i="1" smtClean="0">
                              <a:solidFill>
                                <a:prstClr val="black"/>
                              </a:solidFill>
                              <a:latin typeface="Cambria Math" panose="02040503050406030204" pitchFamily="18" charset="0"/>
                              <a:ea typeface="Cambria Math" charset="0"/>
                              <a:cs typeface="Cambria Math" charset="0"/>
                            </a:rPr>
                            <m:t>(</m:t>
                          </m:r>
                          <m:r>
                            <a:rPr lang="es-419" sz="2400" b="0" i="1" smtClean="0">
                              <a:solidFill>
                                <a:prstClr val="black"/>
                              </a:solidFill>
                              <a:latin typeface="Cambria Math" panose="02040503050406030204" pitchFamily="18" charset="0"/>
                              <a:ea typeface="Cambria Math" charset="0"/>
                              <a:cs typeface="Cambria Math" charset="0"/>
                            </a:rPr>
                            <m:t>𝜃</m:t>
                          </m:r>
                          <m:r>
                            <a:rPr lang="es-419" sz="2400" b="0" i="1" smtClean="0">
                              <a:solidFill>
                                <a:prstClr val="black"/>
                              </a:solidFill>
                              <a:latin typeface="Cambria Math" panose="02040503050406030204" pitchFamily="18" charset="0"/>
                              <a:ea typeface="Cambria Math" charset="0"/>
                              <a:cs typeface="Cambria Math" charset="0"/>
                            </a:rPr>
                            <m:t>+2</m:t>
                          </m:r>
                          <m:r>
                            <a:rPr lang="es-419" sz="2400" b="0" i="1" smtClean="0">
                              <a:solidFill>
                                <a:prstClr val="black"/>
                              </a:solidFill>
                              <a:latin typeface="Cambria Math" panose="02040503050406030204" pitchFamily="18" charset="0"/>
                              <a:ea typeface="Cambria Math" charset="0"/>
                              <a:cs typeface="Cambria Math" charset="0"/>
                            </a:rPr>
                            <m:t>𝜙</m:t>
                          </m:r>
                          <m:r>
                            <a:rPr lang="es-419" sz="2400" b="0" i="1" smtClean="0">
                              <a:solidFill>
                                <a:prstClr val="black"/>
                              </a:solidFill>
                              <a:latin typeface="Cambria Math" panose="02040503050406030204" pitchFamily="18" charset="0"/>
                              <a:ea typeface="Cambria Math" charset="0"/>
                              <a:cs typeface="Cambria Math" charset="0"/>
                            </a:rPr>
                            <m:t>)</m:t>
                          </m:r>
                        </m:sup>
                      </m:sSup>
                    </m:oMath>
                  </m:oMathPara>
                </a14:m>
                <a:endParaRPr lang="es-CL" sz="2400" dirty="0"/>
              </a:p>
            </p:txBody>
          </p:sp>
        </mc:Choice>
        <mc:Fallback xmlns="">
          <p:sp>
            <p:nvSpPr>
              <p:cNvPr id="9" name="CuadroTexto 8">
                <a:extLst>
                  <a:ext uri="{FF2B5EF4-FFF2-40B4-BE49-F238E27FC236}">
                    <a16:creationId xmlns:a16="http://schemas.microsoft.com/office/drawing/2014/main" id="{AAC34E0F-9A6E-5DBD-B546-1A58D79313B2}"/>
                  </a:ext>
                </a:extLst>
              </p:cNvPr>
              <p:cNvSpPr txBox="1">
                <a:spLocks noRot="1" noChangeAspect="1" noMove="1" noResize="1" noEditPoints="1" noAdjustHandles="1" noChangeArrowheads="1" noChangeShapeType="1" noTextEdit="1"/>
              </p:cNvSpPr>
              <p:nvPr/>
            </p:nvSpPr>
            <p:spPr>
              <a:xfrm>
                <a:off x="1353840" y="2635576"/>
                <a:ext cx="2130007" cy="414088"/>
              </a:xfrm>
              <a:prstGeom prst="rect">
                <a:avLst/>
              </a:prstGeom>
              <a:blipFill>
                <a:blip r:embed="rId13"/>
                <a:stretch>
                  <a:fillRect l="-2959" r="-2367" b="-11765"/>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11980AFE-3735-50BF-C829-B11414291D17}"/>
                  </a:ext>
                </a:extLst>
              </p:cNvPr>
              <p:cNvSpPr txBox="1"/>
              <p:nvPr/>
            </p:nvSpPr>
            <p:spPr>
              <a:xfrm>
                <a:off x="6009852" y="1436034"/>
                <a:ext cx="2396362" cy="414088"/>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419" sz="2400" b="0" i="1" smtClean="0">
                              <a:latin typeface="Cambria Math" panose="02040503050406030204" pitchFamily="18" charset="0"/>
                            </a:rPr>
                          </m:ctrlPr>
                        </m:sSubPr>
                        <m:e>
                          <m:acc>
                            <m:accPr>
                              <m:chr m:val="⃗"/>
                              <m:ctrlPr>
                                <a:rPr lang="es-419" sz="2400" b="0" i="1" smtClean="0">
                                  <a:latin typeface="Cambria Math" panose="02040503050406030204" pitchFamily="18" charset="0"/>
                                </a:rPr>
                              </m:ctrlPr>
                            </m:accPr>
                            <m:e>
                              <m:r>
                                <a:rPr lang="es-419" sz="2400" b="0" i="1" smtClean="0">
                                  <a:latin typeface="Cambria Math" panose="02040503050406030204" pitchFamily="18" charset="0"/>
                                </a:rPr>
                                <m:t>𝑉</m:t>
                              </m:r>
                            </m:e>
                          </m:acc>
                        </m:e>
                        <m:sub>
                          <m:r>
                            <a:rPr lang="es-419" sz="2400" b="0" i="1" smtClean="0">
                              <a:latin typeface="Cambria Math" panose="02040503050406030204" pitchFamily="18" charset="0"/>
                            </a:rPr>
                            <m:t>𝑇</m:t>
                          </m:r>
                        </m:sub>
                      </m:sSub>
                      <m:r>
                        <a:rPr lang="es-ES" sz="2400" i="1">
                          <a:solidFill>
                            <a:prstClr val="black"/>
                          </a:solidFill>
                          <a:latin typeface="Cambria Math" charset="0"/>
                          <a:ea typeface="Cambria Math" charset="0"/>
                          <a:cs typeface="Cambria Math" charset="0"/>
                        </a:rPr>
                        <m:t>=</m:t>
                      </m:r>
                      <m:sSub>
                        <m:sSubPr>
                          <m:ctrlPr>
                            <a:rPr lang="es-419" sz="2400" b="0" i="1" smtClean="0">
                              <a:solidFill>
                                <a:prstClr val="black"/>
                              </a:solidFill>
                              <a:latin typeface="Cambria Math" panose="02040503050406030204" pitchFamily="18" charset="0"/>
                              <a:ea typeface="Cambria Math" charset="0"/>
                              <a:cs typeface="Cambria Math" charset="0"/>
                            </a:rPr>
                          </m:ctrlPr>
                        </m:sSubPr>
                        <m:e>
                          <m:acc>
                            <m:accPr>
                              <m:chr m:val="⃗"/>
                              <m:ctrlPr>
                                <a:rPr lang="es-419" sz="2400" b="0" i="1" smtClean="0">
                                  <a:solidFill>
                                    <a:prstClr val="black"/>
                                  </a:solidFill>
                                  <a:latin typeface="Cambria Math" panose="02040503050406030204" pitchFamily="18" charset="0"/>
                                  <a:ea typeface="Cambria Math" charset="0"/>
                                  <a:cs typeface="Cambria Math" charset="0"/>
                                </a:rPr>
                              </m:ctrlPr>
                            </m:accPr>
                            <m:e>
                              <m:r>
                                <a:rPr lang="es-419" sz="2400" i="1" smtClean="0">
                                  <a:solidFill>
                                    <a:prstClr val="black"/>
                                  </a:solidFill>
                                  <a:latin typeface="Cambria Math" panose="02040503050406030204" pitchFamily="18" charset="0"/>
                                  <a:ea typeface="Cambria Math" charset="0"/>
                                  <a:cs typeface="Cambria Math" charset="0"/>
                                </a:rPr>
                                <m:t>𝑉</m:t>
                              </m:r>
                            </m:e>
                          </m:acc>
                        </m:e>
                        <m:sub>
                          <m:r>
                            <a:rPr lang="es-419" sz="2400" b="0" i="1" smtClean="0">
                              <a:solidFill>
                                <a:prstClr val="black"/>
                              </a:solidFill>
                              <a:latin typeface="Cambria Math" panose="02040503050406030204" pitchFamily="18" charset="0"/>
                              <a:ea typeface="Cambria Math" charset="0"/>
                              <a:cs typeface="Cambria Math" charset="0"/>
                            </a:rPr>
                            <m:t>1</m:t>
                          </m:r>
                        </m:sub>
                      </m:sSub>
                      <m:r>
                        <a:rPr lang="es-419" sz="2400" b="0" i="1" smtClean="0">
                          <a:solidFill>
                            <a:prstClr val="black"/>
                          </a:solidFill>
                          <a:latin typeface="Cambria Math" panose="02040503050406030204" pitchFamily="18" charset="0"/>
                          <a:ea typeface="Cambria Math" charset="0"/>
                          <a:cs typeface="Cambria Math" charset="0"/>
                        </a:rPr>
                        <m:t>+</m:t>
                      </m:r>
                      <m:sSub>
                        <m:sSubPr>
                          <m:ctrlPr>
                            <a:rPr lang="es-419" sz="2400" i="1">
                              <a:solidFill>
                                <a:prstClr val="black"/>
                              </a:solidFill>
                              <a:latin typeface="Cambria Math" panose="02040503050406030204" pitchFamily="18" charset="0"/>
                              <a:ea typeface="Cambria Math" charset="0"/>
                              <a:cs typeface="Cambria Math" charset="0"/>
                            </a:rPr>
                          </m:ctrlPr>
                        </m:sSubPr>
                        <m:e>
                          <m:acc>
                            <m:accPr>
                              <m:chr m:val="⃗"/>
                              <m:ctrlPr>
                                <a:rPr lang="es-419" sz="2400" i="1">
                                  <a:solidFill>
                                    <a:prstClr val="black"/>
                                  </a:solidFill>
                                  <a:latin typeface="Cambria Math" panose="02040503050406030204" pitchFamily="18" charset="0"/>
                                  <a:ea typeface="Cambria Math" charset="0"/>
                                  <a:cs typeface="Cambria Math" charset="0"/>
                                </a:rPr>
                              </m:ctrlPr>
                            </m:accPr>
                            <m:e>
                              <m:r>
                                <a:rPr lang="es-419" sz="2400" i="1">
                                  <a:solidFill>
                                    <a:prstClr val="black"/>
                                  </a:solidFill>
                                  <a:latin typeface="Cambria Math" panose="02040503050406030204" pitchFamily="18" charset="0"/>
                                  <a:ea typeface="Cambria Math" charset="0"/>
                                  <a:cs typeface="Cambria Math" charset="0"/>
                                </a:rPr>
                                <m:t>𝑉</m:t>
                              </m:r>
                            </m:e>
                          </m:acc>
                        </m:e>
                        <m:sub>
                          <m:r>
                            <a:rPr lang="es-419" sz="2400" b="0" i="1" smtClean="0">
                              <a:solidFill>
                                <a:prstClr val="black"/>
                              </a:solidFill>
                              <a:latin typeface="Cambria Math" panose="02040503050406030204" pitchFamily="18" charset="0"/>
                              <a:ea typeface="Cambria Math" charset="0"/>
                              <a:cs typeface="Cambria Math" charset="0"/>
                            </a:rPr>
                            <m:t>2</m:t>
                          </m:r>
                        </m:sub>
                      </m:sSub>
                      <m:r>
                        <a:rPr lang="es-419" sz="2400" b="0" i="1" smtClean="0">
                          <a:solidFill>
                            <a:prstClr val="black"/>
                          </a:solidFill>
                          <a:latin typeface="Cambria Math" panose="02040503050406030204" pitchFamily="18" charset="0"/>
                          <a:ea typeface="Cambria Math" charset="0"/>
                          <a:cs typeface="Cambria Math" charset="0"/>
                        </a:rPr>
                        <m:t>+</m:t>
                      </m:r>
                      <m:sSub>
                        <m:sSubPr>
                          <m:ctrlPr>
                            <a:rPr lang="es-419" sz="2400" i="1">
                              <a:solidFill>
                                <a:prstClr val="black"/>
                              </a:solidFill>
                              <a:latin typeface="Cambria Math" panose="02040503050406030204" pitchFamily="18" charset="0"/>
                              <a:ea typeface="Cambria Math" charset="0"/>
                              <a:cs typeface="Cambria Math" charset="0"/>
                            </a:rPr>
                          </m:ctrlPr>
                        </m:sSubPr>
                        <m:e>
                          <m:acc>
                            <m:accPr>
                              <m:chr m:val="⃗"/>
                              <m:ctrlPr>
                                <a:rPr lang="es-419" sz="2400" i="1">
                                  <a:solidFill>
                                    <a:prstClr val="black"/>
                                  </a:solidFill>
                                  <a:latin typeface="Cambria Math" panose="02040503050406030204" pitchFamily="18" charset="0"/>
                                  <a:ea typeface="Cambria Math" charset="0"/>
                                  <a:cs typeface="Cambria Math" charset="0"/>
                                </a:rPr>
                              </m:ctrlPr>
                            </m:accPr>
                            <m:e>
                              <m:r>
                                <a:rPr lang="es-419" sz="2400" i="1">
                                  <a:solidFill>
                                    <a:prstClr val="black"/>
                                  </a:solidFill>
                                  <a:latin typeface="Cambria Math" panose="02040503050406030204" pitchFamily="18" charset="0"/>
                                  <a:ea typeface="Cambria Math" charset="0"/>
                                  <a:cs typeface="Cambria Math" charset="0"/>
                                </a:rPr>
                                <m:t>𝑉</m:t>
                              </m:r>
                            </m:e>
                          </m:acc>
                        </m:e>
                        <m:sub>
                          <m:r>
                            <a:rPr lang="es-419" sz="2400" b="0" i="1" smtClean="0">
                              <a:solidFill>
                                <a:prstClr val="black"/>
                              </a:solidFill>
                              <a:latin typeface="Cambria Math" panose="02040503050406030204" pitchFamily="18" charset="0"/>
                              <a:ea typeface="Cambria Math" charset="0"/>
                              <a:cs typeface="Cambria Math" charset="0"/>
                            </a:rPr>
                            <m:t>3</m:t>
                          </m:r>
                        </m:sub>
                      </m:sSub>
                    </m:oMath>
                  </m:oMathPara>
                </a14:m>
                <a:endParaRPr lang="es-CL" sz="2400" dirty="0"/>
              </a:p>
            </p:txBody>
          </p:sp>
        </mc:Choice>
        <mc:Fallback xmlns="">
          <p:sp>
            <p:nvSpPr>
              <p:cNvPr id="11" name="CuadroTexto 10">
                <a:extLst>
                  <a:ext uri="{FF2B5EF4-FFF2-40B4-BE49-F238E27FC236}">
                    <a16:creationId xmlns:a16="http://schemas.microsoft.com/office/drawing/2014/main" id="{11980AFE-3735-50BF-C829-B11414291D17}"/>
                  </a:ext>
                </a:extLst>
              </p:cNvPr>
              <p:cNvSpPr txBox="1">
                <a:spLocks noRot="1" noChangeAspect="1" noMove="1" noResize="1" noEditPoints="1" noAdjustHandles="1" noChangeArrowheads="1" noChangeShapeType="1" noTextEdit="1"/>
              </p:cNvSpPr>
              <p:nvPr/>
            </p:nvSpPr>
            <p:spPr>
              <a:xfrm>
                <a:off x="6009852" y="1436034"/>
                <a:ext cx="2396362" cy="414088"/>
              </a:xfrm>
              <a:prstGeom prst="rect">
                <a:avLst/>
              </a:prstGeom>
              <a:blipFill>
                <a:blip r:embed="rId14"/>
                <a:stretch>
                  <a:fillRect l="-2646" r="-529" b="-12121"/>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65EAC32D-72E0-859E-98E2-B46ECE81FA31}"/>
                  </a:ext>
                </a:extLst>
              </p:cNvPr>
              <p:cNvSpPr txBox="1"/>
              <p:nvPr/>
            </p:nvSpPr>
            <p:spPr>
              <a:xfrm>
                <a:off x="6009852" y="2182983"/>
                <a:ext cx="4828308" cy="414088"/>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419" sz="2400" b="0" i="1" smtClean="0">
                              <a:latin typeface="Cambria Math" panose="02040503050406030204" pitchFamily="18" charset="0"/>
                            </a:rPr>
                          </m:ctrlPr>
                        </m:sSubPr>
                        <m:e>
                          <m:acc>
                            <m:accPr>
                              <m:chr m:val="⃗"/>
                              <m:ctrlPr>
                                <a:rPr lang="es-419" sz="2400" b="0" i="1" smtClean="0">
                                  <a:latin typeface="Cambria Math" panose="02040503050406030204" pitchFamily="18" charset="0"/>
                                </a:rPr>
                              </m:ctrlPr>
                            </m:accPr>
                            <m:e>
                              <m:r>
                                <a:rPr lang="es-419" sz="2400" b="0" i="1" smtClean="0">
                                  <a:latin typeface="Cambria Math" panose="02040503050406030204" pitchFamily="18" charset="0"/>
                                </a:rPr>
                                <m:t>𝑉</m:t>
                              </m:r>
                            </m:e>
                          </m:acc>
                        </m:e>
                        <m:sub>
                          <m:r>
                            <a:rPr lang="es-419" sz="2400" b="0" i="1" smtClean="0">
                              <a:latin typeface="Cambria Math" panose="02040503050406030204" pitchFamily="18" charset="0"/>
                            </a:rPr>
                            <m:t>𝑇</m:t>
                          </m:r>
                        </m:sub>
                      </m:sSub>
                      <m:r>
                        <a:rPr lang="es-ES" sz="2400" i="1">
                          <a:solidFill>
                            <a:prstClr val="black"/>
                          </a:solidFill>
                          <a:latin typeface="Cambria Math" charset="0"/>
                          <a:ea typeface="Cambria Math" charset="0"/>
                          <a:cs typeface="Cambria Math" charset="0"/>
                        </a:rPr>
                        <m:t>=</m:t>
                      </m:r>
                      <m:sSub>
                        <m:sSubPr>
                          <m:ctrlPr>
                            <a:rPr lang="es-ES" sz="2400" i="1">
                              <a:solidFill>
                                <a:prstClr val="black"/>
                              </a:solidFill>
                              <a:latin typeface="Cambria Math" panose="02040503050406030204" pitchFamily="18" charset="0"/>
                              <a:ea typeface="Cambria Math" charset="0"/>
                              <a:cs typeface="Cambria Math" charset="0"/>
                            </a:rPr>
                          </m:ctrlPr>
                        </m:sSubPr>
                        <m:e>
                          <m:acc>
                            <m:accPr>
                              <m:chr m:val="⃗"/>
                              <m:ctrlPr>
                                <a:rPr lang="es-419" sz="2400" i="1">
                                  <a:solidFill>
                                    <a:prstClr val="black"/>
                                  </a:solidFill>
                                  <a:latin typeface="Cambria Math" panose="02040503050406030204" pitchFamily="18" charset="0"/>
                                  <a:ea typeface="Cambria Math" charset="0"/>
                                  <a:cs typeface="Cambria Math" charset="0"/>
                                </a:rPr>
                              </m:ctrlPr>
                            </m:accPr>
                            <m:e>
                              <m:r>
                                <a:rPr lang="es-419" sz="2400" i="1">
                                  <a:solidFill>
                                    <a:prstClr val="black"/>
                                  </a:solidFill>
                                  <a:latin typeface="Cambria Math" panose="02040503050406030204" pitchFamily="18" charset="0"/>
                                  <a:ea typeface="Cambria Math" charset="0"/>
                                  <a:cs typeface="Cambria Math" charset="0"/>
                                </a:rPr>
                                <m:t>𝑉</m:t>
                              </m:r>
                            </m:e>
                          </m:acc>
                        </m:e>
                        <m:sub>
                          <m:r>
                            <a:rPr lang="es-ES" sz="2400" i="1">
                              <a:solidFill>
                                <a:prstClr val="black"/>
                              </a:solidFill>
                              <a:latin typeface="Cambria Math" charset="0"/>
                              <a:ea typeface="Cambria Math" charset="0"/>
                              <a:cs typeface="Cambria Math" charset="0"/>
                            </a:rPr>
                            <m:t>0</m:t>
                          </m:r>
                        </m:sub>
                      </m:sSub>
                      <m:sSup>
                        <m:sSupPr>
                          <m:ctrlPr>
                            <a:rPr lang="es-ES" sz="2400" i="1">
                              <a:solidFill>
                                <a:prstClr val="black"/>
                              </a:solidFill>
                              <a:latin typeface="Cambria Math" panose="02040503050406030204" pitchFamily="18" charset="0"/>
                              <a:ea typeface="Cambria Math" charset="0"/>
                              <a:cs typeface="Cambria Math" charset="0"/>
                            </a:rPr>
                          </m:ctrlPr>
                        </m:sSupPr>
                        <m:e>
                          <m:r>
                            <a:rPr lang="es-ES" sz="2400" i="1">
                              <a:solidFill>
                                <a:prstClr val="black"/>
                              </a:solidFill>
                              <a:latin typeface="Cambria Math" charset="0"/>
                              <a:ea typeface="Cambria Math" charset="0"/>
                              <a:cs typeface="Cambria Math" charset="0"/>
                            </a:rPr>
                            <m:t>𝑒</m:t>
                          </m:r>
                        </m:e>
                        <m:sup>
                          <m:r>
                            <a:rPr lang="es-ES" sz="2400" i="1">
                              <a:solidFill>
                                <a:prstClr val="black"/>
                              </a:solidFill>
                              <a:latin typeface="Cambria Math" charset="0"/>
                              <a:ea typeface="Cambria Math" charset="0"/>
                              <a:cs typeface="Cambria Math" charset="0"/>
                            </a:rPr>
                            <m:t>𝑖</m:t>
                          </m:r>
                          <m:r>
                            <a:rPr lang="es-419" sz="2400" i="1">
                              <a:solidFill>
                                <a:prstClr val="black"/>
                              </a:solidFill>
                              <a:latin typeface="Cambria Math" panose="02040503050406030204" pitchFamily="18" charset="0"/>
                              <a:ea typeface="Cambria Math" charset="0"/>
                              <a:cs typeface="Cambria Math" charset="0"/>
                            </a:rPr>
                            <m:t>𝜃</m:t>
                          </m:r>
                        </m:sup>
                      </m:sSup>
                      <m:r>
                        <a:rPr lang="es-419" sz="2400" b="0" i="1" smtClean="0">
                          <a:solidFill>
                            <a:prstClr val="black"/>
                          </a:solidFill>
                          <a:latin typeface="Cambria Math" panose="02040503050406030204" pitchFamily="18" charset="0"/>
                          <a:ea typeface="Cambria Math" charset="0"/>
                          <a:cs typeface="Cambria Math" charset="0"/>
                        </a:rPr>
                        <m:t>+</m:t>
                      </m:r>
                      <m:sSub>
                        <m:sSubPr>
                          <m:ctrlPr>
                            <a:rPr lang="es-ES" sz="2400" i="1">
                              <a:solidFill>
                                <a:prstClr val="black"/>
                              </a:solidFill>
                              <a:latin typeface="Cambria Math" panose="02040503050406030204" pitchFamily="18" charset="0"/>
                              <a:ea typeface="Cambria Math" charset="0"/>
                              <a:cs typeface="Cambria Math" charset="0"/>
                            </a:rPr>
                          </m:ctrlPr>
                        </m:sSubPr>
                        <m:e>
                          <m:acc>
                            <m:accPr>
                              <m:chr m:val="⃗"/>
                              <m:ctrlPr>
                                <a:rPr lang="es-419" sz="2400" i="1">
                                  <a:solidFill>
                                    <a:prstClr val="black"/>
                                  </a:solidFill>
                                  <a:latin typeface="Cambria Math" panose="02040503050406030204" pitchFamily="18" charset="0"/>
                                  <a:ea typeface="Cambria Math" charset="0"/>
                                  <a:cs typeface="Cambria Math" charset="0"/>
                                </a:rPr>
                              </m:ctrlPr>
                            </m:accPr>
                            <m:e>
                              <m:r>
                                <a:rPr lang="es-419" sz="2400" i="1">
                                  <a:solidFill>
                                    <a:prstClr val="black"/>
                                  </a:solidFill>
                                  <a:latin typeface="Cambria Math" panose="02040503050406030204" pitchFamily="18" charset="0"/>
                                  <a:ea typeface="Cambria Math" charset="0"/>
                                  <a:cs typeface="Cambria Math" charset="0"/>
                                </a:rPr>
                                <m:t>𝑉</m:t>
                              </m:r>
                            </m:e>
                          </m:acc>
                        </m:e>
                        <m:sub>
                          <m:r>
                            <a:rPr lang="es-ES" sz="2400" i="1">
                              <a:solidFill>
                                <a:prstClr val="black"/>
                              </a:solidFill>
                              <a:latin typeface="Cambria Math" charset="0"/>
                              <a:ea typeface="Cambria Math" charset="0"/>
                              <a:cs typeface="Cambria Math" charset="0"/>
                            </a:rPr>
                            <m:t>0</m:t>
                          </m:r>
                        </m:sub>
                      </m:sSub>
                      <m:sSup>
                        <m:sSupPr>
                          <m:ctrlPr>
                            <a:rPr lang="es-ES" sz="2400" i="1">
                              <a:solidFill>
                                <a:prstClr val="black"/>
                              </a:solidFill>
                              <a:latin typeface="Cambria Math" panose="02040503050406030204" pitchFamily="18" charset="0"/>
                              <a:ea typeface="Cambria Math" charset="0"/>
                              <a:cs typeface="Cambria Math" charset="0"/>
                            </a:rPr>
                          </m:ctrlPr>
                        </m:sSupPr>
                        <m:e>
                          <m:r>
                            <a:rPr lang="es-ES" sz="2400" i="1">
                              <a:solidFill>
                                <a:prstClr val="black"/>
                              </a:solidFill>
                              <a:latin typeface="Cambria Math" charset="0"/>
                              <a:ea typeface="Cambria Math" charset="0"/>
                              <a:cs typeface="Cambria Math" charset="0"/>
                            </a:rPr>
                            <m:t>𝑒</m:t>
                          </m:r>
                        </m:e>
                        <m:sup>
                          <m:r>
                            <a:rPr lang="es-ES" sz="2400" i="1">
                              <a:solidFill>
                                <a:prstClr val="black"/>
                              </a:solidFill>
                              <a:latin typeface="Cambria Math" charset="0"/>
                              <a:ea typeface="Cambria Math" charset="0"/>
                              <a:cs typeface="Cambria Math" charset="0"/>
                            </a:rPr>
                            <m:t>𝑖</m:t>
                          </m:r>
                          <m:r>
                            <a:rPr lang="es-419" sz="2400" i="1">
                              <a:solidFill>
                                <a:prstClr val="black"/>
                              </a:solidFill>
                              <a:latin typeface="Cambria Math" panose="02040503050406030204" pitchFamily="18" charset="0"/>
                              <a:ea typeface="Cambria Math" charset="0"/>
                              <a:cs typeface="Cambria Math" charset="0"/>
                            </a:rPr>
                            <m:t>(</m:t>
                          </m:r>
                          <m:r>
                            <a:rPr lang="es-419" sz="2400" i="1">
                              <a:solidFill>
                                <a:prstClr val="black"/>
                              </a:solidFill>
                              <a:latin typeface="Cambria Math" panose="02040503050406030204" pitchFamily="18" charset="0"/>
                              <a:ea typeface="Cambria Math" charset="0"/>
                              <a:cs typeface="Cambria Math" charset="0"/>
                            </a:rPr>
                            <m:t>𝜃</m:t>
                          </m:r>
                          <m:r>
                            <a:rPr lang="es-419" sz="2400" i="1">
                              <a:solidFill>
                                <a:prstClr val="black"/>
                              </a:solidFill>
                              <a:latin typeface="Cambria Math" panose="02040503050406030204" pitchFamily="18" charset="0"/>
                              <a:ea typeface="Cambria Math" charset="0"/>
                              <a:cs typeface="Cambria Math" charset="0"/>
                            </a:rPr>
                            <m:t>+</m:t>
                          </m:r>
                          <m:r>
                            <a:rPr lang="es-419" sz="2400" i="1">
                              <a:solidFill>
                                <a:prstClr val="black"/>
                              </a:solidFill>
                              <a:latin typeface="Cambria Math" panose="02040503050406030204" pitchFamily="18" charset="0"/>
                              <a:ea typeface="Cambria Math" charset="0"/>
                              <a:cs typeface="Cambria Math" charset="0"/>
                            </a:rPr>
                            <m:t>𝜙</m:t>
                          </m:r>
                          <m:r>
                            <a:rPr lang="es-419" sz="2400" i="1">
                              <a:solidFill>
                                <a:prstClr val="black"/>
                              </a:solidFill>
                              <a:latin typeface="Cambria Math" panose="02040503050406030204" pitchFamily="18" charset="0"/>
                              <a:ea typeface="Cambria Math" charset="0"/>
                              <a:cs typeface="Cambria Math" charset="0"/>
                            </a:rPr>
                            <m:t>)</m:t>
                          </m:r>
                        </m:sup>
                      </m:sSup>
                      <m:r>
                        <a:rPr lang="es-419" sz="2400" b="0" i="1" smtClean="0">
                          <a:solidFill>
                            <a:prstClr val="black"/>
                          </a:solidFill>
                          <a:latin typeface="Cambria Math" panose="02040503050406030204" pitchFamily="18" charset="0"/>
                          <a:ea typeface="Cambria Math" charset="0"/>
                          <a:cs typeface="Cambria Math" charset="0"/>
                        </a:rPr>
                        <m:t>+</m:t>
                      </m:r>
                      <m:sSub>
                        <m:sSubPr>
                          <m:ctrlPr>
                            <a:rPr lang="es-ES" sz="2400" i="1">
                              <a:solidFill>
                                <a:prstClr val="black"/>
                              </a:solidFill>
                              <a:latin typeface="Cambria Math" panose="02040503050406030204" pitchFamily="18" charset="0"/>
                              <a:ea typeface="Cambria Math" charset="0"/>
                              <a:cs typeface="Cambria Math" charset="0"/>
                            </a:rPr>
                          </m:ctrlPr>
                        </m:sSubPr>
                        <m:e>
                          <m:acc>
                            <m:accPr>
                              <m:chr m:val="⃗"/>
                              <m:ctrlPr>
                                <a:rPr lang="es-419" sz="2400" i="1">
                                  <a:solidFill>
                                    <a:prstClr val="black"/>
                                  </a:solidFill>
                                  <a:latin typeface="Cambria Math" panose="02040503050406030204" pitchFamily="18" charset="0"/>
                                  <a:ea typeface="Cambria Math" charset="0"/>
                                  <a:cs typeface="Cambria Math" charset="0"/>
                                </a:rPr>
                              </m:ctrlPr>
                            </m:accPr>
                            <m:e>
                              <m:r>
                                <a:rPr lang="es-419" sz="2400" i="1">
                                  <a:solidFill>
                                    <a:prstClr val="black"/>
                                  </a:solidFill>
                                  <a:latin typeface="Cambria Math" panose="02040503050406030204" pitchFamily="18" charset="0"/>
                                  <a:ea typeface="Cambria Math" charset="0"/>
                                  <a:cs typeface="Cambria Math" charset="0"/>
                                </a:rPr>
                                <m:t>𝑉</m:t>
                              </m:r>
                            </m:e>
                          </m:acc>
                        </m:e>
                        <m:sub>
                          <m:r>
                            <a:rPr lang="es-ES" sz="2400" i="1">
                              <a:solidFill>
                                <a:prstClr val="black"/>
                              </a:solidFill>
                              <a:latin typeface="Cambria Math" charset="0"/>
                              <a:ea typeface="Cambria Math" charset="0"/>
                              <a:cs typeface="Cambria Math" charset="0"/>
                            </a:rPr>
                            <m:t>0</m:t>
                          </m:r>
                        </m:sub>
                      </m:sSub>
                      <m:sSup>
                        <m:sSupPr>
                          <m:ctrlPr>
                            <a:rPr lang="es-ES" sz="2400" i="1">
                              <a:solidFill>
                                <a:prstClr val="black"/>
                              </a:solidFill>
                              <a:latin typeface="Cambria Math" panose="02040503050406030204" pitchFamily="18" charset="0"/>
                              <a:ea typeface="Cambria Math" charset="0"/>
                              <a:cs typeface="Cambria Math" charset="0"/>
                            </a:rPr>
                          </m:ctrlPr>
                        </m:sSupPr>
                        <m:e>
                          <m:r>
                            <a:rPr lang="es-ES" sz="2400" i="1">
                              <a:solidFill>
                                <a:prstClr val="black"/>
                              </a:solidFill>
                              <a:latin typeface="Cambria Math" charset="0"/>
                              <a:ea typeface="Cambria Math" charset="0"/>
                              <a:cs typeface="Cambria Math" charset="0"/>
                            </a:rPr>
                            <m:t>𝑒</m:t>
                          </m:r>
                        </m:e>
                        <m:sup>
                          <m:r>
                            <a:rPr lang="es-ES" sz="2400" i="1">
                              <a:solidFill>
                                <a:prstClr val="black"/>
                              </a:solidFill>
                              <a:latin typeface="Cambria Math" charset="0"/>
                              <a:ea typeface="Cambria Math" charset="0"/>
                              <a:cs typeface="Cambria Math" charset="0"/>
                            </a:rPr>
                            <m:t>𝑖</m:t>
                          </m:r>
                          <m:r>
                            <a:rPr lang="es-419" sz="2400" i="1">
                              <a:solidFill>
                                <a:prstClr val="black"/>
                              </a:solidFill>
                              <a:latin typeface="Cambria Math" panose="02040503050406030204" pitchFamily="18" charset="0"/>
                              <a:ea typeface="Cambria Math" charset="0"/>
                              <a:cs typeface="Cambria Math" charset="0"/>
                            </a:rPr>
                            <m:t>(</m:t>
                          </m:r>
                          <m:r>
                            <a:rPr lang="es-419" sz="2400" i="1">
                              <a:solidFill>
                                <a:prstClr val="black"/>
                              </a:solidFill>
                              <a:latin typeface="Cambria Math" panose="02040503050406030204" pitchFamily="18" charset="0"/>
                              <a:ea typeface="Cambria Math" charset="0"/>
                              <a:cs typeface="Cambria Math" charset="0"/>
                            </a:rPr>
                            <m:t>𝜃</m:t>
                          </m:r>
                          <m:r>
                            <a:rPr lang="es-419" sz="2400" i="1">
                              <a:solidFill>
                                <a:prstClr val="black"/>
                              </a:solidFill>
                              <a:latin typeface="Cambria Math" panose="02040503050406030204" pitchFamily="18" charset="0"/>
                              <a:ea typeface="Cambria Math" charset="0"/>
                              <a:cs typeface="Cambria Math" charset="0"/>
                            </a:rPr>
                            <m:t>+2</m:t>
                          </m:r>
                          <m:r>
                            <a:rPr lang="es-419" sz="2400" i="1">
                              <a:solidFill>
                                <a:prstClr val="black"/>
                              </a:solidFill>
                              <a:latin typeface="Cambria Math" panose="02040503050406030204" pitchFamily="18" charset="0"/>
                              <a:ea typeface="Cambria Math" charset="0"/>
                              <a:cs typeface="Cambria Math" charset="0"/>
                            </a:rPr>
                            <m:t>𝜙</m:t>
                          </m:r>
                          <m:r>
                            <a:rPr lang="es-419" sz="2400" i="1">
                              <a:solidFill>
                                <a:prstClr val="black"/>
                              </a:solidFill>
                              <a:latin typeface="Cambria Math" panose="02040503050406030204" pitchFamily="18" charset="0"/>
                              <a:ea typeface="Cambria Math" charset="0"/>
                              <a:cs typeface="Cambria Math" charset="0"/>
                            </a:rPr>
                            <m:t>)</m:t>
                          </m:r>
                        </m:sup>
                      </m:sSup>
                    </m:oMath>
                  </m:oMathPara>
                </a14:m>
                <a:endParaRPr lang="es-CL" sz="2400" dirty="0"/>
              </a:p>
            </p:txBody>
          </p:sp>
        </mc:Choice>
        <mc:Fallback xmlns="">
          <p:sp>
            <p:nvSpPr>
              <p:cNvPr id="12" name="CuadroTexto 11">
                <a:extLst>
                  <a:ext uri="{FF2B5EF4-FFF2-40B4-BE49-F238E27FC236}">
                    <a16:creationId xmlns:a16="http://schemas.microsoft.com/office/drawing/2014/main" id="{65EAC32D-72E0-859E-98E2-B46ECE81FA31}"/>
                  </a:ext>
                </a:extLst>
              </p:cNvPr>
              <p:cNvSpPr txBox="1">
                <a:spLocks noRot="1" noChangeAspect="1" noMove="1" noResize="1" noEditPoints="1" noAdjustHandles="1" noChangeArrowheads="1" noChangeShapeType="1" noTextEdit="1"/>
              </p:cNvSpPr>
              <p:nvPr/>
            </p:nvSpPr>
            <p:spPr>
              <a:xfrm>
                <a:off x="6009852" y="2182983"/>
                <a:ext cx="4828308" cy="414088"/>
              </a:xfrm>
              <a:prstGeom prst="rect">
                <a:avLst/>
              </a:prstGeom>
              <a:blipFill>
                <a:blip r:embed="rId15"/>
                <a:stretch>
                  <a:fillRect l="-1050" r="-787" b="-11765"/>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D7CE39C1-FBD4-5C38-D891-1D60689D415F}"/>
                  </a:ext>
                </a:extLst>
              </p:cNvPr>
              <p:cNvSpPr txBox="1"/>
              <p:nvPr/>
            </p:nvSpPr>
            <p:spPr>
              <a:xfrm>
                <a:off x="6023874" y="2996731"/>
                <a:ext cx="4404796" cy="443711"/>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419" sz="2400" b="0" i="1" smtClean="0">
                              <a:latin typeface="Cambria Math" panose="02040503050406030204" pitchFamily="18" charset="0"/>
                            </a:rPr>
                          </m:ctrlPr>
                        </m:sSubPr>
                        <m:e>
                          <m:acc>
                            <m:accPr>
                              <m:chr m:val="⃗"/>
                              <m:ctrlPr>
                                <a:rPr lang="es-419" sz="2400" b="0" i="1" smtClean="0">
                                  <a:latin typeface="Cambria Math" panose="02040503050406030204" pitchFamily="18" charset="0"/>
                                </a:rPr>
                              </m:ctrlPr>
                            </m:accPr>
                            <m:e>
                              <m:r>
                                <a:rPr lang="es-419" sz="2400" b="0" i="1" smtClean="0">
                                  <a:latin typeface="Cambria Math" panose="02040503050406030204" pitchFamily="18" charset="0"/>
                                </a:rPr>
                                <m:t>𝑉</m:t>
                              </m:r>
                            </m:e>
                          </m:acc>
                        </m:e>
                        <m:sub>
                          <m:r>
                            <a:rPr lang="es-419" sz="2400" b="0" i="1" smtClean="0">
                              <a:latin typeface="Cambria Math" panose="02040503050406030204" pitchFamily="18" charset="0"/>
                            </a:rPr>
                            <m:t>𝑇</m:t>
                          </m:r>
                        </m:sub>
                      </m:sSub>
                      <m:r>
                        <a:rPr lang="es-ES" sz="2400" i="1">
                          <a:solidFill>
                            <a:prstClr val="black"/>
                          </a:solidFill>
                          <a:latin typeface="Cambria Math" charset="0"/>
                          <a:ea typeface="Cambria Math" charset="0"/>
                          <a:cs typeface="Cambria Math" charset="0"/>
                        </a:rPr>
                        <m:t>=</m:t>
                      </m:r>
                      <m:sSub>
                        <m:sSubPr>
                          <m:ctrlPr>
                            <a:rPr lang="es-ES" sz="2400" i="1">
                              <a:solidFill>
                                <a:prstClr val="black"/>
                              </a:solidFill>
                              <a:latin typeface="Cambria Math" panose="02040503050406030204" pitchFamily="18" charset="0"/>
                              <a:ea typeface="Cambria Math" charset="0"/>
                              <a:cs typeface="Cambria Math" charset="0"/>
                            </a:rPr>
                          </m:ctrlPr>
                        </m:sSubPr>
                        <m:e>
                          <m:acc>
                            <m:accPr>
                              <m:chr m:val="⃗"/>
                              <m:ctrlPr>
                                <a:rPr lang="es-419" sz="2400" i="1">
                                  <a:solidFill>
                                    <a:prstClr val="black"/>
                                  </a:solidFill>
                                  <a:latin typeface="Cambria Math" panose="02040503050406030204" pitchFamily="18" charset="0"/>
                                  <a:ea typeface="Cambria Math" charset="0"/>
                                  <a:cs typeface="Cambria Math" charset="0"/>
                                </a:rPr>
                              </m:ctrlPr>
                            </m:accPr>
                            <m:e>
                              <m:r>
                                <a:rPr lang="es-419" sz="2400" i="1">
                                  <a:solidFill>
                                    <a:prstClr val="black"/>
                                  </a:solidFill>
                                  <a:latin typeface="Cambria Math" panose="02040503050406030204" pitchFamily="18" charset="0"/>
                                  <a:ea typeface="Cambria Math" charset="0"/>
                                  <a:cs typeface="Cambria Math" charset="0"/>
                                </a:rPr>
                                <m:t>𝑉</m:t>
                              </m:r>
                            </m:e>
                          </m:acc>
                        </m:e>
                        <m:sub>
                          <m:r>
                            <a:rPr lang="es-ES" sz="2400" i="1">
                              <a:solidFill>
                                <a:prstClr val="black"/>
                              </a:solidFill>
                              <a:latin typeface="Cambria Math" charset="0"/>
                              <a:ea typeface="Cambria Math" charset="0"/>
                              <a:cs typeface="Cambria Math" charset="0"/>
                            </a:rPr>
                            <m:t>0</m:t>
                          </m:r>
                        </m:sub>
                      </m:sSub>
                      <m:sSup>
                        <m:sSupPr>
                          <m:ctrlPr>
                            <a:rPr lang="es-ES" sz="2400" i="1">
                              <a:solidFill>
                                <a:prstClr val="black"/>
                              </a:solidFill>
                              <a:latin typeface="Cambria Math" panose="02040503050406030204" pitchFamily="18" charset="0"/>
                              <a:ea typeface="Cambria Math" charset="0"/>
                              <a:cs typeface="Cambria Math" charset="0"/>
                            </a:rPr>
                          </m:ctrlPr>
                        </m:sSupPr>
                        <m:e>
                          <m:r>
                            <a:rPr lang="es-ES" sz="2400" i="1">
                              <a:solidFill>
                                <a:prstClr val="black"/>
                              </a:solidFill>
                              <a:latin typeface="Cambria Math" charset="0"/>
                              <a:ea typeface="Cambria Math" charset="0"/>
                              <a:cs typeface="Cambria Math" charset="0"/>
                            </a:rPr>
                            <m:t>𝑒</m:t>
                          </m:r>
                        </m:e>
                        <m:sup>
                          <m:r>
                            <a:rPr lang="es-ES" sz="2400" i="1">
                              <a:solidFill>
                                <a:prstClr val="black"/>
                              </a:solidFill>
                              <a:latin typeface="Cambria Math" charset="0"/>
                              <a:ea typeface="Cambria Math" charset="0"/>
                              <a:cs typeface="Cambria Math" charset="0"/>
                            </a:rPr>
                            <m:t>𝑖</m:t>
                          </m:r>
                          <m:d>
                            <m:dPr>
                              <m:ctrlPr>
                                <a:rPr lang="es-419" sz="2400" b="0" i="1" smtClean="0">
                                  <a:solidFill>
                                    <a:prstClr val="black"/>
                                  </a:solidFill>
                                  <a:latin typeface="Cambria Math" panose="02040503050406030204" pitchFamily="18" charset="0"/>
                                  <a:ea typeface="Cambria Math" charset="0"/>
                                  <a:cs typeface="Cambria Math" charset="0"/>
                                </a:rPr>
                              </m:ctrlPr>
                            </m:dPr>
                            <m:e>
                              <m:r>
                                <a:rPr lang="es-419" sz="2400" i="1">
                                  <a:solidFill>
                                    <a:prstClr val="black"/>
                                  </a:solidFill>
                                  <a:latin typeface="Cambria Math" panose="02040503050406030204" pitchFamily="18" charset="0"/>
                                  <a:ea typeface="Cambria Math" charset="0"/>
                                  <a:cs typeface="Cambria Math" charset="0"/>
                                </a:rPr>
                                <m:t>𝜃</m:t>
                              </m:r>
                              <m:r>
                                <a:rPr lang="es-419" sz="2400" b="0" i="1" smtClean="0">
                                  <a:solidFill>
                                    <a:prstClr val="black"/>
                                  </a:solidFill>
                                  <a:latin typeface="Cambria Math" panose="02040503050406030204" pitchFamily="18" charset="0"/>
                                  <a:ea typeface="Cambria Math" charset="0"/>
                                  <a:cs typeface="Cambria Math" charset="0"/>
                                </a:rPr>
                                <m:t>+</m:t>
                              </m:r>
                              <m:r>
                                <a:rPr lang="es-419" sz="2400" b="0" i="1" smtClean="0">
                                  <a:solidFill>
                                    <a:prstClr val="black"/>
                                  </a:solidFill>
                                  <a:latin typeface="Cambria Math" panose="02040503050406030204" pitchFamily="18" charset="0"/>
                                  <a:ea typeface="Cambria Math" charset="0"/>
                                  <a:cs typeface="Cambria Math" charset="0"/>
                                </a:rPr>
                                <m:t>𝜙</m:t>
                              </m:r>
                            </m:e>
                          </m:d>
                        </m:sup>
                      </m:sSup>
                      <m:d>
                        <m:dPr>
                          <m:ctrlPr>
                            <a:rPr lang="es-419" sz="2400" b="0" i="1" smtClean="0">
                              <a:solidFill>
                                <a:prstClr val="black"/>
                              </a:solidFill>
                              <a:latin typeface="Cambria Math" panose="02040503050406030204" pitchFamily="18" charset="0"/>
                              <a:ea typeface="Cambria Math" charset="0"/>
                              <a:cs typeface="Cambria Math" charset="0"/>
                            </a:rPr>
                          </m:ctrlPr>
                        </m:dPr>
                        <m:e>
                          <m:sSup>
                            <m:sSupPr>
                              <m:ctrlPr>
                                <a:rPr lang="es-419" sz="2400" b="0" i="1" smtClean="0">
                                  <a:solidFill>
                                    <a:prstClr val="black"/>
                                  </a:solidFill>
                                  <a:latin typeface="Cambria Math" panose="02040503050406030204" pitchFamily="18" charset="0"/>
                                  <a:ea typeface="Cambria Math" charset="0"/>
                                  <a:cs typeface="Cambria Math" charset="0"/>
                                </a:rPr>
                              </m:ctrlPr>
                            </m:sSupPr>
                            <m:e>
                              <m:r>
                                <a:rPr lang="es-419" sz="2400" b="0" i="1" smtClean="0">
                                  <a:solidFill>
                                    <a:prstClr val="black"/>
                                  </a:solidFill>
                                  <a:latin typeface="Cambria Math" panose="02040503050406030204" pitchFamily="18" charset="0"/>
                                  <a:ea typeface="Cambria Math" charset="0"/>
                                  <a:cs typeface="Cambria Math" charset="0"/>
                                </a:rPr>
                                <m:t>𝑒</m:t>
                              </m:r>
                            </m:e>
                            <m:sup>
                              <m:r>
                                <a:rPr lang="es-419" sz="2400" b="0" i="1" smtClean="0">
                                  <a:solidFill>
                                    <a:prstClr val="black"/>
                                  </a:solidFill>
                                  <a:latin typeface="Cambria Math" panose="02040503050406030204" pitchFamily="18" charset="0"/>
                                  <a:ea typeface="Cambria Math" charset="0"/>
                                  <a:cs typeface="Cambria Math" charset="0"/>
                                </a:rPr>
                                <m:t>−</m:t>
                              </m:r>
                              <m:r>
                                <a:rPr lang="es-419" sz="2400" b="0" i="1" smtClean="0">
                                  <a:solidFill>
                                    <a:prstClr val="black"/>
                                  </a:solidFill>
                                  <a:latin typeface="Cambria Math" panose="02040503050406030204" pitchFamily="18" charset="0"/>
                                  <a:ea typeface="Cambria Math" charset="0"/>
                                  <a:cs typeface="Cambria Math" charset="0"/>
                                </a:rPr>
                                <m:t>𝑖</m:t>
                              </m:r>
                              <m:r>
                                <a:rPr lang="es-419" sz="2400" b="0" i="1" smtClean="0">
                                  <a:solidFill>
                                    <a:prstClr val="black"/>
                                  </a:solidFill>
                                  <a:latin typeface="Cambria Math" panose="02040503050406030204" pitchFamily="18" charset="0"/>
                                  <a:ea typeface="Cambria Math" charset="0"/>
                                  <a:cs typeface="Cambria Math" charset="0"/>
                                </a:rPr>
                                <m:t>𝜙</m:t>
                              </m:r>
                            </m:sup>
                          </m:sSup>
                          <m:r>
                            <a:rPr lang="es-419" sz="2400" b="0" i="1" smtClean="0">
                              <a:solidFill>
                                <a:prstClr val="black"/>
                              </a:solidFill>
                              <a:latin typeface="Cambria Math" panose="02040503050406030204" pitchFamily="18" charset="0"/>
                              <a:ea typeface="Cambria Math" charset="0"/>
                              <a:cs typeface="Cambria Math" charset="0"/>
                            </a:rPr>
                            <m:t>+1+</m:t>
                          </m:r>
                          <m:sSup>
                            <m:sSupPr>
                              <m:ctrlPr>
                                <a:rPr lang="es-ES" sz="2400" i="1">
                                  <a:solidFill>
                                    <a:prstClr val="black"/>
                                  </a:solidFill>
                                  <a:latin typeface="Cambria Math" panose="02040503050406030204" pitchFamily="18" charset="0"/>
                                  <a:ea typeface="Cambria Math" charset="0"/>
                                  <a:cs typeface="Cambria Math" charset="0"/>
                                </a:rPr>
                              </m:ctrlPr>
                            </m:sSupPr>
                            <m:e>
                              <m:r>
                                <a:rPr lang="es-ES" sz="2400" i="1">
                                  <a:solidFill>
                                    <a:prstClr val="black"/>
                                  </a:solidFill>
                                  <a:latin typeface="Cambria Math" charset="0"/>
                                  <a:ea typeface="Cambria Math" charset="0"/>
                                  <a:cs typeface="Cambria Math" charset="0"/>
                                </a:rPr>
                                <m:t>𝑒</m:t>
                              </m:r>
                            </m:e>
                            <m:sup>
                              <m:r>
                                <a:rPr lang="es-419" sz="2400" b="0" i="1" smtClean="0">
                                  <a:solidFill>
                                    <a:prstClr val="black"/>
                                  </a:solidFill>
                                  <a:latin typeface="Cambria Math" panose="02040503050406030204" pitchFamily="18" charset="0"/>
                                  <a:ea typeface="Cambria Math" charset="0"/>
                                  <a:cs typeface="Cambria Math" charset="0"/>
                                </a:rPr>
                                <m:t>+</m:t>
                              </m:r>
                              <m:r>
                                <a:rPr lang="es-419" sz="2400" b="0" i="1" smtClean="0">
                                  <a:solidFill>
                                    <a:prstClr val="black"/>
                                  </a:solidFill>
                                  <a:latin typeface="Cambria Math" panose="02040503050406030204" pitchFamily="18" charset="0"/>
                                  <a:ea typeface="Cambria Math" charset="0"/>
                                  <a:cs typeface="Cambria Math" charset="0"/>
                                </a:rPr>
                                <m:t>𝑖</m:t>
                              </m:r>
                              <m:r>
                                <a:rPr lang="es-419" sz="2400" b="0" i="1" smtClean="0">
                                  <a:solidFill>
                                    <a:prstClr val="black"/>
                                  </a:solidFill>
                                  <a:latin typeface="Cambria Math" panose="02040503050406030204" pitchFamily="18" charset="0"/>
                                  <a:ea typeface="Cambria Math" charset="0"/>
                                  <a:cs typeface="Cambria Math" charset="0"/>
                                </a:rPr>
                                <m:t>𝜙</m:t>
                              </m:r>
                            </m:sup>
                          </m:sSup>
                        </m:e>
                      </m:d>
                    </m:oMath>
                  </m:oMathPara>
                </a14:m>
                <a:endParaRPr lang="es-CL" sz="2400" dirty="0"/>
              </a:p>
            </p:txBody>
          </p:sp>
        </mc:Choice>
        <mc:Fallback xmlns="">
          <p:sp>
            <p:nvSpPr>
              <p:cNvPr id="14" name="CuadroTexto 13">
                <a:extLst>
                  <a:ext uri="{FF2B5EF4-FFF2-40B4-BE49-F238E27FC236}">
                    <a16:creationId xmlns:a16="http://schemas.microsoft.com/office/drawing/2014/main" id="{D7CE39C1-FBD4-5C38-D891-1D60689D415F}"/>
                  </a:ext>
                </a:extLst>
              </p:cNvPr>
              <p:cNvSpPr txBox="1">
                <a:spLocks noRot="1" noChangeAspect="1" noMove="1" noResize="1" noEditPoints="1" noAdjustHandles="1" noChangeArrowheads="1" noChangeShapeType="1" noTextEdit="1"/>
              </p:cNvSpPr>
              <p:nvPr/>
            </p:nvSpPr>
            <p:spPr>
              <a:xfrm>
                <a:off x="6023874" y="2996731"/>
                <a:ext cx="4404796" cy="443711"/>
              </a:xfrm>
              <a:prstGeom prst="rect">
                <a:avLst/>
              </a:prstGeom>
              <a:blipFill>
                <a:blip r:embed="rId16"/>
                <a:stretch>
                  <a:fillRect l="-1149" b="-8571"/>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74E29B8E-967F-4EF8-1C41-995C366A44BE}"/>
                  </a:ext>
                </a:extLst>
              </p:cNvPr>
              <p:cNvSpPr txBox="1"/>
              <p:nvPr/>
            </p:nvSpPr>
            <p:spPr>
              <a:xfrm>
                <a:off x="6892108" y="4511245"/>
                <a:ext cx="3688510" cy="414088"/>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419" sz="2400" b="0" i="1" smtClean="0">
                              <a:latin typeface="Cambria Math" panose="02040503050406030204" pitchFamily="18" charset="0"/>
                            </a:rPr>
                          </m:ctrlPr>
                        </m:sSubPr>
                        <m:e>
                          <m:acc>
                            <m:accPr>
                              <m:chr m:val="⃗"/>
                              <m:ctrlPr>
                                <a:rPr lang="es-419" sz="2400" b="0" i="1" smtClean="0">
                                  <a:latin typeface="Cambria Math" panose="02040503050406030204" pitchFamily="18" charset="0"/>
                                </a:rPr>
                              </m:ctrlPr>
                            </m:accPr>
                            <m:e>
                              <m:r>
                                <a:rPr lang="es-419" sz="2400" b="0" i="1" smtClean="0">
                                  <a:latin typeface="Cambria Math" panose="02040503050406030204" pitchFamily="18" charset="0"/>
                                </a:rPr>
                                <m:t>𝑉</m:t>
                              </m:r>
                            </m:e>
                          </m:acc>
                        </m:e>
                        <m:sub>
                          <m:r>
                            <a:rPr lang="es-419" sz="2400" b="0" i="1" smtClean="0">
                              <a:latin typeface="Cambria Math" panose="02040503050406030204" pitchFamily="18" charset="0"/>
                            </a:rPr>
                            <m:t>𝑇</m:t>
                          </m:r>
                        </m:sub>
                      </m:sSub>
                      <m:r>
                        <a:rPr lang="es-ES" sz="2400" i="1">
                          <a:solidFill>
                            <a:prstClr val="black"/>
                          </a:solidFill>
                          <a:latin typeface="Cambria Math" charset="0"/>
                          <a:ea typeface="Cambria Math" charset="0"/>
                          <a:cs typeface="Cambria Math" charset="0"/>
                        </a:rPr>
                        <m:t>=</m:t>
                      </m:r>
                      <m:sSub>
                        <m:sSubPr>
                          <m:ctrlPr>
                            <a:rPr lang="es-ES" sz="2400" i="1">
                              <a:solidFill>
                                <a:prstClr val="black"/>
                              </a:solidFill>
                              <a:latin typeface="Cambria Math" panose="02040503050406030204" pitchFamily="18" charset="0"/>
                              <a:ea typeface="Cambria Math" charset="0"/>
                              <a:cs typeface="Cambria Math" charset="0"/>
                            </a:rPr>
                          </m:ctrlPr>
                        </m:sSubPr>
                        <m:e>
                          <m:acc>
                            <m:accPr>
                              <m:chr m:val="⃗"/>
                              <m:ctrlPr>
                                <a:rPr lang="es-419" sz="2400" i="1">
                                  <a:solidFill>
                                    <a:prstClr val="black"/>
                                  </a:solidFill>
                                  <a:latin typeface="Cambria Math" panose="02040503050406030204" pitchFamily="18" charset="0"/>
                                  <a:ea typeface="Cambria Math" charset="0"/>
                                  <a:cs typeface="Cambria Math" charset="0"/>
                                </a:rPr>
                              </m:ctrlPr>
                            </m:accPr>
                            <m:e>
                              <m:r>
                                <a:rPr lang="es-419" sz="2400" i="1">
                                  <a:solidFill>
                                    <a:prstClr val="black"/>
                                  </a:solidFill>
                                  <a:latin typeface="Cambria Math" panose="02040503050406030204" pitchFamily="18" charset="0"/>
                                  <a:ea typeface="Cambria Math" charset="0"/>
                                  <a:cs typeface="Cambria Math" charset="0"/>
                                </a:rPr>
                                <m:t>𝑉</m:t>
                              </m:r>
                            </m:e>
                          </m:acc>
                        </m:e>
                        <m:sub>
                          <m:r>
                            <a:rPr lang="es-ES" sz="2400" i="1">
                              <a:solidFill>
                                <a:prstClr val="black"/>
                              </a:solidFill>
                              <a:latin typeface="Cambria Math" charset="0"/>
                              <a:ea typeface="Cambria Math" charset="0"/>
                              <a:cs typeface="Cambria Math" charset="0"/>
                            </a:rPr>
                            <m:t>0</m:t>
                          </m:r>
                        </m:sub>
                      </m:sSub>
                      <m:sSup>
                        <m:sSupPr>
                          <m:ctrlPr>
                            <a:rPr lang="es-ES" sz="2400" i="1">
                              <a:solidFill>
                                <a:prstClr val="black"/>
                              </a:solidFill>
                              <a:latin typeface="Cambria Math" panose="02040503050406030204" pitchFamily="18" charset="0"/>
                              <a:ea typeface="Cambria Math" charset="0"/>
                              <a:cs typeface="Cambria Math" charset="0"/>
                            </a:rPr>
                          </m:ctrlPr>
                        </m:sSupPr>
                        <m:e>
                          <m:r>
                            <a:rPr lang="es-ES" sz="2400" i="1">
                              <a:solidFill>
                                <a:prstClr val="black"/>
                              </a:solidFill>
                              <a:latin typeface="Cambria Math" charset="0"/>
                              <a:ea typeface="Cambria Math" charset="0"/>
                              <a:cs typeface="Cambria Math" charset="0"/>
                            </a:rPr>
                            <m:t>𝑒</m:t>
                          </m:r>
                        </m:e>
                        <m:sup>
                          <m:r>
                            <a:rPr lang="es-ES" sz="2400" i="1">
                              <a:solidFill>
                                <a:prstClr val="black"/>
                              </a:solidFill>
                              <a:latin typeface="Cambria Math" charset="0"/>
                              <a:ea typeface="Cambria Math" charset="0"/>
                              <a:cs typeface="Cambria Math" charset="0"/>
                            </a:rPr>
                            <m:t>𝑖</m:t>
                          </m:r>
                          <m:d>
                            <m:dPr>
                              <m:ctrlPr>
                                <a:rPr lang="es-419" sz="2400" b="0" i="1" smtClean="0">
                                  <a:solidFill>
                                    <a:prstClr val="black"/>
                                  </a:solidFill>
                                  <a:latin typeface="Cambria Math" panose="02040503050406030204" pitchFamily="18" charset="0"/>
                                  <a:ea typeface="Cambria Math" charset="0"/>
                                  <a:cs typeface="Cambria Math" charset="0"/>
                                </a:rPr>
                              </m:ctrlPr>
                            </m:dPr>
                            <m:e>
                              <m:r>
                                <a:rPr lang="es-419" sz="2400" i="1">
                                  <a:solidFill>
                                    <a:prstClr val="black"/>
                                  </a:solidFill>
                                  <a:latin typeface="Cambria Math" panose="02040503050406030204" pitchFamily="18" charset="0"/>
                                  <a:ea typeface="Cambria Math" charset="0"/>
                                  <a:cs typeface="Cambria Math" charset="0"/>
                                </a:rPr>
                                <m:t>𝜃</m:t>
                              </m:r>
                              <m:r>
                                <a:rPr lang="es-419" sz="2400" b="0" i="1" smtClean="0">
                                  <a:solidFill>
                                    <a:prstClr val="black"/>
                                  </a:solidFill>
                                  <a:latin typeface="Cambria Math" panose="02040503050406030204" pitchFamily="18" charset="0"/>
                                  <a:ea typeface="Cambria Math" charset="0"/>
                                  <a:cs typeface="Cambria Math" charset="0"/>
                                </a:rPr>
                                <m:t>+</m:t>
                              </m:r>
                              <m:r>
                                <a:rPr lang="es-419" sz="2400" b="0" i="1" smtClean="0">
                                  <a:solidFill>
                                    <a:prstClr val="black"/>
                                  </a:solidFill>
                                  <a:latin typeface="Cambria Math" panose="02040503050406030204" pitchFamily="18" charset="0"/>
                                  <a:ea typeface="Cambria Math" charset="0"/>
                                  <a:cs typeface="Cambria Math" charset="0"/>
                                </a:rPr>
                                <m:t>𝜙</m:t>
                              </m:r>
                            </m:e>
                          </m:d>
                        </m:sup>
                      </m:sSup>
                      <m:d>
                        <m:dPr>
                          <m:ctrlPr>
                            <a:rPr lang="es-419" sz="2400" b="0" i="1" smtClean="0">
                              <a:solidFill>
                                <a:prstClr val="black"/>
                              </a:solidFill>
                              <a:latin typeface="Cambria Math" panose="02040503050406030204" pitchFamily="18" charset="0"/>
                              <a:ea typeface="Cambria Math" charset="0"/>
                              <a:cs typeface="Cambria Math" charset="0"/>
                            </a:rPr>
                          </m:ctrlPr>
                        </m:dPr>
                        <m:e>
                          <m:r>
                            <a:rPr lang="es-419" sz="2400" b="0" i="1" smtClean="0">
                              <a:solidFill>
                                <a:prstClr val="black"/>
                              </a:solidFill>
                              <a:latin typeface="Cambria Math" panose="02040503050406030204" pitchFamily="18" charset="0"/>
                              <a:ea typeface="Cambria Math" charset="0"/>
                              <a:cs typeface="Cambria Math" charset="0"/>
                            </a:rPr>
                            <m:t>1+</m:t>
                          </m:r>
                          <m:func>
                            <m:funcPr>
                              <m:ctrlPr>
                                <a:rPr lang="es-419" sz="2400" b="0" i="1" smtClean="0">
                                  <a:solidFill>
                                    <a:prstClr val="black"/>
                                  </a:solidFill>
                                  <a:latin typeface="Cambria Math" panose="02040503050406030204" pitchFamily="18" charset="0"/>
                                  <a:ea typeface="Cambria Math" charset="0"/>
                                  <a:cs typeface="Cambria Math" charset="0"/>
                                </a:rPr>
                              </m:ctrlPr>
                            </m:funcPr>
                            <m:fName>
                              <m:r>
                                <a:rPr lang="es-419" sz="2400" b="0" i="0" smtClean="0">
                                  <a:solidFill>
                                    <a:prstClr val="black"/>
                                  </a:solidFill>
                                  <a:latin typeface="Cambria Math" panose="02040503050406030204" pitchFamily="18" charset="0"/>
                                  <a:ea typeface="Cambria Math" charset="0"/>
                                  <a:cs typeface="Cambria Math" charset="0"/>
                                </a:rPr>
                                <m:t>2</m:t>
                              </m:r>
                              <m:r>
                                <m:rPr>
                                  <m:sty m:val="p"/>
                                </m:rPr>
                                <a:rPr lang="es-419" sz="2400" b="0" i="0" smtClean="0">
                                  <a:solidFill>
                                    <a:prstClr val="black"/>
                                  </a:solidFill>
                                  <a:latin typeface="Cambria Math" panose="02040503050406030204" pitchFamily="18" charset="0"/>
                                  <a:ea typeface="Cambria Math" charset="0"/>
                                  <a:cs typeface="Cambria Math" charset="0"/>
                                </a:rPr>
                                <m:t>cos</m:t>
                              </m:r>
                            </m:fName>
                            <m:e>
                              <m:r>
                                <a:rPr lang="es-419" sz="2400" b="0" i="1" smtClean="0">
                                  <a:solidFill>
                                    <a:prstClr val="black"/>
                                  </a:solidFill>
                                  <a:latin typeface="Cambria Math" panose="02040503050406030204" pitchFamily="18" charset="0"/>
                                  <a:ea typeface="Cambria Math" charset="0"/>
                                  <a:cs typeface="Cambria Math" charset="0"/>
                                </a:rPr>
                                <m:t>𝜙</m:t>
                              </m:r>
                            </m:e>
                          </m:func>
                        </m:e>
                      </m:d>
                    </m:oMath>
                  </m:oMathPara>
                </a14:m>
                <a:endParaRPr lang="es-CL" sz="2400" dirty="0"/>
              </a:p>
            </p:txBody>
          </p:sp>
        </mc:Choice>
        <mc:Fallback xmlns="">
          <p:sp>
            <p:nvSpPr>
              <p:cNvPr id="15" name="CuadroTexto 14">
                <a:extLst>
                  <a:ext uri="{FF2B5EF4-FFF2-40B4-BE49-F238E27FC236}">
                    <a16:creationId xmlns:a16="http://schemas.microsoft.com/office/drawing/2014/main" id="{74E29B8E-967F-4EF8-1C41-995C366A44BE}"/>
                  </a:ext>
                </a:extLst>
              </p:cNvPr>
              <p:cNvSpPr txBox="1">
                <a:spLocks noRot="1" noChangeAspect="1" noMove="1" noResize="1" noEditPoints="1" noAdjustHandles="1" noChangeArrowheads="1" noChangeShapeType="1" noTextEdit="1"/>
              </p:cNvSpPr>
              <p:nvPr/>
            </p:nvSpPr>
            <p:spPr>
              <a:xfrm>
                <a:off x="6892108" y="4511245"/>
                <a:ext cx="3688510" cy="414088"/>
              </a:xfrm>
              <a:prstGeom prst="rect">
                <a:avLst/>
              </a:prstGeom>
              <a:blipFill>
                <a:blip r:embed="rId17"/>
                <a:stretch>
                  <a:fillRect l="-1370" b="-27273"/>
                </a:stretch>
              </a:blipFill>
              <a:ln>
                <a:noFill/>
                <a:extLst>
                  <a:ext uri="{C807C97D-BFC1-408E-A445-0C87EB9F89A2}">
                    <ask:lineSketchStyleProps xmlns:ask="http://schemas.microsoft.com/office/drawing/2018/sketchyshapes">
                      <ask:type>
                        <ask:lineSketchNone/>
                      </ask:type>
                    </ask:lineSketchStyleProps>
                  </a:ext>
                </a:extLst>
              </a:ln>
            </p:spPr>
            <p:txBody>
              <a:bodyPr/>
              <a:lstStyle/>
              <a:p>
                <a:r>
                  <a:rPr lang="es-CL">
                    <a:noFill/>
                  </a:rPr>
                  <a:t> </a:t>
                </a:r>
              </a:p>
            </p:txBody>
          </p:sp>
        </mc:Fallback>
      </mc:AlternateContent>
    </p:spTree>
    <p:extLst>
      <p:ext uri="{BB962C8B-B14F-4D97-AF65-F5344CB8AC3E}">
        <p14:creationId xmlns:p14="http://schemas.microsoft.com/office/powerpoint/2010/main" val="10747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4" grpId="0" animBg="1"/>
      <p:bldP spid="6" grpId="0" animBg="1"/>
      <p:bldP spid="9" grpId="0" animBg="1"/>
      <p:bldP spid="11" grpId="0" animBg="1"/>
      <p:bldP spid="12"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03888-8EB9-AC26-95BB-83A583A053D9}"/>
              </a:ext>
            </a:extLst>
          </p:cNvPr>
          <p:cNvSpPr>
            <a:spLocks noGrp="1"/>
          </p:cNvSpPr>
          <p:nvPr>
            <p:ph type="title"/>
          </p:nvPr>
        </p:nvSpPr>
        <p:spPr/>
        <p:txBody>
          <a:bodyPr/>
          <a:lstStyle/>
          <a:p>
            <a:r>
              <a:rPr lang="es-419" dirty="0"/>
              <a:t>Fasores</a:t>
            </a:r>
            <a:endParaRPr lang="es-CL" dirty="0"/>
          </a:p>
        </p:txBody>
      </p:sp>
      <p:pic>
        <p:nvPicPr>
          <p:cNvPr id="5" name="Marcador de contenido 4">
            <a:extLst>
              <a:ext uri="{FF2B5EF4-FFF2-40B4-BE49-F238E27FC236}">
                <a16:creationId xmlns:a16="http://schemas.microsoft.com/office/drawing/2014/main" id="{AEAE8C2F-C546-005C-30B0-3D08F834A918}"/>
              </a:ext>
            </a:extLst>
          </p:cNvPr>
          <p:cNvPicPr>
            <a:picLocks noGrp="1" noChangeAspect="1"/>
          </p:cNvPicPr>
          <p:nvPr>
            <p:ph idx="1"/>
          </p:nvPr>
        </p:nvPicPr>
        <p:blipFill>
          <a:blip r:embed="rId2"/>
          <a:stretch>
            <a:fillRect/>
          </a:stretch>
        </p:blipFill>
        <p:spPr>
          <a:xfrm>
            <a:off x="0" y="1875098"/>
            <a:ext cx="4054926" cy="4452174"/>
          </a:xfrm>
        </p:spPr>
      </p:pic>
      <p:pic>
        <p:nvPicPr>
          <p:cNvPr id="7" name="Imagen 6">
            <a:extLst>
              <a:ext uri="{FF2B5EF4-FFF2-40B4-BE49-F238E27FC236}">
                <a16:creationId xmlns:a16="http://schemas.microsoft.com/office/drawing/2014/main" id="{00EFC7CE-C906-EB9D-916A-1075DB3022D5}"/>
              </a:ext>
            </a:extLst>
          </p:cNvPr>
          <p:cNvPicPr>
            <a:picLocks noChangeAspect="1"/>
          </p:cNvPicPr>
          <p:nvPr/>
        </p:nvPicPr>
        <p:blipFill>
          <a:blip r:embed="rId3"/>
          <a:srcRect l="6897"/>
          <a:stretch>
            <a:fillRect/>
          </a:stretch>
        </p:blipFill>
        <p:spPr>
          <a:xfrm>
            <a:off x="4054926" y="1875098"/>
            <a:ext cx="3680693" cy="4452174"/>
          </a:xfrm>
          <a:prstGeom prst="rect">
            <a:avLst/>
          </a:prstGeom>
        </p:spPr>
      </p:pic>
      <p:pic>
        <p:nvPicPr>
          <p:cNvPr id="9" name="Imagen 8">
            <a:extLst>
              <a:ext uri="{FF2B5EF4-FFF2-40B4-BE49-F238E27FC236}">
                <a16:creationId xmlns:a16="http://schemas.microsoft.com/office/drawing/2014/main" id="{47394DC8-3E6C-E3E6-6CFB-EC4527873D94}"/>
              </a:ext>
            </a:extLst>
          </p:cNvPr>
          <p:cNvPicPr>
            <a:picLocks noChangeAspect="1"/>
          </p:cNvPicPr>
          <p:nvPr/>
        </p:nvPicPr>
        <p:blipFill>
          <a:blip r:embed="rId4"/>
          <a:stretch>
            <a:fillRect/>
          </a:stretch>
        </p:blipFill>
        <p:spPr>
          <a:xfrm>
            <a:off x="7889704" y="1840373"/>
            <a:ext cx="3755117" cy="4452174"/>
          </a:xfrm>
          <a:prstGeom prst="rect">
            <a:avLst/>
          </a:prstGeom>
        </p:spPr>
      </p:pic>
    </p:spTree>
    <p:extLst>
      <p:ext uri="{BB962C8B-B14F-4D97-AF65-F5344CB8AC3E}">
        <p14:creationId xmlns:p14="http://schemas.microsoft.com/office/powerpoint/2010/main" val="2272249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4A7DC16C-CDC3-C80A-0C7E-DAB81F1B2A6F}"/>
              </a:ext>
            </a:extLst>
          </p:cNvPr>
          <p:cNvGrpSpPr/>
          <p:nvPr/>
        </p:nvGrpSpPr>
        <p:grpSpPr>
          <a:xfrm>
            <a:off x="186182" y="1321166"/>
            <a:ext cx="7349978" cy="2533326"/>
            <a:chOff x="186182" y="1321166"/>
            <a:chExt cx="7349978" cy="2533326"/>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82" y="1321166"/>
              <a:ext cx="7349978" cy="2533326"/>
            </a:xfrm>
            <a:prstGeom prst="rect">
              <a:avLst/>
            </a:prstGeom>
          </p:spPr>
        </p:pic>
        <p:sp>
          <p:nvSpPr>
            <p:cNvPr id="4" name="CuadroTexto 3">
              <a:extLst>
                <a:ext uri="{FF2B5EF4-FFF2-40B4-BE49-F238E27FC236}">
                  <a16:creationId xmlns:a16="http://schemas.microsoft.com/office/drawing/2014/main" id="{9B43485D-D5EA-1D6B-9B2E-CED212278BCE}"/>
                </a:ext>
              </a:extLst>
            </p:cNvPr>
            <p:cNvSpPr txBox="1"/>
            <p:nvPr/>
          </p:nvSpPr>
          <p:spPr>
            <a:xfrm>
              <a:off x="1378844" y="2912414"/>
              <a:ext cx="360040" cy="523220"/>
            </a:xfrm>
            <a:prstGeom prst="rect">
              <a:avLst/>
            </a:prstGeom>
            <a:noFill/>
          </p:spPr>
          <p:txBody>
            <a:bodyPr wrap="square" rtlCol="0">
              <a:spAutoFit/>
            </a:bodyPr>
            <a:lstStyle/>
            <a:p>
              <a:r>
                <a:rPr lang="es-CL" sz="2800"/>
                <a:t>-</a:t>
              </a:r>
            </a:p>
          </p:txBody>
        </p:sp>
      </p:grpSp>
      <p:sp>
        <p:nvSpPr>
          <p:cNvPr id="2" name="Título 1"/>
          <p:cNvSpPr>
            <a:spLocks noGrp="1"/>
          </p:cNvSpPr>
          <p:nvPr>
            <p:ph type="title"/>
          </p:nvPr>
        </p:nvSpPr>
        <p:spPr/>
        <p:txBody>
          <a:bodyPr/>
          <a:lstStyle/>
          <a:p>
            <a:r>
              <a:rPr lang="es-ES_tradnl"/>
              <a:t>Ondas Sinusoidales (armónicas)</a:t>
            </a:r>
          </a:p>
        </p:txBody>
      </p:sp>
      <p:sp>
        <p:nvSpPr>
          <p:cNvPr id="5" name="CuadroTexto 4"/>
          <p:cNvSpPr txBox="1"/>
          <p:nvPr/>
        </p:nvSpPr>
        <p:spPr>
          <a:xfrm>
            <a:off x="538422" y="4457226"/>
            <a:ext cx="1362618" cy="830997"/>
          </a:xfrm>
          <a:prstGeom prst="rect">
            <a:avLst/>
          </a:prstGeom>
          <a:noFill/>
        </p:spPr>
        <p:txBody>
          <a:bodyPr wrap="square" rtlCol="0">
            <a:spAutoFit/>
          </a:bodyPr>
          <a:lstStyle/>
          <a:p>
            <a:pPr algn="ctr"/>
            <a:r>
              <a:rPr lang="es-ES_tradnl" sz="2400" dirty="0"/>
              <a:t>N</a:t>
            </a:r>
            <a:r>
              <a:rPr lang="es-ES" sz="2400" dirty="0" err="1"/>
              <a:t>úmero</a:t>
            </a:r>
            <a:r>
              <a:rPr lang="es-ES" sz="2400" dirty="0"/>
              <a:t> </a:t>
            </a:r>
          </a:p>
          <a:p>
            <a:pPr algn="ctr"/>
            <a:r>
              <a:rPr lang="es-ES" sz="2400" dirty="0"/>
              <a:t>de onda</a:t>
            </a:r>
          </a:p>
        </p:txBody>
      </p:sp>
      <mc:AlternateContent xmlns:mc="http://schemas.openxmlformats.org/markup-compatibility/2006" xmlns:a14="http://schemas.microsoft.com/office/drawing/2010/main">
        <mc:Choice Requires="a14">
          <p:sp>
            <p:nvSpPr>
              <p:cNvPr id="3" name="Rectángulo 2"/>
              <p:cNvSpPr/>
              <p:nvPr/>
            </p:nvSpPr>
            <p:spPr>
              <a:xfrm>
                <a:off x="538423" y="5495797"/>
                <a:ext cx="136261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800" i="1" smtClean="0">
                          <a:latin typeface="Cambria Math" charset="0"/>
                        </a:rPr>
                        <m:t>𝑘</m:t>
                      </m:r>
                      <m:r>
                        <a:rPr lang="es-ES" sz="2800" b="0" i="1" smtClean="0">
                          <a:latin typeface="Cambria Math" charset="0"/>
                        </a:rPr>
                        <m:t>=</m:t>
                      </m:r>
                      <m:f>
                        <m:fPr>
                          <m:ctrlPr>
                            <a:rPr lang="es-ES" sz="2800" b="0" i="1" smtClean="0">
                              <a:latin typeface="Cambria Math" panose="02040503050406030204" pitchFamily="18" charset="0"/>
                            </a:rPr>
                          </m:ctrlPr>
                        </m:fPr>
                        <m:num>
                          <m:r>
                            <a:rPr lang="es-ES" sz="2800" b="0" i="1" smtClean="0">
                              <a:latin typeface="Cambria Math" charset="0"/>
                            </a:rPr>
                            <m:t>2</m:t>
                          </m:r>
                          <m:r>
                            <a:rPr lang="es-ES" sz="2800" b="0" i="1" smtClean="0">
                              <a:latin typeface="Cambria Math" charset="0"/>
                            </a:rPr>
                            <m:t>𝜋</m:t>
                          </m:r>
                        </m:num>
                        <m:den>
                          <m:r>
                            <a:rPr lang="es-ES" sz="2800" b="0" i="1" smtClean="0">
                              <a:latin typeface="Cambria Math" charset="0"/>
                            </a:rPr>
                            <m:t>𝜆</m:t>
                          </m:r>
                        </m:den>
                      </m:f>
                    </m:oMath>
                  </m:oMathPara>
                </a14:m>
                <a:endParaRPr lang="es-ES_tradnl" sz="2800"/>
              </a:p>
            </p:txBody>
          </p:sp>
        </mc:Choice>
        <mc:Fallback xmlns="">
          <p:sp>
            <p:nvSpPr>
              <p:cNvPr id="3" name="Rectángulo 2"/>
              <p:cNvSpPr>
                <a:spLocks noRot="1" noChangeAspect="1" noMove="1" noResize="1" noEditPoints="1" noAdjustHandles="1" noChangeArrowheads="1" noChangeShapeType="1" noTextEdit="1"/>
              </p:cNvSpPr>
              <p:nvPr/>
            </p:nvSpPr>
            <p:spPr>
              <a:xfrm>
                <a:off x="538423" y="5495797"/>
                <a:ext cx="1362617" cy="901785"/>
              </a:xfrm>
              <a:prstGeom prst="rect">
                <a:avLst/>
              </a:prstGeom>
              <a:blipFill>
                <a:blip r:embed="rId3"/>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2646541" y="5685079"/>
                <a:ext cx="1787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800" b="0" i="1" smtClean="0">
                          <a:latin typeface="Cambria Math" charset="0"/>
                        </a:rPr>
                        <m:t>𝜔</m:t>
                      </m:r>
                      <m:r>
                        <a:rPr lang="es-ES" sz="2800" b="0" i="1" smtClean="0">
                          <a:latin typeface="Cambria Math" charset="0"/>
                        </a:rPr>
                        <m:t>=2 </m:t>
                      </m:r>
                      <m:r>
                        <a:rPr lang="es-ES" sz="2800" b="0" i="1" smtClean="0">
                          <a:latin typeface="Cambria Math" charset="0"/>
                        </a:rPr>
                        <m:t>𝜋</m:t>
                      </m:r>
                      <m:r>
                        <a:rPr lang="es-ES" sz="2800" b="0" i="1" smtClean="0">
                          <a:latin typeface="Cambria Math" charset="0"/>
                        </a:rPr>
                        <m:t> </m:t>
                      </m:r>
                      <m:r>
                        <a:rPr lang="es-ES" sz="2800" b="0" i="1" smtClean="0">
                          <a:latin typeface="Cambria Math" charset="0"/>
                        </a:rPr>
                        <m:t>𝑓</m:t>
                      </m:r>
                    </m:oMath>
                  </m:oMathPara>
                </a14:m>
                <a:endParaRPr lang="es-ES_tradnl" sz="2800"/>
              </a:p>
            </p:txBody>
          </p:sp>
        </mc:Choice>
        <mc:Fallback xmlns="">
          <p:sp>
            <p:nvSpPr>
              <p:cNvPr id="7" name="Rectángulo 6"/>
              <p:cNvSpPr>
                <a:spLocks noRot="1" noChangeAspect="1" noMove="1" noResize="1" noEditPoints="1" noAdjustHandles="1" noChangeArrowheads="1" noChangeShapeType="1" noTextEdit="1"/>
              </p:cNvSpPr>
              <p:nvPr/>
            </p:nvSpPr>
            <p:spPr>
              <a:xfrm>
                <a:off x="2646541" y="5685079"/>
                <a:ext cx="1787284" cy="523220"/>
              </a:xfrm>
              <a:prstGeom prst="rect">
                <a:avLst/>
              </a:prstGeom>
              <a:blipFill>
                <a:blip r:embed="rId4"/>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5352305" y="5497207"/>
                <a:ext cx="124098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800" b="0" i="1" smtClean="0">
                          <a:latin typeface="Cambria Math" charset="0"/>
                        </a:rPr>
                        <m:t>𝑓</m:t>
                      </m:r>
                      <m:r>
                        <a:rPr lang="es-ES" sz="2800" b="0" i="1" smtClean="0">
                          <a:latin typeface="Cambria Math" charset="0"/>
                        </a:rPr>
                        <m:t>=</m:t>
                      </m:r>
                      <m:f>
                        <m:fPr>
                          <m:ctrlPr>
                            <a:rPr lang="es-ES" sz="2800" b="0" i="1" smtClean="0">
                              <a:latin typeface="Cambria Math" panose="02040503050406030204" pitchFamily="18" charset="0"/>
                            </a:rPr>
                          </m:ctrlPr>
                        </m:fPr>
                        <m:num>
                          <m:r>
                            <a:rPr lang="es-ES" sz="2800" b="0" i="1" smtClean="0">
                              <a:latin typeface="Cambria Math" charset="0"/>
                            </a:rPr>
                            <m:t>1</m:t>
                          </m:r>
                        </m:num>
                        <m:den>
                          <m:r>
                            <a:rPr lang="es-ES" sz="2800" b="0" i="1" smtClean="0">
                              <a:latin typeface="Cambria Math" charset="0"/>
                            </a:rPr>
                            <m:t>𝑇</m:t>
                          </m:r>
                        </m:den>
                      </m:f>
                      <m:r>
                        <a:rPr lang="es-ES" sz="2800" b="0" i="1" smtClean="0">
                          <a:latin typeface="Cambria Math" charset="0"/>
                        </a:rPr>
                        <m:t> </m:t>
                      </m:r>
                    </m:oMath>
                  </m:oMathPara>
                </a14:m>
                <a:endParaRPr lang="es-ES_tradnl" sz="2800"/>
              </a:p>
            </p:txBody>
          </p:sp>
        </mc:Choice>
        <mc:Fallback xmlns="">
          <p:sp>
            <p:nvSpPr>
              <p:cNvPr id="8" name="Rectángulo 7"/>
              <p:cNvSpPr>
                <a:spLocks noRot="1" noChangeAspect="1" noMove="1" noResize="1" noEditPoints="1" noAdjustHandles="1" noChangeArrowheads="1" noChangeShapeType="1" noTextEdit="1"/>
              </p:cNvSpPr>
              <p:nvPr/>
            </p:nvSpPr>
            <p:spPr>
              <a:xfrm>
                <a:off x="5352305" y="5497207"/>
                <a:ext cx="1240981" cy="898964"/>
              </a:xfrm>
              <a:prstGeom prst="rect">
                <a:avLst/>
              </a:prstGeom>
              <a:blipFill>
                <a:blip r:embed="rId5"/>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8183016" y="4522334"/>
                <a:ext cx="1714637" cy="523220"/>
              </a:xfrm>
              <a:prstGeom prst="rect">
                <a:avLst/>
              </a:prstGeom>
            </p:spPr>
            <p:txBody>
              <a:bodyPr wrap="none">
                <a:spAutoFit/>
              </a:bodyPr>
              <a:lstStyle/>
              <a:p>
                <a:r>
                  <a:rPr lang="es-ES" sz="2800" b="0" dirty="0"/>
                  <a:t>Periodo: </a:t>
                </a:r>
                <a14:m>
                  <m:oMath xmlns:m="http://schemas.openxmlformats.org/officeDocument/2006/math">
                    <m:r>
                      <a:rPr lang="es-ES" sz="2800" b="0" i="1" smtClean="0">
                        <a:latin typeface="Cambria Math" charset="0"/>
                      </a:rPr>
                      <m:t>𝑇</m:t>
                    </m:r>
                  </m:oMath>
                </a14:m>
                <a:endParaRPr lang="es-ES_tradnl" sz="2800" dirty="0"/>
              </a:p>
            </p:txBody>
          </p:sp>
        </mc:Choice>
        <mc:Fallback xmlns="">
          <p:sp>
            <p:nvSpPr>
              <p:cNvPr id="9" name="Rectángulo 8"/>
              <p:cNvSpPr>
                <a:spLocks noRot="1" noChangeAspect="1" noMove="1" noResize="1" noEditPoints="1" noAdjustHandles="1" noChangeArrowheads="1" noChangeShapeType="1" noTextEdit="1"/>
              </p:cNvSpPr>
              <p:nvPr/>
            </p:nvSpPr>
            <p:spPr>
              <a:xfrm>
                <a:off x="8183016" y="4522334"/>
                <a:ext cx="1714637" cy="523220"/>
              </a:xfrm>
              <a:prstGeom prst="rect">
                <a:avLst/>
              </a:prstGeom>
              <a:blipFill>
                <a:blip r:embed="rId6"/>
                <a:stretch>
                  <a:fillRect l="-7092" t="-11628" b="-3255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 name="Rectángulo 11"/>
              <p:cNvSpPr/>
              <p:nvPr/>
            </p:nvSpPr>
            <p:spPr>
              <a:xfrm>
                <a:off x="8183016" y="3579623"/>
                <a:ext cx="3817640" cy="523220"/>
              </a:xfrm>
              <a:prstGeom prst="rect">
                <a:avLst/>
              </a:prstGeom>
            </p:spPr>
            <p:txBody>
              <a:bodyPr wrap="square">
                <a:spAutoFit/>
              </a:bodyPr>
              <a:lstStyle/>
              <a:p>
                <a:r>
                  <a:rPr lang="es-ES" sz="2800"/>
                  <a:t>Longitud de ondas: </a:t>
                </a:r>
                <a14:m>
                  <m:oMath xmlns:m="http://schemas.openxmlformats.org/officeDocument/2006/math">
                    <m:r>
                      <a:rPr lang="es-ES" sz="2800" i="1">
                        <a:latin typeface="Cambria Math" charset="0"/>
                      </a:rPr>
                      <m:t>𝜆</m:t>
                    </m:r>
                  </m:oMath>
                </a14:m>
                <a:endParaRPr lang="es-ES_tradnl" sz="2800"/>
              </a:p>
            </p:txBody>
          </p:sp>
        </mc:Choice>
        <mc:Fallback xmlns="">
          <p:sp>
            <p:nvSpPr>
              <p:cNvPr id="12" name="Rectángulo 11"/>
              <p:cNvSpPr>
                <a:spLocks noRot="1" noChangeAspect="1" noMove="1" noResize="1" noEditPoints="1" noAdjustHandles="1" noChangeArrowheads="1" noChangeShapeType="1" noTextEdit="1"/>
              </p:cNvSpPr>
              <p:nvPr/>
            </p:nvSpPr>
            <p:spPr>
              <a:xfrm>
                <a:off x="8183016" y="3579623"/>
                <a:ext cx="3817640" cy="523220"/>
              </a:xfrm>
              <a:prstGeom prst="rect">
                <a:avLst/>
              </a:prstGeom>
              <a:blipFill>
                <a:blip r:embed="rId7"/>
                <a:stretch>
                  <a:fillRect l="-3190" t="-10465" b="-32558"/>
                </a:stretch>
              </a:blipFill>
            </p:spPr>
            <p:txBody>
              <a:bodyPr/>
              <a:lstStyle/>
              <a:p>
                <a:r>
                  <a:rPr lang="es-CL">
                    <a:noFill/>
                  </a:rPr>
                  <a:t> </a:t>
                </a:r>
              </a:p>
            </p:txBody>
          </p:sp>
        </mc:Fallback>
      </mc:AlternateContent>
      <p:sp>
        <p:nvSpPr>
          <p:cNvPr id="11" name="Rectángulo 10"/>
          <p:cNvSpPr/>
          <p:nvPr/>
        </p:nvSpPr>
        <p:spPr>
          <a:xfrm>
            <a:off x="2689220" y="4452546"/>
            <a:ext cx="1701926" cy="830997"/>
          </a:xfrm>
          <a:prstGeom prst="rect">
            <a:avLst/>
          </a:prstGeom>
        </p:spPr>
        <p:txBody>
          <a:bodyPr wrap="square">
            <a:spAutoFit/>
          </a:bodyPr>
          <a:lstStyle/>
          <a:p>
            <a:pPr lvl="0" algn="ctr"/>
            <a:r>
              <a:rPr lang="es-ES" sz="2400">
                <a:solidFill>
                  <a:prstClr val="black"/>
                </a:solidFill>
              </a:rPr>
              <a:t>Frecuencia Angular</a:t>
            </a:r>
          </a:p>
        </p:txBody>
      </p:sp>
      <p:sp>
        <p:nvSpPr>
          <p:cNvPr id="13" name="Rectángulo 12"/>
          <p:cNvSpPr/>
          <p:nvPr/>
        </p:nvSpPr>
        <p:spPr>
          <a:xfrm>
            <a:off x="5203578" y="4645789"/>
            <a:ext cx="1538434" cy="461665"/>
          </a:xfrm>
          <a:prstGeom prst="rect">
            <a:avLst/>
          </a:prstGeom>
        </p:spPr>
        <p:txBody>
          <a:bodyPr wrap="none">
            <a:spAutoFit/>
          </a:bodyPr>
          <a:lstStyle/>
          <a:p>
            <a:r>
              <a:rPr lang="es-ES" sz="2400">
                <a:solidFill>
                  <a:prstClr val="black"/>
                </a:solidFill>
              </a:rPr>
              <a:t>Frecuencia</a:t>
            </a:r>
            <a:endParaRPr lang="es-ES_tradnl"/>
          </a:p>
        </p:txBody>
      </p:sp>
      <mc:AlternateContent xmlns:mc="http://schemas.openxmlformats.org/markup-compatibility/2006" xmlns:a14="http://schemas.microsoft.com/office/drawing/2010/main">
        <mc:Choice Requires="a14">
          <p:sp>
            <p:nvSpPr>
              <p:cNvPr id="16" name="Rectángulo 15"/>
              <p:cNvSpPr/>
              <p:nvPr/>
            </p:nvSpPr>
            <p:spPr>
              <a:xfrm>
                <a:off x="8183016" y="2636912"/>
                <a:ext cx="1933543" cy="523220"/>
              </a:xfrm>
              <a:prstGeom prst="rect">
                <a:avLst/>
              </a:prstGeom>
            </p:spPr>
            <p:txBody>
              <a:bodyPr wrap="none">
                <a:spAutoFit/>
              </a:bodyPr>
              <a:lstStyle/>
              <a:p>
                <a:r>
                  <a:rPr lang="es-ES" sz="2800">
                    <a:solidFill>
                      <a:prstClr val="black"/>
                    </a:solidFill>
                  </a:rPr>
                  <a:t>Amplitud: </a:t>
                </a:r>
                <a14:m>
                  <m:oMath xmlns:m="http://schemas.openxmlformats.org/officeDocument/2006/math">
                    <m:r>
                      <m:rPr>
                        <m:sty m:val="p"/>
                      </m:rPr>
                      <a:rPr lang="es-ES" sz="2800" b="0" i="0" smtClean="0">
                        <a:solidFill>
                          <a:prstClr val="black"/>
                        </a:solidFill>
                        <a:latin typeface="Cambria Math" charset="0"/>
                      </a:rPr>
                      <m:t>A</m:t>
                    </m:r>
                  </m:oMath>
                </a14:m>
                <a:endParaRPr lang="es-ES_tradnl"/>
              </a:p>
            </p:txBody>
          </p:sp>
        </mc:Choice>
        <mc:Fallback xmlns="">
          <p:sp>
            <p:nvSpPr>
              <p:cNvPr id="16" name="Rectángulo 15"/>
              <p:cNvSpPr>
                <a:spLocks noRot="1" noChangeAspect="1" noMove="1" noResize="1" noEditPoints="1" noAdjustHandles="1" noChangeArrowheads="1" noChangeShapeType="1" noTextEdit="1"/>
              </p:cNvSpPr>
              <p:nvPr/>
            </p:nvSpPr>
            <p:spPr>
              <a:xfrm>
                <a:off x="8183016" y="2636912"/>
                <a:ext cx="1933543" cy="523220"/>
              </a:xfrm>
              <a:prstGeom prst="rect">
                <a:avLst/>
              </a:prstGeom>
              <a:blipFill>
                <a:blip r:embed="rId8"/>
                <a:stretch>
                  <a:fillRect l="-6289" t="-11765" b="-3411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9" name="Rectángulo 18"/>
              <p:cNvSpPr/>
              <p:nvPr/>
            </p:nvSpPr>
            <p:spPr>
              <a:xfrm>
                <a:off x="6744072" y="1334038"/>
                <a:ext cx="537300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charset="0"/>
                        </a:rPr>
                        <m:t>𝑓</m:t>
                      </m:r>
                      <m:d>
                        <m:dPr>
                          <m:ctrlPr>
                            <a:rPr lang="es-ES" sz="3200" i="1">
                              <a:latin typeface="Cambria Math" panose="02040503050406030204" pitchFamily="18" charset="0"/>
                            </a:rPr>
                          </m:ctrlPr>
                        </m:dPr>
                        <m:e>
                          <m:r>
                            <a:rPr lang="es-ES" sz="3200" i="1">
                              <a:latin typeface="Cambria Math" charset="0"/>
                            </a:rPr>
                            <m:t>𝑥</m:t>
                          </m:r>
                          <m:r>
                            <a:rPr lang="es-ES" sz="3200" i="1">
                              <a:latin typeface="Cambria Math" charset="0"/>
                            </a:rPr>
                            <m:t>,</m:t>
                          </m:r>
                          <m:r>
                            <a:rPr lang="es-ES" sz="3200" b="0" i="1" smtClean="0">
                              <a:latin typeface="Cambria Math" charset="0"/>
                            </a:rPr>
                            <m:t>𝑡</m:t>
                          </m:r>
                        </m:e>
                      </m:d>
                      <m:r>
                        <a:rPr lang="es-ES" sz="3200" b="0" i="1" smtClean="0">
                          <a:latin typeface="Cambria Math" charset="0"/>
                        </a:rPr>
                        <m:t>=</m:t>
                      </m:r>
                      <m:r>
                        <a:rPr lang="es-ES" sz="3200" b="0" i="1" smtClean="0">
                          <a:latin typeface="Cambria Math" charset="0"/>
                        </a:rPr>
                        <m:t>𝐴</m:t>
                      </m:r>
                      <m:func>
                        <m:funcPr>
                          <m:ctrlPr>
                            <a:rPr lang="es-ES" sz="3200" b="0" i="1" smtClean="0">
                              <a:latin typeface="Cambria Math" panose="02040503050406030204" pitchFamily="18" charset="0"/>
                            </a:rPr>
                          </m:ctrlPr>
                        </m:funcPr>
                        <m:fName>
                          <m:r>
                            <m:rPr>
                              <m:sty m:val="p"/>
                            </m:rPr>
                            <a:rPr lang="es-ES" sz="3200" b="0" i="0" smtClean="0">
                              <a:latin typeface="Cambria Math" charset="0"/>
                            </a:rPr>
                            <m:t>cos</m:t>
                          </m:r>
                        </m:fName>
                        <m:e>
                          <m:r>
                            <a:rPr lang="es-ES" sz="3200" b="0" i="1" smtClean="0">
                              <a:latin typeface="Cambria Math" charset="0"/>
                            </a:rPr>
                            <m:t>[</m:t>
                          </m:r>
                          <m:r>
                            <a:rPr lang="es-ES" sz="3200" b="0" i="1" smtClean="0">
                              <a:latin typeface="Cambria Math" charset="0"/>
                            </a:rPr>
                            <m:t>𝑘𝑥</m:t>
                          </m:r>
                          <m:r>
                            <a:rPr lang="es-ES" sz="3200" b="0" i="1" smtClean="0">
                              <a:latin typeface="Cambria Math" charset="0"/>
                            </a:rPr>
                            <m:t>−</m:t>
                          </m:r>
                          <m:r>
                            <a:rPr lang="es-ES" sz="3200" b="0" i="1" smtClean="0">
                              <a:latin typeface="Cambria Math" charset="0"/>
                            </a:rPr>
                            <m:t>𝜔</m:t>
                          </m:r>
                          <m:r>
                            <a:rPr lang="es-ES" sz="3200" b="0" i="1" smtClean="0">
                              <a:latin typeface="Cambria Math" charset="0"/>
                            </a:rPr>
                            <m:t>𝑡</m:t>
                          </m:r>
                          <m:r>
                            <a:rPr lang="es-ES" sz="3200" b="0" i="1" smtClean="0">
                              <a:latin typeface="Cambria Math" charset="0"/>
                            </a:rPr>
                            <m:t>+</m:t>
                          </m:r>
                          <m:r>
                            <a:rPr lang="es-ES" sz="3200" b="0" i="1" smtClean="0">
                              <a:latin typeface="Cambria Math" charset="0"/>
                            </a:rPr>
                            <m:t>𝛿</m:t>
                          </m:r>
                          <m:r>
                            <a:rPr lang="es-ES" sz="3200" b="0" i="1" smtClean="0">
                              <a:latin typeface="Cambria Math" charset="0"/>
                            </a:rPr>
                            <m:t> ]</m:t>
                          </m:r>
                        </m:e>
                      </m:func>
                    </m:oMath>
                  </m:oMathPara>
                </a14:m>
                <a:endParaRPr lang="es-ES_tradnl" sz="3200"/>
              </a:p>
            </p:txBody>
          </p:sp>
        </mc:Choice>
        <mc:Fallback xmlns="">
          <p:sp>
            <p:nvSpPr>
              <p:cNvPr id="19" name="Rectángulo 18"/>
              <p:cNvSpPr>
                <a:spLocks noRot="1" noChangeAspect="1" noMove="1" noResize="1" noEditPoints="1" noAdjustHandles="1" noChangeArrowheads="1" noChangeShapeType="1" noTextEdit="1"/>
              </p:cNvSpPr>
              <p:nvPr/>
            </p:nvSpPr>
            <p:spPr>
              <a:xfrm>
                <a:off x="6744072" y="1334038"/>
                <a:ext cx="5373009" cy="584775"/>
              </a:xfrm>
              <a:prstGeom prst="rect">
                <a:avLst/>
              </a:prstGeom>
              <a:blipFill>
                <a:blip r:embed="rId9"/>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74699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7" grpId="0"/>
      <p:bldP spid="8" grpId="0"/>
      <p:bldP spid="9" grpId="0"/>
      <p:bldP spid="12" grpId="0"/>
      <p:bldP spid="11" grpId="0"/>
      <p:bldP spid="13"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a:t>Onda </a:t>
            </a:r>
            <a:r>
              <a:rPr lang="es-ES_tradnl" b="1" err="1"/>
              <a:t>Electromagn</a:t>
            </a:r>
            <a:r>
              <a:rPr lang="es-ES" b="1"/>
              <a:t>ética Plana</a:t>
            </a:r>
            <a:endParaRPr lang="es-ES_tradnl"/>
          </a:p>
        </p:txBody>
      </p:sp>
      <p:grpSp>
        <p:nvGrpSpPr>
          <p:cNvPr id="15" name="Grupo 14">
            <a:extLst>
              <a:ext uri="{FF2B5EF4-FFF2-40B4-BE49-F238E27FC236}">
                <a16:creationId xmlns:a16="http://schemas.microsoft.com/office/drawing/2014/main" id="{0B7ECC04-8585-432F-86AF-EE10DE30535A}"/>
              </a:ext>
            </a:extLst>
          </p:cNvPr>
          <p:cNvGrpSpPr/>
          <p:nvPr/>
        </p:nvGrpSpPr>
        <p:grpSpPr>
          <a:xfrm>
            <a:off x="284745" y="1412776"/>
            <a:ext cx="3722109" cy="5013640"/>
            <a:chOff x="4643387" y="1497645"/>
            <a:chExt cx="3722109" cy="501364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4191" y="2720377"/>
              <a:ext cx="2900500" cy="2629987"/>
            </a:xfrm>
            <a:prstGeom prst="rect">
              <a:avLst/>
            </a:prstGeom>
          </p:spPr>
        </p:pic>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678B25C0-5584-40C3-9FBF-99463E33C9EF}"/>
                    </a:ext>
                  </a:extLst>
                </p:cNvPr>
                <p:cNvSpPr/>
                <p:nvPr/>
              </p:nvSpPr>
              <p:spPr>
                <a:xfrm>
                  <a:off x="4643387" y="1497645"/>
                  <a:ext cx="3722109" cy="1127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3000" b="0" i="1" smtClean="0">
                                <a:solidFill>
                                  <a:prstClr val="black"/>
                                </a:solidFill>
                                <a:latin typeface="Cambria Math" panose="02040503050406030204" pitchFamily="18" charset="0"/>
                                <a:ea typeface="Cambria Math" charset="0"/>
                                <a:cs typeface="Cambria Math" charset="0"/>
                              </a:rPr>
                            </m:ctrlPr>
                          </m:accPr>
                          <m:e>
                            <m:r>
                              <a:rPr lang="es-ES" sz="3000" i="1" smtClean="0">
                                <a:solidFill>
                                  <a:prstClr val="black"/>
                                </a:solidFill>
                                <a:latin typeface="Cambria Math" charset="0"/>
                                <a:ea typeface="Cambria Math" charset="0"/>
                                <a:cs typeface="Cambria Math" charset="0"/>
                              </a:rPr>
                              <m:t>𝐸</m:t>
                            </m:r>
                          </m:e>
                        </m:acc>
                        <m:d>
                          <m:dPr>
                            <m:ctrlPr>
                              <a:rPr lang="es-ES" sz="3000" b="0" i="1" smtClean="0">
                                <a:solidFill>
                                  <a:prstClr val="black"/>
                                </a:solidFill>
                                <a:latin typeface="Cambria Math" panose="02040503050406030204" pitchFamily="18" charset="0"/>
                                <a:ea typeface="Cambria Math" charset="0"/>
                                <a:cs typeface="Cambria Math" charset="0"/>
                              </a:rPr>
                            </m:ctrlPr>
                          </m:dPr>
                          <m:e>
                            <m:r>
                              <a:rPr lang="es-ES" sz="3000" b="0" i="1" smtClean="0">
                                <a:solidFill>
                                  <a:prstClr val="black"/>
                                </a:solidFill>
                                <a:latin typeface="Cambria Math" charset="0"/>
                                <a:ea typeface="Cambria Math" charset="0"/>
                                <a:cs typeface="Cambria Math" charset="0"/>
                              </a:rPr>
                              <m:t>𝑧</m:t>
                            </m:r>
                            <m:r>
                              <a:rPr lang="es-ES" sz="3000" b="0" i="1" smtClean="0">
                                <a:solidFill>
                                  <a:prstClr val="black"/>
                                </a:solidFill>
                                <a:latin typeface="Cambria Math" charset="0"/>
                                <a:ea typeface="Cambria Math" charset="0"/>
                                <a:cs typeface="Cambria Math" charset="0"/>
                              </a:rPr>
                              <m:t>,</m:t>
                            </m:r>
                            <m:r>
                              <a:rPr lang="es-ES" sz="3000" b="0" i="1" smtClean="0">
                                <a:solidFill>
                                  <a:prstClr val="black"/>
                                </a:solidFill>
                                <a:latin typeface="Cambria Math" charset="0"/>
                                <a:ea typeface="Cambria Math" charset="0"/>
                                <a:cs typeface="Cambria Math" charset="0"/>
                              </a:rPr>
                              <m:t>𝑡</m:t>
                            </m:r>
                          </m:e>
                        </m:d>
                        <m:r>
                          <a:rPr lang="es-ES" sz="3000" b="0" i="1" smtClean="0">
                            <a:solidFill>
                              <a:prstClr val="black"/>
                            </a:solidFill>
                            <a:latin typeface="Cambria Math" charset="0"/>
                            <a:ea typeface="Cambria Math" charset="0"/>
                            <a:cs typeface="Cambria Math" charset="0"/>
                          </a:rPr>
                          <m:t>=</m:t>
                        </m:r>
                        <m:sSub>
                          <m:sSubPr>
                            <m:ctrlPr>
                              <a:rPr lang="es-ES" sz="3000" b="0" i="1" smtClean="0">
                                <a:solidFill>
                                  <a:prstClr val="black"/>
                                </a:solidFill>
                                <a:latin typeface="Cambria Math" panose="02040503050406030204" pitchFamily="18" charset="0"/>
                                <a:ea typeface="Cambria Math" charset="0"/>
                                <a:cs typeface="Cambria Math" charset="0"/>
                              </a:rPr>
                            </m:ctrlPr>
                          </m:sSubPr>
                          <m:e>
                            <m:acc>
                              <m:accPr>
                                <m:chr m:val="⃗"/>
                                <m:ctrlPr>
                                  <a:rPr lang="es-ES" sz="3000" b="0" i="1" smtClean="0">
                                    <a:solidFill>
                                      <a:prstClr val="black"/>
                                    </a:solidFill>
                                    <a:latin typeface="Cambria Math" panose="02040503050406030204" pitchFamily="18" charset="0"/>
                                    <a:ea typeface="Cambria Math" charset="0"/>
                                    <a:cs typeface="Cambria Math" charset="0"/>
                                  </a:rPr>
                                </m:ctrlPr>
                              </m:accPr>
                              <m:e>
                                <m:r>
                                  <a:rPr lang="es-ES" sz="3000" b="0" i="1" smtClean="0">
                                    <a:solidFill>
                                      <a:prstClr val="black"/>
                                    </a:solidFill>
                                    <a:latin typeface="Cambria Math" charset="0"/>
                                    <a:ea typeface="Cambria Math" charset="0"/>
                                    <a:cs typeface="Cambria Math" charset="0"/>
                                  </a:rPr>
                                  <m:t>𝐸</m:t>
                                </m:r>
                              </m:e>
                            </m:acc>
                          </m:e>
                          <m:sub>
                            <m:r>
                              <a:rPr lang="es-ES" sz="3000" b="0" i="1" smtClean="0">
                                <a:solidFill>
                                  <a:prstClr val="black"/>
                                </a:solidFill>
                                <a:latin typeface="Cambria Math" charset="0"/>
                                <a:ea typeface="Cambria Math" charset="0"/>
                                <a:cs typeface="Cambria Math" charset="0"/>
                              </a:rPr>
                              <m:t>0</m:t>
                            </m:r>
                          </m:sub>
                        </m:sSub>
                        <m:sSup>
                          <m:sSupPr>
                            <m:ctrlPr>
                              <a:rPr lang="es-ES" sz="3000" b="0" i="1" smtClean="0">
                                <a:solidFill>
                                  <a:prstClr val="black"/>
                                </a:solidFill>
                                <a:latin typeface="Cambria Math" panose="02040503050406030204" pitchFamily="18" charset="0"/>
                                <a:ea typeface="Cambria Math" charset="0"/>
                                <a:cs typeface="Cambria Math" charset="0"/>
                              </a:rPr>
                            </m:ctrlPr>
                          </m:sSupPr>
                          <m:e>
                            <m:r>
                              <a:rPr lang="es-ES" sz="3000" b="0" i="1" smtClean="0">
                                <a:solidFill>
                                  <a:prstClr val="black"/>
                                </a:solidFill>
                                <a:latin typeface="Cambria Math" charset="0"/>
                                <a:ea typeface="Cambria Math" charset="0"/>
                                <a:cs typeface="Cambria Math" charset="0"/>
                              </a:rPr>
                              <m:t>𝑒</m:t>
                            </m:r>
                          </m:e>
                          <m:sup>
                            <m:r>
                              <a:rPr lang="es-ES" sz="3000" b="0" i="1" smtClean="0">
                                <a:solidFill>
                                  <a:prstClr val="black"/>
                                </a:solidFill>
                                <a:latin typeface="Cambria Math" charset="0"/>
                                <a:ea typeface="Cambria Math" charset="0"/>
                                <a:cs typeface="Cambria Math" charset="0"/>
                              </a:rPr>
                              <m:t>𝑖</m:t>
                            </m:r>
                            <m:r>
                              <a:rPr lang="es-ES" sz="3000" b="0" i="1" smtClean="0">
                                <a:solidFill>
                                  <a:prstClr val="black"/>
                                </a:solidFill>
                                <a:latin typeface="Cambria Math" charset="0"/>
                                <a:ea typeface="Cambria Math" charset="0"/>
                                <a:cs typeface="Cambria Math" charset="0"/>
                              </a:rPr>
                              <m:t>(</m:t>
                            </m:r>
                            <m:r>
                              <a:rPr lang="es-ES" sz="3000" b="0" i="1" smtClean="0">
                                <a:solidFill>
                                  <a:prstClr val="black"/>
                                </a:solidFill>
                                <a:latin typeface="Cambria Math" charset="0"/>
                                <a:ea typeface="Cambria Math" charset="0"/>
                                <a:cs typeface="Cambria Math" charset="0"/>
                              </a:rPr>
                              <m:t>𝑘𝑧</m:t>
                            </m:r>
                            <m:r>
                              <a:rPr lang="es-ES" sz="3000" b="0" i="1" smtClean="0">
                                <a:solidFill>
                                  <a:prstClr val="black"/>
                                </a:solidFill>
                                <a:latin typeface="Cambria Math" charset="0"/>
                                <a:ea typeface="Cambria Math" charset="0"/>
                                <a:cs typeface="Cambria Math" charset="0"/>
                              </a:rPr>
                              <m:t>−</m:t>
                            </m:r>
                            <m:r>
                              <a:rPr lang="es-ES" sz="3000" b="0" i="1" smtClean="0">
                                <a:solidFill>
                                  <a:prstClr val="black"/>
                                </a:solidFill>
                                <a:latin typeface="Cambria Math" charset="0"/>
                                <a:ea typeface="Cambria Math" charset="0"/>
                                <a:cs typeface="Cambria Math" charset="0"/>
                              </a:rPr>
                              <m:t>𝜔</m:t>
                            </m:r>
                            <m:r>
                              <a:rPr lang="es-ES" sz="3000" b="0" i="1" smtClean="0">
                                <a:solidFill>
                                  <a:prstClr val="black"/>
                                </a:solidFill>
                                <a:latin typeface="Cambria Math" charset="0"/>
                                <a:ea typeface="Cambria Math" charset="0"/>
                                <a:cs typeface="Cambria Math" charset="0"/>
                              </a:rPr>
                              <m:t>𝑡</m:t>
                            </m:r>
                            <m:r>
                              <a:rPr lang="es-ES" sz="3000" b="0" i="1" smtClean="0">
                                <a:solidFill>
                                  <a:prstClr val="black"/>
                                </a:solidFill>
                                <a:latin typeface="Cambria Math" charset="0"/>
                                <a:ea typeface="Cambria Math" charset="0"/>
                                <a:cs typeface="Cambria Math" charset="0"/>
                              </a:rPr>
                              <m:t>)</m:t>
                            </m:r>
                          </m:sup>
                        </m:sSup>
                      </m:oMath>
                    </m:oMathPara>
                  </a14:m>
                  <a:endParaRPr lang="es-CL" sz="3000" b="0">
                    <a:solidFill>
                      <a:prstClr val="black"/>
                    </a:solidFill>
                    <a:ea typeface="Cambria Math" charset="0"/>
                    <a:cs typeface="Cambria Math" charset="0"/>
                  </a:endParaRPr>
                </a:p>
                <a:p>
                  <a:pPr/>
                  <a14:m>
                    <m:oMathPara xmlns:m="http://schemas.openxmlformats.org/officeDocument/2006/math">
                      <m:oMathParaPr>
                        <m:jc m:val="centerGroup"/>
                      </m:oMathParaPr>
                      <m:oMath xmlns:m="http://schemas.openxmlformats.org/officeDocument/2006/math">
                        <m:acc>
                          <m:accPr>
                            <m:chr m:val="⃗"/>
                            <m:ctrlPr>
                              <a:rPr lang="es-ES" sz="3000" i="1">
                                <a:solidFill>
                                  <a:prstClr val="black"/>
                                </a:solidFill>
                                <a:latin typeface="Cambria Math" panose="02040503050406030204" pitchFamily="18" charset="0"/>
                                <a:ea typeface="Cambria Math" charset="0"/>
                                <a:cs typeface="Cambria Math" charset="0"/>
                              </a:rPr>
                            </m:ctrlPr>
                          </m:accPr>
                          <m:e>
                            <m:r>
                              <a:rPr lang="es-CL" sz="3000" b="0" i="1" smtClean="0">
                                <a:solidFill>
                                  <a:prstClr val="black"/>
                                </a:solidFill>
                                <a:latin typeface="Cambria Math" panose="02040503050406030204" pitchFamily="18" charset="0"/>
                                <a:ea typeface="Cambria Math" charset="0"/>
                                <a:cs typeface="Cambria Math" charset="0"/>
                              </a:rPr>
                              <m:t>𝐵</m:t>
                            </m:r>
                          </m:e>
                        </m:acc>
                        <m:d>
                          <m:dPr>
                            <m:ctrlPr>
                              <a:rPr lang="es-ES" sz="3000" i="1">
                                <a:solidFill>
                                  <a:prstClr val="black"/>
                                </a:solidFill>
                                <a:latin typeface="Cambria Math" panose="02040503050406030204" pitchFamily="18" charset="0"/>
                                <a:ea typeface="Cambria Math" charset="0"/>
                                <a:cs typeface="Cambria Math" charset="0"/>
                              </a:rPr>
                            </m:ctrlPr>
                          </m:dPr>
                          <m:e>
                            <m:r>
                              <a:rPr lang="es-ES" sz="3000" i="1">
                                <a:solidFill>
                                  <a:prstClr val="black"/>
                                </a:solidFill>
                                <a:latin typeface="Cambria Math" charset="0"/>
                                <a:ea typeface="Cambria Math" charset="0"/>
                                <a:cs typeface="Cambria Math" charset="0"/>
                              </a:rPr>
                              <m:t>𝑧</m:t>
                            </m:r>
                            <m:r>
                              <a:rPr lang="es-ES" sz="3000" i="1">
                                <a:solidFill>
                                  <a:prstClr val="black"/>
                                </a:solidFill>
                                <a:latin typeface="Cambria Math" charset="0"/>
                                <a:ea typeface="Cambria Math" charset="0"/>
                                <a:cs typeface="Cambria Math" charset="0"/>
                              </a:rPr>
                              <m:t>,</m:t>
                            </m:r>
                            <m:r>
                              <a:rPr lang="es-ES" sz="3000" i="1">
                                <a:solidFill>
                                  <a:prstClr val="black"/>
                                </a:solidFill>
                                <a:latin typeface="Cambria Math" charset="0"/>
                                <a:ea typeface="Cambria Math" charset="0"/>
                                <a:cs typeface="Cambria Math" charset="0"/>
                              </a:rPr>
                              <m:t>𝑡</m:t>
                            </m:r>
                          </m:e>
                        </m:d>
                        <m:r>
                          <a:rPr lang="es-ES" sz="3000" i="1">
                            <a:solidFill>
                              <a:prstClr val="black"/>
                            </a:solidFill>
                            <a:latin typeface="Cambria Math" charset="0"/>
                            <a:ea typeface="Cambria Math" charset="0"/>
                            <a:cs typeface="Cambria Math" charset="0"/>
                          </a:rPr>
                          <m:t>=</m:t>
                        </m:r>
                        <m:sSub>
                          <m:sSubPr>
                            <m:ctrlPr>
                              <a:rPr lang="es-ES" sz="3000" i="1">
                                <a:solidFill>
                                  <a:prstClr val="black"/>
                                </a:solidFill>
                                <a:latin typeface="Cambria Math" panose="02040503050406030204" pitchFamily="18" charset="0"/>
                                <a:ea typeface="Cambria Math" charset="0"/>
                                <a:cs typeface="Cambria Math" charset="0"/>
                              </a:rPr>
                            </m:ctrlPr>
                          </m:sSubPr>
                          <m:e>
                            <m:acc>
                              <m:accPr>
                                <m:chr m:val="⃗"/>
                                <m:ctrlPr>
                                  <a:rPr lang="es-ES" sz="3000" i="1" smtClean="0">
                                    <a:solidFill>
                                      <a:prstClr val="black"/>
                                    </a:solidFill>
                                    <a:latin typeface="Cambria Math" panose="02040503050406030204" pitchFamily="18" charset="0"/>
                                    <a:ea typeface="Cambria Math" charset="0"/>
                                    <a:cs typeface="Cambria Math" charset="0"/>
                                  </a:rPr>
                                </m:ctrlPr>
                              </m:accPr>
                              <m:e>
                                <m:r>
                                  <a:rPr lang="es-CL" sz="3000" b="0" i="1" smtClean="0">
                                    <a:solidFill>
                                      <a:prstClr val="black"/>
                                    </a:solidFill>
                                    <a:latin typeface="Cambria Math" panose="02040503050406030204" pitchFamily="18" charset="0"/>
                                    <a:ea typeface="Cambria Math" charset="0"/>
                                    <a:cs typeface="Cambria Math" charset="0"/>
                                  </a:rPr>
                                  <m:t>𝐵</m:t>
                                </m:r>
                              </m:e>
                            </m:acc>
                          </m:e>
                          <m:sub>
                            <m:r>
                              <a:rPr lang="es-ES" sz="3000" i="1">
                                <a:solidFill>
                                  <a:prstClr val="black"/>
                                </a:solidFill>
                                <a:latin typeface="Cambria Math" charset="0"/>
                                <a:ea typeface="Cambria Math" charset="0"/>
                                <a:cs typeface="Cambria Math" charset="0"/>
                              </a:rPr>
                              <m:t>0</m:t>
                            </m:r>
                          </m:sub>
                        </m:sSub>
                        <m:sSup>
                          <m:sSupPr>
                            <m:ctrlPr>
                              <a:rPr lang="es-ES" sz="3000" i="1" smtClean="0">
                                <a:solidFill>
                                  <a:prstClr val="black"/>
                                </a:solidFill>
                                <a:latin typeface="Cambria Math" panose="02040503050406030204" pitchFamily="18" charset="0"/>
                                <a:ea typeface="Cambria Math" charset="0"/>
                                <a:cs typeface="Cambria Math" charset="0"/>
                              </a:rPr>
                            </m:ctrlPr>
                          </m:sSupPr>
                          <m:e>
                            <m:r>
                              <a:rPr lang="es-ES" sz="3000" i="1">
                                <a:solidFill>
                                  <a:prstClr val="black"/>
                                </a:solidFill>
                                <a:latin typeface="Cambria Math" charset="0"/>
                                <a:ea typeface="Cambria Math" charset="0"/>
                                <a:cs typeface="Cambria Math" charset="0"/>
                              </a:rPr>
                              <m:t>𝑒</m:t>
                            </m:r>
                          </m:e>
                          <m:sup>
                            <m:r>
                              <a:rPr lang="es-ES" sz="3000" i="1">
                                <a:solidFill>
                                  <a:prstClr val="black"/>
                                </a:solidFill>
                                <a:latin typeface="Cambria Math" charset="0"/>
                                <a:ea typeface="Cambria Math" charset="0"/>
                                <a:cs typeface="Cambria Math" charset="0"/>
                              </a:rPr>
                              <m:t>𝑖</m:t>
                            </m:r>
                            <m:r>
                              <a:rPr lang="es-ES" sz="3000" i="1">
                                <a:solidFill>
                                  <a:prstClr val="black"/>
                                </a:solidFill>
                                <a:latin typeface="Cambria Math" charset="0"/>
                                <a:ea typeface="Cambria Math" charset="0"/>
                                <a:cs typeface="Cambria Math" charset="0"/>
                              </a:rPr>
                              <m:t>(</m:t>
                            </m:r>
                            <m:r>
                              <a:rPr lang="es-ES" sz="3000" i="1">
                                <a:solidFill>
                                  <a:prstClr val="black"/>
                                </a:solidFill>
                                <a:latin typeface="Cambria Math" charset="0"/>
                                <a:ea typeface="Cambria Math" charset="0"/>
                                <a:cs typeface="Cambria Math" charset="0"/>
                              </a:rPr>
                              <m:t>𝑘𝑧</m:t>
                            </m:r>
                            <m:r>
                              <a:rPr lang="es-ES" sz="3000" i="1">
                                <a:solidFill>
                                  <a:prstClr val="black"/>
                                </a:solidFill>
                                <a:latin typeface="Cambria Math" charset="0"/>
                                <a:ea typeface="Cambria Math" charset="0"/>
                                <a:cs typeface="Cambria Math" charset="0"/>
                              </a:rPr>
                              <m:t>−</m:t>
                            </m:r>
                            <m:r>
                              <a:rPr lang="es-ES" sz="3000" i="1">
                                <a:solidFill>
                                  <a:prstClr val="black"/>
                                </a:solidFill>
                                <a:latin typeface="Cambria Math" charset="0"/>
                                <a:ea typeface="Cambria Math" charset="0"/>
                                <a:cs typeface="Cambria Math" charset="0"/>
                              </a:rPr>
                              <m:t>𝜔</m:t>
                            </m:r>
                            <m:r>
                              <a:rPr lang="es-ES" sz="3000" i="1">
                                <a:solidFill>
                                  <a:prstClr val="black"/>
                                </a:solidFill>
                                <a:latin typeface="Cambria Math" charset="0"/>
                                <a:ea typeface="Cambria Math" charset="0"/>
                                <a:cs typeface="Cambria Math" charset="0"/>
                              </a:rPr>
                              <m:t>𝑡</m:t>
                            </m:r>
                            <m:r>
                              <a:rPr lang="es-ES" sz="3000" i="1">
                                <a:solidFill>
                                  <a:prstClr val="black"/>
                                </a:solidFill>
                                <a:latin typeface="Cambria Math" charset="0"/>
                                <a:ea typeface="Cambria Math" charset="0"/>
                                <a:cs typeface="Cambria Math" charset="0"/>
                              </a:rPr>
                              <m:t>)</m:t>
                            </m:r>
                          </m:sup>
                        </m:sSup>
                      </m:oMath>
                    </m:oMathPara>
                  </a14:m>
                  <a:endParaRPr lang="es-CL" sz="3000" b="0">
                    <a:solidFill>
                      <a:prstClr val="black"/>
                    </a:solidFill>
                    <a:ea typeface="Cambria Math" charset="0"/>
                    <a:cs typeface="Cambria Math" charset="0"/>
                  </a:endParaRPr>
                </a:p>
              </p:txBody>
            </p:sp>
          </mc:Choice>
          <mc:Fallback xmlns="">
            <p:sp>
              <p:nvSpPr>
                <p:cNvPr id="23" name="Rectángulo 22">
                  <a:extLst>
                    <a:ext uri="{FF2B5EF4-FFF2-40B4-BE49-F238E27FC236}">
                      <a16:creationId xmlns:a16="http://schemas.microsoft.com/office/drawing/2014/main" id="{678B25C0-5584-40C3-9FBF-99463E33C9EF}"/>
                    </a:ext>
                  </a:extLst>
                </p:cNvPr>
                <p:cNvSpPr>
                  <a:spLocks noRot="1" noChangeAspect="1" noMove="1" noResize="1" noEditPoints="1" noAdjustHandles="1" noChangeArrowheads="1" noChangeShapeType="1" noTextEdit="1"/>
                </p:cNvSpPr>
                <p:nvPr/>
              </p:nvSpPr>
              <p:spPr>
                <a:xfrm>
                  <a:off x="4643387" y="1497645"/>
                  <a:ext cx="3722109" cy="1127873"/>
                </a:xfrm>
                <a:prstGeom prst="rect">
                  <a:avLst/>
                </a:prstGeom>
                <a:blipFill>
                  <a:blip r:embed="rId3"/>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4C38649B-2B9A-4534-8528-238209CE1B76}"/>
                    </a:ext>
                  </a:extLst>
                </p:cNvPr>
                <p:cNvSpPr txBox="1"/>
                <p:nvPr/>
              </p:nvSpPr>
              <p:spPr>
                <a:xfrm>
                  <a:off x="4936210" y="5445224"/>
                  <a:ext cx="3136463" cy="1066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𝑐</m:t>
                        </m:r>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m:t>
                        </m:r>
                        <m:f>
                          <m:f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ctrlPr>
                          </m:fPr>
                          <m:num>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1</m:t>
                            </m:r>
                          </m:num>
                          <m:den>
                            <m:rad>
                              <m:radPr>
                                <m:degHide m:val="on"/>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ctrlPr>
                              </m:radPr>
                              <m:deg/>
                              <m:e>
                                <m:sSub>
                                  <m:sSub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ctrlPr>
                                  </m:sSubPr>
                                  <m:e>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𝜇</m:t>
                                    </m:r>
                                  </m:e>
                                  <m:sub>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0</m:t>
                                    </m:r>
                                  </m:sub>
                                </m:sSub>
                                <m:sSub>
                                  <m:sSub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ctrlPr>
                                  </m:sSubPr>
                                  <m:e>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𝜖</m:t>
                                    </m:r>
                                  </m:e>
                                  <m:sub>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rPr>
                                      <m:t>0</m:t>
                                    </m:r>
                                  </m:sub>
                                </m:sSub>
                              </m:e>
                            </m:rad>
                          </m:den>
                        </m:f>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m:t>
                        </m:r>
                        <m:f>
                          <m:fPr>
                            <m:ctrlP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ctrlPr>
                          </m:fPr>
                          <m:num>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𝜔</m:t>
                            </m:r>
                          </m:num>
                          <m:den>
                            <m:r>
                              <a:rPr kumimoji="0" lang="es-CL"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charset="0"/>
                                <a:cs typeface="Cambria Math" charset="0"/>
                              </a:rPr>
                              <m:t>𝑘</m:t>
                            </m:r>
                          </m:den>
                        </m:f>
                      </m:oMath>
                    </m:oMathPara>
                  </a14:m>
                  <a:endParaRPr lang="es-CL" sz="3000"/>
                </a:p>
              </p:txBody>
            </p:sp>
          </mc:Choice>
          <mc:Fallback xmlns="">
            <p:sp>
              <p:nvSpPr>
                <p:cNvPr id="44" name="CuadroTexto 43">
                  <a:extLst>
                    <a:ext uri="{FF2B5EF4-FFF2-40B4-BE49-F238E27FC236}">
                      <a16:creationId xmlns:a16="http://schemas.microsoft.com/office/drawing/2014/main" id="{4C38649B-2B9A-4534-8528-238209CE1B76}"/>
                    </a:ext>
                  </a:extLst>
                </p:cNvPr>
                <p:cNvSpPr txBox="1">
                  <a:spLocks noRot="1" noChangeAspect="1" noMove="1" noResize="1" noEditPoints="1" noAdjustHandles="1" noChangeArrowheads="1" noChangeShapeType="1" noTextEdit="1"/>
                </p:cNvSpPr>
                <p:nvPr/>
              </p:nvSpPr>
              <p:spPr>
                <a:xfrm>
                  <a:off x="4936210" y="5445224"/>
                  <a:ext cx="3136463" cy="1066061"/>
                </a:xfrm>
                <a:prstGeom prst="rect">
                  <a:avLst/>
                </a:prstGeom>
                <a:blipFill>
                  <a:blip r:embed="rId4"/>
                  <a:stretch>
                    <a:fillRect/>
                  </a:stretch>
                </a:blipFill>
              </p:spPr>
              <p:txBody>
                <a:bodyPr/>
                <a:lstStyle/>
                <a:p>
                  <a:r>
                    <a:rPr lang="es-CL">
                      <a:noFill/>
                    </a:rPr>
                    <a:t> </a:t>
                  </a:r>
                </a:p>
              </p:txBody>
            </p:sp>
          </mc:Fallback>
        </mc:AlternateContent>
      </p:grpSp>
      <p:grpSp>
        <p:nvGrpSpPr>
          <p:cNvPr id="24" name="Agrupar 15">
            <a:extLst>
              <a:ext uri="{FF2B5EF4-FFF2-40B4-BE49-F238E27FC236}">
                <a16:creationId xmlns:a16="http://schemas.microsoft.com/office/drawing/2014/main" id="{5DCB85C0-2CDE-4311-9837-25586431CD11}"/>
              </a:ext>
            </a:extLst>
          </p:cNvPr>
          <p:cNvGrpSpPr/>
          <p:nvPr/>
        </p:nvGrpSpPr>
        <p:grpSpPr>
          <a:xfrm>
            <a:off x="5146451" y="1925543"/>
            <a:ext cx="6350000" cy="3609461"/>
            <a:chOff x="5211951" y="2987891"/>
            <a:chExt cx="6350000" cy="3609461"/>
          </a:xfrm>
        </p:grpSpPr>
        <p:pic>
          <p:nvPicPr>
            <p:cNvPr id="25" name="Imagen 24">
              <a:extLst>
                <a:ext uri="{FF2B5EF4-FFF2-40B4-BE49-F238E27FC236}">
                  <a16:creationId xmlns:a16="http://schemas.microsoft.com/office/drawing/2014/main" id="{B621415E-DFBB-4FB7-8BA8-EC02C9D0B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1951" y="3739852"/>
              <a:ext cx="6350000" cy="2857500"/>
            </a:xfrm>
            <a:prstGeom prst="rect">
              <a:avLst/>
            </a:prstGeom>
          </p:spPr>
        </p:pic>
        <p:sp>
          <p:nvSpPr>
            <p:cNvPr id="26" name="CuadroTexto 25">
              <a:extLst>
                <a:ext uri="{FF2B5EF4-FFF2-40B4-BE49-F238E27FC236}">
                  <a16:creationId xmlns:a16="http://schemas.microsoft.com/office/drawing/2014/main" id="{3A74A685-BFCD-41D2-8582-31B2766DFB4E}"/>
                </a:ext>
              </a:extLst>
            </p:cNvPr>
            <p:cNvSpPr txBox="1"/>
            <p:nvPr/>
          </p:nvSpPr>
          <p:spPr>
            <a:xfrm>
              <a:off x="6999587" y="2987891"/>
              <a:ext cx="2911182" cy="584775"/>
            </a:xfrm>
            <a:prstGeom prst="rect">
              <a:avLst/>
            </a:prstGeom>
            <a:noFill/>
          </p:spPr>
          <p:txBody>
            <a:bodyPr wrap="none" rtlCol="0">
              <a:spAutoFit/>
            </a:bodyPr>
            <a:lstStyle/>
            <a:p>
              <a:r>
                <a:rPr lang="es-ES" sz="3200"/>
                <a:t>Espectro Visible </a:t>
              </a:r>
              <a:endParaRPr lang="es-ES_tradnl" sz="3200"/>
            </a:p>
          </p:txBody>
        </p:sp>
      </p:grpSp>
    </p:spTree>
    <p:extLst>
      <p:ext uri="{BB962C8B-B14F-4D97-AF65-F5344CB8AC3E}">
        <p14:creationId xmlns:p14="http://schemas.microsoft.com/office/powerpoint/2010/main" val="320641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94" y="2348880"/>
            <a:ext cx="11304354" cy="4421302"/>
          </a:xfrm>
          <a:prstGeom prst="rect">
            <a:avLst/>
          </a:prstGeom>
        </p:spPr>
      </p:pic>
      <p:sp>
        <p:nvSpPr>
          <p:cNvPr id="2" name="Título 1"/>
          <p:cNvSpPr>
            <a:spLocks noGrp="1"/>
          </p:cNvSpPr>
          <p:nvPr>
            <p:ph type="title"/>
          </p:nvPr>
        </p:nvSpPr>
        <p:spPr/>
        <p:txBody>
          <a:bodyPr/>
          <a:lstStyle/>
          <a:p>
            <a:r>
              <a:rPr lang="es-ES" b="1"/>
              <a:t>Espectro Electromagnético</a:t>
            </a:r>
            <a:endParaRPr lang="es-ES_tradnl" b="1"/>
          </a:p>
        </p:txBody>
      </p:sp>
      <p:grpSp>
        <p:nvGrpSpPr>
          <p:cNvPr id="17" name="Agrupar 16"/>
          <p:cNvGrpSpPr/>
          <p:nvPr/>
        </p:nvGrpSpPr>
        <p:grpSpPr>
          <a:xfrm>
            <a:off x="167080" y="1373082"/>
            <a:ext cx="4062881" cy="1162622"/>
            <a:chOff x="167080" y="1373082"/>
            <a:chExt cx="4062881" cy="1162622"/>
          </a:xfrm>
        </p:grpSpPr>
        <p:pic>
          <p:nvPicPr>
            <p:cNvPr id="11" name="Imagen 10"/>
            <p:cNvPicPr>
              <a:picLocks noChangeAspect="1"/>
            </p:cNvPicPr>
            <p:nvPr/>
          </p:nvPicPr>
          <p:blipFill rotWithShape="1">
            <a:blip r:embed="rId3">
              <a:extLst>
                <a:ext uri="{28A0092B-C50C-407E-A947-70E740481C1C}">
                  <a14:useLocalDpi xmlns:a14="http://schemas.microsoft.com/office/drawing/2010/main" val="0"/>
                </a:ext>
              </a:extLst>
            </a:blip>
            <a:srcRect l="82353" t="6227" b="1"/>
            <a:stretch/>
          </p:blipFill>
          <p:spPr>
            <a:xfrm>
              <a:off x="200162" y="1373082"/>
              <a:ext cx="432048" cy="617363"/>
            </a:xfrm>
            <a:prstGeom prst="rect">
              <a:avLst/>
            </a:prstGeom>
          </p:spPr>
        </p:pic>
        <p:sp>
          <p:nvSpPr>
            <p:cNvPr id="12" name="CuadroTexto 11"/>
            <p:cNvSpPr txBox="1"/>
            <p:nvPr/>
          </p:nvSpPr>
          <p:spPr>
            <a:xfrm>
              <a:off x="911424" y="1415678"/>
              <a:ext cx="3318537" cy="1077218"/>
            </a:xfrm>
            <a:prstGeom prst="rect">
              <a:avLst/>
            </a:prstGeom>
            <a:noFill/>
          </p:spPr>
          <p:txBody>
            <a:bodyPr wrap="none" rtlCol="0">
              <a:spAutoFit/>
            </a:bodyPr>
            <a:lstStyle/>
            <a:p>
              <a:r>
                <a:rPr lang="es-ES" sz="3200"/>
                <a:t>Frecuencia</a:t>
              </a:r>
            </a:p>
            <a:p>
              <a:r>
                <a:rPr lang="es-ES" sz="3200"/>
                <a:t>Longitud de Ondas</a:t>
              </a:r>
              <a:endParaRPr lang="es-ES_tradnl" sz="3200"/>
            </a:p>
          </p:txBody>
        </p:sp>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80" y="1844824"/>
              <a:ext cx="528320" cy="690880"/>
            </a:xfrm>
            <a:prstGeom prst="rect">
              <a:avLst/>
            </a:prstGeom>
          </p:spPr>
        </p:pic>
      </p:gr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CA7EEF9-038F-49F4-A333-46278E8CFDDB}"/>
                  </a:ext>
                </a:extLst>
              </p:cNvPr>
              <p:cNvSpPr txBox="1"/>
              <p:nvPr/>
            </p:nvSpPr>
            <p:spPr>
              <a:xfrm>
                <a:off x="5663952" y="1424893"/>
                <a:ext cx="1894749"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4400" b="0" i="1" smtClean="0">
                          <a:latin typeface="Cambria Math" panose="02040503050406030204" pitchFamily="18" charset="0"/>
                        </a:rPr>
                        <m:t>𝑐</m:t>
                      </m:r>
                      <m:r>
                        <a:rPr lang="es-CL" sz="4400" b="0" i="1" smtClean="0">
                          <a:latin typeface="Cambria Math" panose="02040503050406030204" pitchFamily="18" charset="0"/>
                        </a:rPr>
                        <m:t>=</m:t>
                      </m:r>
                      <m:r>
                        <a:rPr lang="es-CL" sz="4400" b="0" i="1" smtClean="0">
                          <a:latin typeface="Cambria Math" panose="02040503050406030204" pitchFamily="18" charset="0"/>
                        </a:rPr>
                        <m:t>𝜆</m:t>
                      </m:r>
                      <m:r>
                        <a:rPr lang="es-CL" sz="4400" b="0" i="1" smtClean="0">
                          <a:latin typeface="Cambria Math" panose="02040503050406030204" pitchFamily="18" charset="0"/>
                        </a:rPr>
                        <m:t> </m:t>
                      </m:r>
                      <m:r>
                        <a:rPr lang="es-CL" sz="4400" b="0" i="1" smtClean="0">
                          <a:latin typeface="Cambria Math" panose="02040503050406030204" pitchFamily="18" charset="0"/>
                        </a:rPr>
                        <m:t>𝑓</m:t>
                      </m:r>
                    </m:oMath>
                  </m:oMathPara>
                </a14:m>
                <a:endParaRPr lang="es-CL" sz="4400"/>
              </a:p>
            </p:txBody>
          </p:sp>
        </mc:Choice>
        <mc:Fallback xmlns="">
          <p:sp>
            <p:nvSpPr>
              <p:cNvPr id="3" name="CuadroTexto 2">
                <a:extLst>
                  <a:ext uri="{FF2B5EF4-FFF2-40B4-BE49-F238E27FC236}">
                    <a16:creationId xmlns:a16="http://schemas.microsoft.com/office/drawing/2014/main" id="{1CA7EEF9-038F-49F4-A333-46278E8CFDDB}"/>
                  </a:ext>
                </a:extLst>
              </p:cNvPr>
              <p:cNvSpPr txBox="1">
                <a:spLocks noRot="1" noChangeAspect="1" noMove="1" noResize="1" noEditPoints="1" noAdjustHandles="1" noChangeArrowheads="1" noChangeShapeType="1" noTextEdit="1"/>
              </p:cNvSpPr>
              <p:nvPr/>
            </p:nvSpPr>
            <p:spPr>
              <a:xfrm>
                <a:off x="5663952" y="1424893"/>
                <a:ext cx="1894749" cy="677108"/>
              </a:xfrm>
              <a:prstGeom prst="rect">
                <a:avLst/>
              </a:prstGeom>
              <a:blipFill>
                <a:blip r:embed="rId5"/>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6778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TotalTime>
  <Words>1764</Words>
  <Application>Microsoft Macintosh PowerPoint</Application>
  <PresentationFormat>Widescreen</PresentationFormat>
  <Paragraphs>270</Paragraphs>
  <Slides>35</Slides>
  <Notes>2</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2" baseType="lpstr">
      <vt:lpstr>Arial</vt:lpstr>
      <vt:lpstr>Calibri</vt:lpstr>
      <vt:lpstr>Calibri Light</vt:lpstr>
      <vt:lpstr>Cambria Math</vt:lpstr>
      <vt:lpstr>Charter</vt:lpstr>
      <vt:lpstr>Tema de Office</vt:lpstr>
      <vt:lpstr>Worksheet</vt:lpstr>
      <vt:lpstr>FIS140: Física General IV</vt:lpstr>
      <vt:lpstr>PowerPoint Presentation</vt:lpstr>
      <vt:lpstr>Onda Electromagnética Plana</vt:lpstr>
      <vt:lpstr>Fasores</vt:lpstr>
      <vt:lpstr>Fasores</vt:lpstr>
      <vt:lpstr>Fasores</vt:lpstr>
      <vt:lpstr>Ondas Sinusoidales (armónicas)</vt:lpstr>
      <vt:lpstr>Onda Electromagnética Plana</vt:lpstr>
      <vt:lpstr>Espectro Electromagnético</vt:lpstr>
      <vt:lpstr>Espectro Electromagnético</vt:lpstr>
      <vt:lpstr>Onda Electromagnética Plana unidimensional</vt:lpstr>
      <vt:lpstr>Ejercicio propuesto 2.1 </vt:lpstr>
      <vt:lpstr>Ejercicio propuesto 2.2</vt:lpstr>
      <vt:lpstr>Energía, potencia y momentum de ondas electromagnéticas.</vt:lpstr>
      <vt:lpstr>Trabajo, Energía y Potencia</vt:lpstr>
      <vt:lpstr>Trabajo, Energía y Potencia</vt:lpstr>
      <vt:lpstr>Trabajo, Energía y Potencia</vt:lpstr>
      <vt:lpstr>Trabajo, Energía y Potencia</vt:lpstr>
      <vt:lpstr>Trabajo, Energía y Potencia</vt:lpstr>
      <vt:lpstr>Trabajo, Energía y Potencia</vt:lpstr>
      <vt:lpstr>Trabajo, Energía y Potencia - Teorema de Poynting</vt:lpstr>
      <vt:lpstr>PowerPoint Presentation</vt:lpstr>
      <vt:lpstr>Radiación Dipolo Eléctrico</vt:lpstr>
      <vt:lpstr>Momentum en OEM</vt:lpstr>
      <vt:lpstr>Vector  de Poynting e Intensidad</vt:lpstr>
      <vt:lpstr>Vector  de Poynting e Intensidad</vt:lpstr>
      <vt:lpstr>Intensidad de OEM</vt:lpstr>
      <vt:lpstr>Momentum en OEMs</vt:lpstr>
      <vt:lpstr>Intensidad en Ondas Esféricas </vt:lpstr>
      <vt:lpstr>Presión de Radiación</vt:lpstr>
      <vt:lpstr>Presión de Radiación</vt:lpstr>
      <vt:lpstr>Momentum en  OEM</vt:lpstr>
      <vt:lpstr>Ejercicio propuesto 3.1</vt:lpstr>
      <vt:lpstr>Ejercicio propuesto 3.2</vt:lpstr>
      <vt:lpstr>Ejercicio propuesto 3.3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Ecuaciones de Maxwell</dc:title>
  <dc:creator>cesarprofis@gmail.com</dc:creator>
  <cp:lastModifiedBy>Patricio Haberle</cp:lastModifiedBy>
  <cp:revision>2</cp:revision>
  <dcterms:created xsi:type="dcterms:W3CDTF">2016-03-09T18:34:29Z</dcterms:created>
  <dcterms:modified xsi:type="dcterms:W3CDTF">2025-08-11T00:36:37Z</dcterms:modified>
</cp:coreProperties>
</file>